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2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1" r:id="rId3"/>
    <p:sldId id="287" r:id="rId4"/>
    <p:sldId id="274" r:id="rId5"/>
    <p:sldId id="269" r:id="rId6"/>
    <p:sldId id="276" r:id="rId7"/>
    <p:sldId id="263" r:id="rId8"/>
    <p:sldId id="266" r:id="rId9"/>
    <p:sldId id="262" r:id="rId10"/>
    <p:sldId id="285" r:id="rId11"/>
    <p:sldId id="280" r:id="rId12"/>
    <p:sldId id="268" r:id="rId13"/>
    <p:sldId id="279" r:id="rId14"/>
    <p:sldId id="264" r:id="rId15"/>
    <p:sldId id="286" r:id="rId16"/>
    <p:sldId id="273" r:id="rId17"/>
    <p:sldId id="282" r:id="rId18"/>
    <p:sldId id="278" r:id="rId19"/>
    <p:sldId id="267" r:id="rId20"/>
    <p:sldId id="277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9F3"/>
    <a:srgbClr val="FFCC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61" autoAdjust="0"/>
    <p:restoredTop sz="94725" autoAdjust="0"/>
  </p:normalViewPr>
  <p:slideViewPr>
    <p:cSldViewPr>
      <p:cViewPr varScale="1">
        <p:scale>
          <a:sx n="104" d="100"/>
          <a:sy n="104" d="100"/>
        </p:scale>
        <p:origin x="-96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124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F24EC-A2DD-46E8-A336-CDCE1AC6F8B6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FB4AE-31BF-4E48-A07F-DEF216FD3E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3194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9059E-31AD-4ACC-B791-35D31C318F6C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259BD-BA01-4854-899D-A75DC17279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2887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259BD-BA01-4854-899D-A75DC17279E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259BD-BA01-4854-899D-A75DC17279E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259BD-BA01-4854-899D-A75DC17279E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4229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259BD-BA01-4854-899D-A75DC17279E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3FE8C74-8D7D-4C5A-B13B-446A5E75F532}" type="datetime1">
              <a:rPr lang="en-US" smtClean="0"/>
              <a:pPr/>
              <a:t>3/19/2012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111F41E-7A16-45FE-A4CD-52A3DA4C5A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26B082-6FEC-4B7C-9817-6CC0C9E44F44}" type="datetime1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1F41E-7A16-45FE-A4CD-52A3DA4C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DE9D59-37B2-4F57-905E-6C1E048EBE08}" type="datetime1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1F41E-7A16-45FE-A4CD-52A3DA4C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441DA9-2BCC-496B-824D-E15D5C05D23C}" type="datetime1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1F41E-7A16-45FE-A4CD-52A3DA4C5A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9F24D2-9559-4C1D-A364-66CB297D6422}" type="datetime1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1F41E-7A16-45FE-A4CD-52A3DA4C5A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1217C9-DC37-408F-B26B-CCF25271F8CD}" type="datetime1">
              <a:rPr lang="en-US" smtClean="0"/>
              <a:pPr/>
              <a:t>3/19/2012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1F41E-7A16-45FE-A4CD-52A3DA4C5A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C0C968-A2C0-46EB-8627-304E4BA42DA4}" type="datetime1">
              <a:rPr lang="en-US" smtClean="0"/>
              <a:pPr/>
              <a:t>3/19/2012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1F41E-7A16-45FE-A4CD-52A3DA4C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46637-C8B3-4D36-80BB-6F728001A5B0}" type="datetime1">
              <a:rPr lang="en-US" smtClean="0"/>
              <a:pPr/>
              <a:t>3/19/2012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1F41E-7A16-45FE-A4CD-52A3DA4C5A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81000" y="2514600"/>
            <a:ext cx="8229600" cy="1143000"/>
          </a:xfrm>
        </p:spPr>
        <p:txBody>
          <a:bodyPr rtlCol="0"/>
          <a:lstStyle>
            <a:lvl1pPr algn="ctr">
              <a:defRPr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4B508-136B-4FCF-B5FB-6ED7C2E88280}" type="datetime1">
              <a:rPr lang="en-US" smtClean="0"/>
              <a:pPr/>
              <a:t>3/19/2012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1F41E-7A16-45FE-A4CD-52A3DA4C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C5E35F6-466A-4153-B258-2DB3B3DEE87C}" type="datetime1">
              <a:rPr lang="en-US" smtClean="0"/>
              <a:pPr/>
              <a:t>3/19/2012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1F41E-7A16-45FE-A4CD-52A3DA4C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92BA820-C6D9-436A-B04F-F4D77ECFA1C9}" type="datetime1">
              <a:rPr lang="en-US" smtClean="0"/>
              <a:pPr/>
              <a:t>3/19/2012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111F41E-7A16-45FE-A4CD-52A3DA4C5A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CAD7264-98BE-4B26-A8AD-6AD2F327E7AA}" type="datetime1">
              <a:rPr lang="en-US" smtClean="0"/>
              <a:pPr/>
              <a:t>3/19/2012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0" y="6172200"/>
            <a:ext cx="838200" cy="60960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2800" b="0">
                <a:solidFill>
                  <a:schemeClr val="tx1"/>
                </a:solidFill>
              </a:defRPr>
            </a:lvl1pPr>
            <a:extLst/>
          </a:lstStyle>
          <a:p>
            <a:fld id="{3111F41E-7A16-45FE-A4CD-52A3DA4C5A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2133600"/>
          </a:xfrm>
        </p:spPr>
        <p:txBody>
          <a:bodyPr>
            <a:noAutofit/>
          </a:bodyPr>
          <a:lstStyle/>
          <a:p>
            <a:pPr algn="ctr"/>
            <a:r>
              <a:rPr lang="en-US" b="0" dirty="0">
                <a:effectLst/>
              </a:rPr>
              <a:t>Using Selection Criteria to Optimize Analysis in High Energy Physics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083415"/>
            <a:ext cx="7772400" cy="1199704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dirty="0" smtClean="0"/>
              <a:t>Chris Davis*, Dr. David </a:t>
            </a:r>
            <a:r>
              <a:rPr lang="en-US" dirty="0" err="1" smtClean="0"/>
              <a:t>Toback</a:t>
            </a:r>
            <a:r>
              <a:rPr lang="en-US" dirty="0" smtClean="0"/>
              <a:t>, Daniel Cruz</a:t>
            </a:r>
          </a:p>
          <a:p>
            <a:pPr algn="ctr"/>
            <a:r>
              <a:rPr lang="en-US" sz="2000" dirty="0" smtClean="0"/>
              <a:t> Texas A&amp;M University</a:t>
            </a:r>
          </a:p>
          <a:p>
            <a:pPr algn="ctr"/>
            <a:r>
              <a:rPr lang="en-US" dirty="0" smtClean="0"/>
              <a:t>Dr. Joel Walker, Jacob Hill</a:t>
            </a:r>
          </a:p>
          <a:p>
            <a:pPr algn="ctr"/>
            <a:r>
              <a:rPr lang="en-US" sz="2200" dirty="0" smtClean="0"/>
              <a:t>Sam Houston State University</a:t>
            </a:r>
            <a:endParaRPr lang="en-US" sz="22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5800" y="3600896"/>
            <a:ext cx="7772400" cy="1199704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R="64008" lvl="0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000" noProof="0" dirty="0" smtClean="0"/>
              <a:t>Comparing Methods to Find </a:t>
            </a:r>
            <a:r>
              <a:rPr lang="en-US" sz="2000" dirty="0" smtClean="0"/>
              <a:t>New</a:t>
            </a:r>
            <a:r>
              <a:rPr lang="en-US" sz="2000" noProof="0" dirty="0" smtClean="0"/>
              <a:t> Particles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072923"/>
          </a:xfrm>
        </p:spPr>
        <p:txBody>
          <a:bodyPr>
            <a:noAutofit/>
          </a:bodyPr>
          <a:lstStyle/>
          <a:p>
            <a:r>
              <a:rPr lang="en-US" sz="3200" dirty="0" smtClean="0"/>
              <a:t>Is it better to do one or two separate sets of independent criteria?</a:t>
            </a:r>
          </a:p>
          <a:p>
            <a:pPr lvl="1"/>
            <a:r>
              <a:rPr lang="en-US" sz="2400" dirty="0" smtClean="0"/>
              <a:t>If we use two selection criteria, can we become more sensitive to new particles?.....Yes, will show!</a:t>
            </a:r>
            <a:endParaRPr lang="en-US" sz="3200" dirty="0" smtClean="0"/>
          </a:p>
          <a:p>
            <a:pPr lvl="1"/>
            <a:r>
              <a:rPr lang="en-US" sz="2400" dirty="0" smtClean="0"/>
              <a:t>Is using two selection criteria always more sensitive than using a single selection criterion?.....Surprisingly no, will show!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Main Question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066800" y="4506951"/>
            <a:ext cx="2971800" cy="2148468"/>
            <a:chOff x="2514600" y="3733800"/>
            <a:chExt cx="4724400" cy="3124200"/>
          </a:xfrm>
        </p:grpSpPr>
        <p:pic>
          <p:nvPicPr>
            <p:cNvPr id="6" name="Content Placeholder 3" descr="Eunsin Data.gif"/>
            <p:cNvPicPr>
              <a:picLocks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600" y="3733800"/>
              <a:ext cx="4724400" cy="3124200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2971800" y="4047147"/>
              <a:ext cx="1334011" cy="2496312"/>
            </a:xfrm>
            <a:prstGeom prst="rect">
              <a:avLst/>
            </a:prstGeom>
            <a:solidFill>
              <a:schemeClr val="accent1">
                <a:alpha val="67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16200000" flipV="1">
              <a:off x="3084824" y="5301667"/>
              <a:ext cx="2517452" cy="2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4724400" y="4146175"/>
              <a:ext cx="1828800" cy="762000"/>
            </a:xfrm>
            <a:prstGeom prst="rect">
              <a:avLst/>
            </a:prstGeom>
            <a:solidFill>
              <a:srgbClr val="FFF9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Left-Right Arrow 10"/>
            <p:cNvSpPr/>
            <p:nvPr/>
          </p:nvSpPr>
          <p:spPr>
            <a:xfrm>
              <a:off x="4419600" y="4267200"/>
              <a:ext cx="2133600" cy="609600"/>
            </a:xfrm>
            <a:prstGeom prst="left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257800" y="4419600"/>
            <a:ext cx="3505199" cy="2235819"/>
            <a:chOff x="2514600" y="3856710"/>
            <a:chExt cx="4659251" cy="3001289"/>
          </a:xfrm>
        </p:grpSpPr>
        <p:grpSp>
          <p:nvGrpSpPr>
            <p:cNvPr id="13" name="Group 12"/>
            <p:cNvGrpSpPr/>
            <p:nvPr/>
          </p:nvGrpSpPr>
          <p:grpSpPr>
            <a:xfrm>
              <a:off x="2514600" y="3856710"/>
              <a:ext cx="4659251" cy="3001289"/>
              <a:chOff x="2514600" y="3856710"/>
              <a:chExt cx="4659251" cy="3001289"/>
            </a:xfrm>
          </p:grpSpPr>
          <p:pic>
            <p:nvPicPr>
              <p:cNvPr id="14" name="Content Placeholder 3" descr="Eunsin Data.gif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514600" y="3856710"/>
                <a:ext cx="4659251" cy="3001289"/>
              </a:xfrm>
              <a:prstGeom prst="rect">
                <a:avLst/>
              </a:prstGeom>
            </p:spPr>
          </p:pic>
          <p:sp>
            <p:nvSpPr>
              <p:cNvPr id="15" name="Rectangle 14"/>
              <p:cNvSpPr/>
              <p:nvPr/>
            </p:nvSpPr>
            <p:spPr>
              <a:xfrm>
                <a:off x="2981804" y="4177555"/>
                <a:ext cx="1014984" cy="2361544"/>
              </a:xfrm>
              <a:prstGeom prst="rect">
                <a:avLst/>
              </a:prstGeom>
              <a:solidFill>
                <a:schemeClr val="accent1">
                  <a:alpha val="6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 flipV="1">
                <a:off x="4038600" y="4141695"/>
                <a:ext cx="0" cy="2433066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4800600" y="4258235"/>
                <a:ext cx="1752600" cy="762000"/>
              </a:xfrm>
              <a:prstGeom prst="rect">
                <a:avLst/>
              </a:prstGeom>
              <a:solidFill>
                <a:srgbClr val="FFF9F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" name="Straight Connector 18"/>
              <p:cNvCxnSpPr/>
              <p:nvPr/>
            </p:nvCxnSpPr>
            <p:spPr>
              <a:xfrm flipH="1" flipV="1">
                <a:off x="4953000" y="4132730"/>
                <a:ext cx="8965" cy="2436778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Left-Right Arrow 19"/>
            <p:cNvSpPr/>
            <p:nvPr/>
          </p:nvSpPr>
          <p:spPr>
            <a:xfrm>
              <a:off x="5038159" y="4298585"/>
              <a:ext cx="1506075" cy="609600"/>
            </a:xfrm>
            <a:prstGeom prst="left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Left-Right Arrow 20"/>
            <p:cNvSpPr/>
            <p:nvPr/>
          </p:nvSpPr>
          <p:spPr>
            <a:xfrm>
              <a:off x="4114800" y="4352375"/>
              <a:ext cx="762000" cy="488575"/>
            </a:xfrm>
            <a:prstGeom prst="left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4038600" y="5315043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2"/>
                </a:solidFill>
              </a:rPr>
              <a:t>OR</a:t>
            </a:r>
            <a:endParaRPr lang="en-US" sz="14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cutFi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99116" y="2209800"/>
            <a:ext cx="5168684" cy="3505199"/>
          </a:xfrm>
          <a:prstGeom prst="rect">
            <a:avLst/>
          </a:prstGeom>
        </p:spPr>
      </p:pic>
      <p:sp>
        <p:nvSpPr>
          <p:cNvPr id="8" name="Right Triangle 7"/>
          <p:cNvSpPr/>
          <p:nvPr/>
        </p:nvSpPr>
        <p:spPr>
          <a:xfrm flipH="1">
            <a:off x="4612621" y="3290045"/>
            <a:ext cx="3721608" cy="1956816"/>
          </a:xfrm>
          <a:prstGeom prst="rtTriangle">
            <a:avLst/>
          </a:prstGeom>
          <a:solidFill>
            <a:srgbClr val="FFF9F3"/>
          </a:solidFill>
          <a:ln w="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3581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Optimal criteria give lower </a:t>
            </a:r>
            <a:r>
              <a:rPr lang="el-GR" dirty="0" smtClean="0">
                <a:latin typeface="Times New Roman"/>
                <a:cs typeface="Times New Roman"/>
              </a:rPr>
              <a:t>σ</a:t>
            </a:r>
            <a:r>
              <a:rPr lang="en-US" dirty="0" smtClean="0"/>
              <a:t> than the optimal single criterion</a:t>
            </a:r>
          </a:p>
          <a:p>
            <a:pPr lvl="1"/>
            <a:r>
              <a:rPr lang="en-US" dirty="0" smtClean="0"/>
              <a:t>≈5% less in this particular experiment</a:t>
            </a:r>
          </a:p>
          <a:p>
            <a:pPr lvl="2"/>
            <a:r>
              <a:rPr lang="en-US" dirty="0" smtClean="0"/>
              <a:t>More sensitive!</a:t>
            </a:r>
          </a:p>
          <a:p>
            <a:pPr lvl="1"/>
            <a:r>
              <a:rPr lang="en-US" dirty="0" smtClean="0"/>
              <a:t>Varying A and B to optimize sensitivity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Two Selection Criteria in Experiment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400800" y="41148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96000" y="48768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A≥B</a:t>
            </a:r>
            <a:endParaRPr lang="en-US" sz="12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248400" y="2133600"/>
            <a:ext cx="990600" cy="1828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781800" y="1676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Minimum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3733800" cy="4843272"/>
          </a:xfrm>
        </p:spPr>
        <p:txBody>
          <a:bodyPr>
            <a:normAutofit/>
          </a:bodyPr>
          <a:lstStyle/>
          <a:p>
            <a:r>
              <a:rPr lang="en-US" dirty="0" smtClean="0"/>
              <a:t>Look at two criteria in one dimension to compare with an optimal single criterion</a:t>
            </a:r>
          </a:p>
          <a:p>
            <a:pPr lvl="1"/>
            <a:r>
              <a:rPr lang="en-US" dirty="0" smtClean="0"/>
              <a:t>There </a:t>
            </a:r>
            <a:r>
              <a:rPr lang="en-US" dirty="0" smtClean="0"/>
              <a:t>is a region where two criteria are better</a:t>
            </a:r>
          </a:p>
          <a:p>
            <a:pPr lvl="1"/>
            <a:r>
              <a:rPr lang="en-US" dirty="0" smtClean="0"/>
              <a:t>However, also regions where two criteria are worse!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Can it be Worse?</a:t>
            </a:r>
            <a:endParaRPr lang="en-US" dirty="0"/>
          </a:p>
        </p:txBody>
      </p:sp>
      <p:pic>
        <p:nvPicPr>
          <p:cNvPr id="31746" name="Picture 2" descr="P:\public_html\index_files\B360.gif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100777" y="3076967"/>
            <a:ext cx="5043223" cy="3420116"/>
          </a:xfrm>
          <a:prstGeom prst="rect">
            <a:avLst/>
          </a:prstGeom>
          <a:noFill/>
        </p:spPr>
      </p:pic>
      <p:grpSp>
        <p:nvGrpSpPr>
          <p:cNvPr id="33" name="Group 32"/>
          <p:cNvGrpSpPr/>
          <p:nvPr/>
        </p:nvGrpSpPr>
        <p:grpSpPr>
          <a:xfrm>
            <a:off x="4495800" y="1143274"/>
            <a:ext cx="4267200" cy="1752326"/>
            <a:chOff x="4495800" y="1143000"/>
            <a:chExt cx="4267200" cy="1651299"/>
          </a:xfrm>
        </p:grpSpPr>
        <p:pic>
          <p:nvPicPr>
            <p:cNvPr id="11" name="Picture 10" descr="OneStack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95800" y="1295400"/>
              <a:ext cx="4267200" cy="1498899"/>
            </a:xfrm>
            <a:prstGeom prst="rect">
              <a:avLst/>
            </a:prstGeom>
          </p:spPr>
        </p:pic>
        <p:cxnSp>
          <p:nvCxnSpPr>
            <p:cNvPr id="12" name="Straight Connector 11"/>
            <p:cNvCxnSpPr/>
            <p:nvPr/>
          </p:nvCxnSpPr>
          <p:spPr>
            <a:xfrm flipH="1" flipV="1">
              <a:off x="6530790" y="1449422"/>
              <a:ext cx="8966" cy="1197864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6615752" y="1494991"/>
              <a:ext cx="1524000" cy="304800"/>
            </a:xfrm>
            <a:prstGeom prst="rect">
              <a:avLst/>
            </a:prstGeom>
            <a:solidFill>
              <a:srgbClr val="FFF9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21505" y="1143000"/>
              <a:ext cx="990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 Fixed</a:t>
              </a:r>
              <a:endParaRPr lang="en-US" dirty="0"/>
            </a:p>
          </p:txBody>
        </p:sp>
        <p:cxnSp>
          <p:nvCxnSpPr>
            <p:cNvPr id="20" name="Straight Connector 19"/>
            <p:cNvCxnSpPr/>
            <p:nvPr/>
          </p:nvCxnSpPr>
          <p:spPr>
            <a:xfrm flipH="1" flipV="1">
              <a:off x="5580530" y="1447800"/>
              <a:ext cx="8966" cy="1197864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4961965" y="1151965"/>
              <a:ext cx="1295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 Varied</a:t>
              </a:r>
              <a:endParaRPr lang="en-US" dirty="0"/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>
              <a:off x="5562600" y="1752600"/>
              <a:ext cx="838200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5562600" y="2363458"/>
              <a:ext cx="838200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6172200" y="5638800"/>
            <a:ext cx="1373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</a:rPr>
              <a:t>Better!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943600" y="4724400"/>
            <a:ext cx="1084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Worse!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Our sensitivity to new particles is improved when we use selection criteria</a:t>
            </a:r>
          </a:p>
          <a:p>
            <a:r>
              <a:rPr lang="en-US" sz="3600" dirty="0" smtClean="0"/>
              <a:t>We have determined that</a:t>
            </a:r>
          </a:p>
          <a:p>
            <a:pPr lvl="1"/>
            <a:r>
              <a:rPr lang="en-US" sz="3200" dirty="0" smtClean="0"/>
              <a:t>Two criteria </a:t>
            </a:r>
            <a:r>
              <a:rPr lang="en-US" sz="3200" b="1" dirty="0" smtClean="0">
                <a:solidFill>
                  <a:schemeClr val="accent2"/>
                </a:solidFill>
              </a:rPr>
              <a:t>CAN</a:t>
            </a:r>
            <a:r>
              <a:rPr lang="en-US" sz="3200" dirty="0" smtClean="0"/>
              <a:t> be better than a single, optimized criterion</a:t>
            </a:r>
            <a:endParaRPr lang="en-US" sz="3600" dirty="0" smtClean="0"/>
          </a:p>
          <a:p>
            <a:pPr lvl="2"/>
            <a:r>
              <a:rPr lang="en-US" sz="3000" dirty="0" smtClean="0"/>
              <a:t>Need to look for a minimum!</a:t>
            </a:r>
          </a:p>
          <a:p>
            <a:pPr lvl="1"/>
            <a:r>
              <a:rPr lang="en-US" sz="3600" dirty="0" smtClean="0"/>
              <a:t>Two criteria </a:t>
            </a:r>
            <a:r>
              <a:rPr lang="en-US" sz="3600" b="1" dirty="0" smtClean="0">
                <a:solidFill>
                  <a:schemeClr val="accent2"/>
                </a:solidFill>
              </a:rPr>
              <a:t>CAN ALSO</a:t>
            </a:r>
            <a:r>
              <a:rPr lang="en-US" sz="3600" b="1" dirty="0" smtClean="0"/>
              <a:t> </a:t>
            </a:r>
            <a:r>
              <a:rPr lang="en-US" sz="3600" dirty="0" smtClean="0"/>
              <a:t>give a worse result if used incorrectly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6000" dirty="0" smtClean="0"/>
              <a:t>BACKUP SLIDES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>
                <a:solidFill>
                  <a:schemeClr val="tx1"/>
                </a:solidFill>
              </a:rPr>
              <a:pPr/>
              <a:t>14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428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76761" y="1725070"/>
            <a:ext cx="5834778" cy="4370929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Events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2945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Example One-Cut input</a:t>
            </a:r>
            <a:endParaRPr lang="en-US" sz="900" dirty="0" smtClean="0">
              <a:solidFill>
                <a:schemeClr val="tx2"/>
              </a:solidFill>
            </a:endParaRP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160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1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-1 2.59 .0790 .1218 4.251 .3188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0</a:t>
            </a:r>
          </a:p>
          <a:p>
            <a:endParaRPr lang="en-US" sz="1100" dirty="0" smtClean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chemeClr val="tx2"/>
                </a:solidFill>
              </a:rPr>
              <a:t>Example Two-Cut Input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360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2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-1 2.59 .0399 .1218 4.218 .3188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-1 2.59 .0391 .1218 .0326 .3188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Limit Calculator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90872"/>
          </a:xfrm>
        </p:spPr>
        <p:txBody>
          <a:bodyPr>
            <a:normAutofit fontScale="92500"/>
          </a:bodyPr>
          <a:lstStyle/>
          <a:p>
            <a:r>
              <a:rPr lang="en-US" sz="3000" dirty="0" smtClean="0"/>
              <a:t>N</a:t>
            </a:r>
            <a:r>
              <a:rPr lang="en-US" sz="3000" baseline="-25000" dirty="0" smtClean="0"/>
              <a:t>events</a:t>
            </a:r>
            <a:r>
              <a:rPr lang="en-US" sz="3000" dirty="0" smtClean="0"/>
              <a:t> = Luminosity * </a:t>
            </a:r>
            <a:r>
              <a:rPr lang="el-GR" sz="3000" dirty="0" smtClean="0">
                <a:cs typeface="Times New Roman"/>
              </a:rPr>
              <a:t>σ</a:t>
            </a:r>
            <a:r>
              <a:rPr lang="en-US" sz="3000" baseline="-25000" dirty="0" smtClean="0"/>
              <a:t>production</a:t>
            </a:r>
            <a:r>
              <a:rPr lang="en-US" sz="3000" dirty="0" smtClean="0"/>
              <a:t> * Acceptance</a:t>
            </a:r>
          </a:p>
          <a:p>
            <a:endParaRPr lang="en-US" sz="1900" dirty="0" smtClean="0"/>
          </a:p>
          <a:p>
            <a:r>
              <a:rPr lang="en-US" sz="3000" dirty="0" smtClean="0"/>
              <a:t>Find 95% confidence limits on </a:t>
            </a:r>
            <a:r>
              <a:rPr lang="el-GR" sz="3000" dirty="0" smtClean="0">
                <a:cs typeface="Times New Roman"/>
              </a:rPr>
              <a:t>σ</a:t>
            </a:r>
            <a:r>
              <a:rPr lang="en-US" sz="3000" baseline="-25000" dirty="0" smtClean="0"/>
              <a:t>production</a:t>
            </a:r>
          </a:p>
          <a:p>
            <a:endParaRPr lang="en-US" sz="1300" baseline="-25000" dirty="0" smtClean="0"/>
          </a:p>
          <a:p>
            <a:pPr lvl="1"/>
            <a:r>
              <a:rPr lang="en-US" sz="3000" dirty="0" smtClean="0"/>
              <a:t>Taking cuts allows us to optimize expected </a:t>
            </a:r>
            <a:r>
              <a:rPr lang="el-GR" sz="3000" dirty="0" smtClean="0">
                <a:cs typeface="Times New Roman"/>
              </a:rPr>
              <a:t>σ</a:t>
            </a:r>
            <a:endParaRPr lang="en-US" sz="3000" baseline="30000" dirty="0" smtClean="0">
              <a:cs typeface="Times New Roman"/>
            </a:endParaRPr>
          </a:p>
          <a:p>
            <a:pPr lvl="1"/>
            <a:endParaRPr lang="en-US" sz="3000" baseline="30000" dirty="0" smtClean="0">
              <a:cs typeface="Times New Roman"/>
            </a:endParaRPr>
          </a:p>
          <a:p>
            <a:pPr lvl="1"/>
            <a:r>
              <a:rPr lang="en-US" sz="3000" baseline="30000" dirty="0" smtClean="0">
                <a:cs typeface="Times New Roman"/>
              </a:rPr>
              <a:t> </a:t>
            </a:r>
          </a:p>
          <a:p>
            <a:pPr lvl="1">
              <a:buNone/>
            </a:pPr>
            <a:endParaRPr lang="en-US" sz="2600" baseline="-25000" dirty="0" smtClean="0"/>
          </a:p>
          <a:p>
            <a:r>
              <a:rPr lang="en-US" sz="3000" dirty="0" smtClean="0"/>
              <a:t>Used improved Limit Calculating program</a:t>
            </a:r>
            <a:r>
              <a:rPr lang="en-US" sz="3000" baseline="30000" dirty="0" smtClean="0"/>
              <a:t>1</a:t>
            </a:r>
            <a:endParaRPr lang="en-US" sz="3000" dirty="0" smtClean="0"/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r>
              <a:rPr lang="en-US" sz="1600" dirty="0" smtClean="0"/>
              <a:t>1. Developed by Dr. Joel Walker, Sam Houston State University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Expected Cross Sections</a:t>
            </a:r>
            <a:endParaRPr lang="en-US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3962400"/>
            <a:ext cx="5391150" cy="790575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take a single cut and place a B cut in it, you will always improve your sensitivity</a:t>
            </a:r>
          </a:p>
          <a:p>
            <a:pPr lvl="1"/>
            <a:r>
              <a:rPr lang="en-US" dirty="0" smtClean="0"/>
              <a:t>Possibly not much better, but never worse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Splitting Single Cut into Two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212848" y="2779776"/>
            <a:ext cx="5110256" cy="346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752600" y="2209800"/>
            <a:ext cx="5865335" cy="3977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optimal cuts give 20.1 </a:t>
            </a:r>
            <a:r>
              <a:rPr lang="en-US" dirty="0" err="1" smtClean="0"/>
              <a:t>fb</a:t>
            </a:r>
            <a:r>
              <a:rPr lang="en-US" dirty="0" smtClean="0"/>
              <a:t> at A:240 B:360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Binned Value Two-Cut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200000"/>
              </a:lnSpc>
            </a:pPr>
            <a:r>
              <a:rPr lang="en-US" sz="9600" b="1" dirty="0" smtClean="0"/>
              <a:t>Overview</a:t>
            </a:r>
          </a:p>
          <a:p>
            <a:pPr lvl="1">
              <a:lnSpc>
                <a:spcPct val="200000"/>
              </a:lnSpc>
            </a:pPr>
            <a:r>
              <a:rPr lang="en-US" sz="8000" b="1" dirty="0" smtClean="0"/>
              <a:t>Motivation for using selection criteria to find new particles</a:t>
            </a:r>
          </a:p>
          <a:p>
            <a:pPr>
              <a:lnSpc>
                <a:spcPct val="200000"/>
              </a:lnSpc>
            </a:pPr>
            <a:r>
              <a:rPr lang="en-US" sz="9600" b="1" dirty="0" smtClean="0"/>
              <a:t>Using Selection Criteria (Cuts)</a:t>
            </a:r>
          </a:p>
          <a:p>
            <a:pPr>
              <a:lnSpc>
                <a:spcPct val="200000"/>
              </a:lnSpc>
            </a:pPr>
            <a:r>
              <a:rPr lang="en-US" sz="9600" b="1" dirty="0" smtClean="0"/>
              <a:t>Comparing Different Approaches</a:t>
            </a:r>
          </a:p>
          <a:p>
            <a:pPr lvl="1">
              <a:lnSpc>
                <a:spcPct val="200000"/>
              </a:lnSpc>
            </a:pPr>
            <a:r>
              <a:rPr lang="en-US" sz="8000" b="1" dirty="0" smtClean="0"/>
              <a:t>Single Criterion</a:t>
            </a:r>
          </a:p>
          <a:p>
            <a:pPr lvl="1">
              <a:lnSpc>
                <a:spcPct val="200000"/>
              </a:lnSpc>
            </a:pPr>
            <a:r>
              <a:rPr lang="en-US" sz="8000" b="1" dirty="0" smtClean="0"/>
              <a:t>Two Criteria</a:t>
            </a:r>
          </a:p>
          <a:p>
            <a:pPr>
              <a:lnSpc>
                <a:spcPct val="200000"/>
              </a:lnSpc>
            </a:pPr>
            <a:r>
              <a:rPr lang="en-US" sz="9600" b="1" dirty="0" smtClean="0"/>
              <a:t>Results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cuts can be used to improve the optimal expected limit</a:t>
            </a:r>
          </a:p>
          <a:p>
            <a:pPr lvl="1"/>
            <a:r>
              <a:rPr lang="en-US" dirty="0" smtClean="0"/>
              <a:t>Able to achieve slightly under 10% decrease (8.64%)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Percentage Decrease</a:t>
            </a:r>
            <a:endParaRPr lang="en-US" dirty="0"/>
          </a:p>
        </p:txBody>
      </p:sp>
      <p:pic>
        <p:nvPicPr>
          <p:cNvPr id="6" name="Picture 5" descr="2cut1cutPercentDiff.gif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3352" y="2907792"/>
            <a:ext cx="6099048" cy="3977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900" dirty="0" smtClean="0"/>
          </a:p>
          <a:p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Related to signal by a scaling factor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Acceptance</a:t>
            </a: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1493980"/>
            <a:ext cx="3559098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Aft>
                <a:spcPts val="500"/>
              </a:spcAft>
            </a:pPr>
            <a:r>
              <a:rPr lang="en-US" sz="2000" dirty="0" smtClean="0"/>
              <a:t>We want to be more sensitive to new particles in High Energy Physics</a:t>
            </a:r>
          </a:p>
          <a:p>
            <a:pPr>
              <a:spcAft>
                <a:spcPts val="500"/>
              </a:spcAft>
            </a:pPr>
            <a:r>
              <a:rPr lang="en-US" sz="2000" dirty="0" smtClean="0"/>
              <a:t>Huge amount of collisions at colliders such as LHC means lots of data to look through</a:t>
            </a:r>
          </a:p>
          <a:p>
            <a:pPr>
              <a:spcAft>
                <a:spcPts val="500"/>
              </a:spcAft>
            </a:pPr>
            <a:r>
              <a:rPr lang="en-US" sz="2000" dirty="0" smtClean="0"/>
              <a:t>Many ways to look for new particles</a:t>
            </a:r>
          </a:p>
          <a:p>
            <a:pPr lvl="1">
              <a:spcAft>
                <a:spcPts val="500"/>
              </a:spcAft>
            </a:pPr>
            <a:r>
              <a:rPr lang="en-US" sz="1800" dirty="0" smtClean="0"/>
              <a:t>However, most are dominated by Standard Model particle “Backgrounds”</a:t>
            </a:r>
          </a:p>
          <a:p>
            <a:pPr lvl="1">
              <a:spcAft>
                <a:spcPts val="500"/>
              </a:spcAft>
            </a:pPr>
            <a:r>
              <a:rPr lang="en-US" sz="1800" dirty="0" smtClean="0"/>
              <a:t>In some places, new particle “Signal” dominates the Background</a:t>
            </a:r>
          </a:p>
          <a:p>
            <a:pPr>
              <a:spcAft>
                <a:spcPts val="500"/>
              </a:spcAft>
            </a:pPr>
            <a:r>
              <a:rPr lang="en-US" sz="2000" dirty="0" smtClean="0"/>
              <a:t>Higher sensitivity means we can better distinguish between Signal and Background, giving stronger results</a:t>
            </a:r>
          </a:p>
          <a:p>
            <a:pPr>
              <a:spcAft>
                <a:spcPts val="500"/>
              </a:spcAft>
            </a:pPr>
            <a:r>
              <a:rPr lang="en-US" sz="2000" dirty="0" smtClean="0"/>
              <a:t>Using selection criteria allows us to be the most sensitive to new particles in these regions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Motivation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4876800" cy="5029200"/>
          </a:xfrm>
          <a:solidFill>
            <a:schemeClr val="bg1">
              <a:alpha val="7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en-US" sz="2400" b="1" dirty="0" smtClean="0"/>
              <a:t>Data is from a diphoton search for supersymmetry at Fermilab</a:t>
            </a:r>
            <a:r>
              <a:rPr lang="en-US" sz="2400" b="1" baseline="30000" dirty="0" smtClean="0"/>
              <a:t>1</a:t>
            </a:r>
          </a:p>
          <a:p>
            <a:endParaRPr lang="en-US" sz="2400" b="1" dirty="0" smtClean="0"/>
          </a:p>
          <a:p>
            <a:endParaRPr lang="en-US" sz="2400" b="1" dirty="0" smtClean="0"/>
          </a:p>
          <a:p>
            <a:endParaRPr lang="en-US" sz="2400" b="1" dirty="0" smtClean="0"/>
          </a:p>
          <a:p>
            <a:endParaRPr lang="en-US" sz="2400" b="1" dirty="0" smtClean="0"/>
          </a:p>
          <a:p>
            <a:endParaRPr lang="en-US" sz="2400" b="1" dirty="0" smtClean="0"/>
          </a:p>
          <a:p>
            <a:r>
              <a:rPr lang="en-US" sz="2000" b="1" dirty="0" smtClean="0"/>
              <a:t>A typical, simple search involves counting</a:t>
            </a:r>
          </a:p>
          <a:p>
            <a:pPr marL="971550" lvl="1" indent="-514350">
              <a:buClrTx/>
              <a:buAutoNum type="arabicPeriod"/>
            </a:pPr>
            <a:r>
              <a:rPr lang="en-US" sz="2000" b="1" dirty="0" smtClean="0"/>
              <a:t>Number of Background events expected</a:t>
            </a:r>
          </a:p>
          <a:p>
            <a:pPr marL="971550" lvl="1" indent="-514350">
              <a:buClrTx/>
              <a:buAutoNum type="arabicPeriod"/>
            </a:pPr>
            <a:r>
              <a:rPr lang="en-US" sz="2000" b="1" dirty="0" smtClean="0"/>
              <a:t>Number of Signal events expected</a:t>
            </a:r>
          </a:p>
          <a:p>
            <a:pPr marL="971550" lvl="1" indent="-514350">
              <a:buClrTx/>
              <a:buAutoNum type="arabicPeriod"/>
            </a:pPr>
            <a:r>
              <a:rPr lang="en-US" sz="2000" b="1" dirty="0" smtClean="0"/>
              <a:t>How many events are observed in the experiment</a:t>
            </a:r>
          </a:p>
          <a:p>
            <a:r>
              <a:rPr lang="en-US" sz="2400" b="1" dirty="0" smtClean="0"/>
              <a:t>Add up observed events to determine which hypothesis is more consistent with 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b="1" smtClean="0"/>
              <a:pPr/>
              <a:t>4</a:t>
            </a:fld>
            <a:endParaRPr lang="en-US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The Data We Used</a:t>
            </a:r>
            <a:endParaRPr lang="en-US" dirty="0"/>
          </a:p>
        </p:txBody>
      </p:sp>
      <p:pic>
        <p:nvPicPr>
          <p:cNvPr id="9" name="Picture 8" descr="DoubleHypothesi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81209" y="1246100"/>
            <a:ext cx="4144861" cy="519298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590390" y="1219205"/>
            <a:ext cx="281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Hypothesis 1</a:t>
            </a:r>
            <a:endParaRPr lang="en-US" sz="2000" b="1" dirty="0"/>
          </a:p>
        </p:txBody>
      </p:sp>
      <p:pic>
        <p:nvPicPr>
          <p:cNvPr id="13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28004" y="2057400"/>
            <a:ext cx="2034396" cy="1524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593985" y="3817790"/>
            <a:ext cx="2819400" cy="400110"/>
          </a:xfrm>
          <a:prstGeom prst="rect">
            <a:avLst/>
          </a:prstGeom>
          <a:solidFill>
            <a:schemeClr val="tx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Hypothesis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6300408"/>
            <a:ext cx="5943600" cy="369332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Eunsin</a:t>
            </a:r>
            <a:r>
              <a:rPr lang="en-US" dirty="0" smtClean="0"/>
              <a:t> Lee,  TAMU Ph.D. Thesis (2010), PRL 104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en-US" sz="4400" dirty="0" smtClean="0"/>
              <a:t>Using Selection Criteria (Cuts)</a:t>
            </a: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Selection Criteria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4800600" y="2438400"/>
            <a:ext cx="4191000" cy="3124200"/>
            <a:chOff x="2438400" y="4114800"/>
            <a:chExt cx="4800600" cy="2743200"/>
          </a:xfrm>
        </p:grpSpPr>
        <p:pic>
          <p:nvPicPr>
            <p:cNvPr id="6" name="Content Placeholder 3" descr="Eunsin Data.gif"/>
            <p:cNvPicPr>
              <a:picLocks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38400" y="4114800"/>
              <a:ext cx="4800600" cy="2743200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2902974" y="4389934"/>
              <a:ext cx="1355527" cy="2191884"/>
            </a:xfrm>
            <a:prstGeom prst="rect">
              <a:avLst/>
            </a:prstGeom>
            <a:solidFill>
              <a:schemeClr val="accent1">
                <a:alpha val="67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779997" y="5260100"/>
              <a:ext cx="160613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Thrown out</a:t>
              </a:r>
              <a:endPara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 rot="16200000" flipV="1">
              <a:off x="3191626" y="5491443"/>
              <a:ext cx="2210446" cy="304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4648200" cy="4386072"/>
          </a:xfrm>
          <a:noFill/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Selection criteria are used to optimize searches</a:t>
            </a:r>
          </a:p>
          <a:p>
            <a:pPr lvl="1"/>
            <a:r>
              <a:rPr lang="en-US" sz="2800" dirty="0" smtClean="0"/>
              <a:t>Select only events that pass certain criteria</a:t>
            </a:r>
          </a:p>
          <a:p>
            <a:pPr lvl="1"/>
            <a:r>
              <a:rPr lang="en-US" sz="2800" dirty="0" smtClean="0"/>
              <a:t>New particles easily pass them</a:t>
            </a:r>
            <a:endParaRPr lang="en-US" sz="2800" dirty="0"/>
          </a:p>
          <a:p>
            <a:pPr lvl="1"/>
            <a:r>
              <a:rPr lang="en-US" sz="2800" dirty="0" smtClean="0"/>
              <a:t>Few Background events also pass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b="1" smtClean="0"/>
              <a:pPr/>
              <a:t>6</a:t>
            </a:fld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4114800" cy="4614672"/>
          </a:xfrm>
        </p:spPr>
        <p:txBody>
          <a:bodyPr>
            <a:noAutofit/>
          </a:bodyPr>
          <a:lstStyle/>
          <a:p>
            <a:pPr>
              <a:spcAft>
                <a:spcPts val="100"/>
              </a:spcAft>
            </a:pPr>
            <a:r>
              <a:rPr lang="en-US" sz="2400" dirty="0" smtClean="0"/>
              <a:t>Creates a single set of data starting at A</a:t>
            </a:r>
          </a:p>
          <a:p>
            <a:pPr lvl="1">
              <a:spcAft>
                <a:spcPts val="100"/>
              </a:spcAft>
            </a:pPr>
            <a:r>
              <a:rPr lang="en-US" sz="2000" dirty="0" smtClean="0"/>
              <a:t>Throw out all events that do not pass our criterion, count events from A→∞</a:t>
            </a:r>
          </a:p>
          <a:p>
            <a:pPr lvl="2">
              <a:spcAft>
                <a:spcPts val="100"/>
              </a:spcAft>
            </a:pPr>
            <a:r>
              <a:rPr lang="en-US" sz="2000" dirty="0" smtClean="0"/>
              <a:t>Lowering the value of A adds in more background, more signal</a:t>
            </a:r>
          </a:p>
          <a:p>
            <a:pPr lvl="2">
              <a:spcAft>
                <a:spcPts val="100"/>
              </a:spcAft>
            </a:pPr>
            <a:r>
              <a:rPr lang="en-US" sz="2000" dirty="0" smtClean="0"/>
              <a:t>Raising value of A takes out background, but also signal</a:t>
            </a:r>
          </a:p>
          <a:p>
            <a:pPr lvl="1">
              <a:spcAft>
                <a:spcPts val="100"/>
              </a:spcAft>
            </a:pPr>
            <a:r>
              <a:rPr lang="en-US" sz="2000" dirty="0" smtClean="0"/>
              <a:t>We look at data that is most sensitive to signal</a:t>
            </a:r>
            <a:endParaRPr 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Single Selection Criterion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351873" y="3210959"/>
            <a:ext cx="317" cy="28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4415120" y="2133600"/>
            <a:ext cx="4800600" cy="2858525"/>
            <a:chOff x="2438400" y="3918790"/>
            <a:chExt cx="4800600" cy="2858525"/>
          </a:xfrm>
        </p:grpSpPr>
        <p:grpSp>
          <p:nvGrpSpPr>
            <p:cNvPr id="15" name="Group 14"/>
            <p:cNvGrpSpPr/>
            <p:nvPr/>
          </p:nvGrpSpPr>
          <p:grpSpPr>
            <a:xfrm>
              <a:off x="2438400" y="4034115"/>
              <a:ext cx="4800600" cy="2743200"/>
              <a:chOff x="2514600" y="3733800"/>
              <a:chExt cx="4724400" cy="3124200"/>
            </a:xfrm>
          </p:grpSpPr>
          <p:pic>
            <p:nvPicPr>
              <p:cNvPr id="6" name="Content Placeholder 3" descr="Eunsin Data.gif"/>
              <p:cNvPicPr>
                <a:picLocks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514600" y="3733800"/>
                <a:ext cx="4724400" cy="3124200"/>
              </a:xfrm>
              <a:prstGeom prst="rect">
                <a:avLst/>
              </a:prstGeom>
            </p:spPr>
          </p:pic>
          <p:sp>
            <p:nvSpPr>
              <p:cNvPr id="10" name="Rectangle 9"/>
              <p:cNvSpPr/>
              <p:nvPr/>
            </p:nvSpPr>
            <p:spPr>
              <a:xfrm>
                <a:off x="2971800" y="4047147"/>
                <a:ext cx="1334011" cy="2496312"/>
              </a:xfrm>
              <a:prstGeom prst="rect">
                <a:avLst/>
              </a:prstGeom>
              <a:solidFill>
                <a:schemeClr val="accent1">
                  <a:alpha val="6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2850775" y="5038170"/>
                <a:ext cx="158064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Thrown out</a:t>
                </a:r>
                <a:endParaRPr lang="en-US" sz="2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cxnSp>
            <p:nvCxnSpPr>
              <p:cNvPr id="13" name="Straight Connector 12"/>
              <p:cNvCxnSpPr/>
              <p:nvPr/>
            </p:nvCxnSpPr>
            <p:spPr>
              <a:xfrm rot="16200000" flipV="1">
                <a:off x="3084824" y="5301667"/>
                <a:ext cx="2517452" cy="299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Rectangle 13"/>
              <p:cNvSpPr/>
              <p:nvPr/>
            </p:nvSpPr>
            <p:spPr>
              <a:xfrm>
                <a:off x="4724400" y="4146175"/>
                <a:ext cx="1828800" cy="762000"/>
              </a:xfrm>
              <a:prstGeom prst="rect">
                <a:avLst/>
              </a:prstGeom>
              <a:solidFill>
                <a:srgbClr val="FFF9F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Left-Right Arrow 11"/>
              <p:cNvSpPr/>
              <p:nvPr/>
            </p:nvSpPr>
            <p:spPr>
              <a:xfrm>
                <a:off x="4419600" y="4267200"/>
                <a:ext cx="2133600" cy="609600"/>
              </a:xfrm>
              <a:prstGeom prst="leftRightArrow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3886200" y="3918790"/>
              <a:ext cx="78161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A</a:t>
              </a:r>
              <a:endParaRPr lang="en-US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35814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Cross section,</a:t>
            </a:r>
            <a:r>
              <a:rPr lang="el-GR" dirty="0" smtClean="0">
                <a:latin typeface="Times New Roman"/>
                <a:cs typeface="Times New Roman"/>
              </a:rPr>
              <a:t> σ</a:t>
            </a:r>
            <a:r>
              <a:rPr lang="en-US" dirty="0" smtClean="0">
                <a:latin typeface="Times New Roman"/>
                <a:cs typeface="Times New Roman"/>
              </a:rPr>
              <a:t>, is a quantitative measure of sensitivity</a:t>
            </a:r>
          </a:p>
          <a:p>
            <a:pPr lvl="1"/>
            <a:r>
              <a:rPr lang="en-US" dirty="0" smtClean="0">
                <a:latin typeface="Times New Roman"/>
                <a:cs typeface="Times New Roman"/>
              </a:rPr>
              <a:t>Lower </a:t>
            </a:r>
            <a:r>
              <a:rPr lang="el-GR" dirty="0" smtClean="0">
                <a:latin typeface="Times New Roman"/>
                <a:cs typeface="Times New Roman"/>
              </a:rPr>
              <a:t>σ</a:t>
            </a:r>
            <a:r>
              <a:rPr lang="en-US" dirty="0" smtClean="0">
                <a:latin typeface="Times New Roman"/>
                <a:cs typeface="Times New Roman"/>
              </a:rPr>
              <a:t>, better sensitivity</a:t>
            </a:r>
          </a:p>
          <a:p>
            <a:pPr lvl="1"/>
            <a:r>
              <a:rPr lang="en-US" dirty="0" smtClean="0">
                <a:latin typeface="Times New Roman"/>
                <a:cs typeface="Times New Roman"/>
              </a:rPr>
              <a:t>Higher </a:t>
            </a:r>
            <a:r>
              <a:rPr lang="el-GR" dirty="0" smtClean="0">
                <a:latin typeface="Times New Roman"/>
                <a:cs typeface="Times New Roman"/>
              </a:rPr>
              <a:t>σ</a:t>
            </a:r>
            <a:r>
              <a:rPr lang="en-US" dirty="0" smtClean="0">
                <a:latin typeface="Times New Roman"/>
                <a:cs typeface="Times New Roman"/>
              </a:rPr>
              <a:t>, worse sensitivity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Vary A to optimize sensitivity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Can we get better sensitivity by doing a more sophisticated analysis?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Single Criterion in Experiment</a:t>
            </a:r>
            <a:endParaRPr lang="en-US" dirty="0"/>
          </a:p>
        </p:txBody>
      </p:sp>
      <p:pic>
        <p:nvPicPr>
          <p:cNvPr id="2052" name="Picture 4" descr="C:\Users\Chris D\Desktop\OneCutSigma95.gif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895165" y="2362682"/>
            <a:ext cx="5248835" cy="3276118"/>
          </a:xfrm>
          <a:prstGeom prst="rect">
            <a:avLst/>
          </a:prstGeom>
          <a:noFill/>
        </p:spPr>
      </p:pic>
      <p:sp>
        <p:nvSpPr>
          <p:cNvPr id="14" name="Slide Number Placeholder 3"/>
          <p:cNvSpPr txBox="1">
            <a:spLocks/>
          </p:cNvSpPr>
          <p:nvPr/>
        </p:nvSpPr>
        <p:spPr>
          <a:xfrm>
            <a:off x="0" y="6172200"/>
            <a:ext cx="838200" cy="609600"/>
          </a:xfrm>
          <a:prstGeom prst="rect">
            <a:avLst/>
          </a:prstGeom>
        </p:spPr>
        <p:txBody>
          <a:bodyPr vert="horz" anchor="b"/>
          <a:lstStyle>
            <a:defPPr>
              <a:defRPr lang="en-US"/>
            </a:defPPr>
            <a:lvl1pPr marL="0" algn="r" defTabSz="914400" rtl="0" eaLnBrk="1" latinLnBrk="0" hangingPunct="1">
              <a:defRPr kumimoji="0"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111F41E-7A16-45FE-A4CD-52A3DA4C5A4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Two Selection Criteria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4504765" cy="5376671"/>
          </a:xfrm>
          <a:solidFill>
            <a:schemeClr val="bg1">
              <a:alpha val="77000"/>
            </a:schemeClr>
          </a:solidFill>
        </p:spPr>
        <p:txBody>
          <a:bodyPr>
            <a:normAutofit fontScale="92500" lnSpcReduction="10000"/>
          </a:bodyPr>
          <a:lstStyle/>
          <a:p>
            <a:pPr lvl="0">
              <a:defRPr/>
            </a:pPr>
            <a:r>
              <a:rPr lang="en-US" sz="3200" dirty="0" smtClean="0"/>
              <a:t>Data is placed into two sets</a:t>
            </a:r>
          </a:p>
          <a:p>
            <a:pPr lvl="1">
              <a:defRPr/>
            </a:pPr>
            <a:r>
              <a:rPr lang="en-US" sz="2800" dirty="0" smtClean="0"/>
              <a:t>Count events from A→B and B→∞</a:t>
            </a:r>
          </a:p>
          <a:p>
            <a:pPr lvl="0">
              <a:defRPr/>
            </a:pPr>
            <a:r>
              <a:rPr lang="en-US" sz="3200" dirty="0" smtClean="0"/>
              <a:t>This is a more sophisticated analysis</a:t>
            </a:r>
          </a:p>
          <a:p>
            <a:pPr lvl="1"/>
            <a:r>
              <a:rPr lang="en-US" dirty="0" smtClean="0"/>
              <a:t>Does being more sophisticated translate to being more sensitive?</a:t>
            </a:r>
          </a:p>
          <a:p>
            <a:pPr lvl="1"/>
            <a:r>
              <a:rPr lang="en-US" sz="2400" dirty="0" smtClean="0"/>
              <a:t>Systematic </a:t>
            </a:r>
            <a:r>
              <a:rPr lang="en-US" sz="2400" dirty="0"/>
              <a:t>errors can be introduced, we’ll deal with the simplest case without them in this talk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F41E-7A16-45FE-A4CD-52A3DA4C5A45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4480078" y="2252020"/>
            <a:ext cx="4659251" cy="3001289"/>
            <a:chOff x="2514600" y="3856710"/>
            <a:chExt cx="4659251" cy="3001289"/>
          </a:xfrm>
        </p:grpSpPr>
        <p:pic>
          <p:nvPicPr>
            <p:cNvPr id="6" name="Content Placeholder 3" descr="Eunsin Data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14600" y="3856710"/>
              <a:ext cx="4659251" cy="300128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2981804" y="4177555"/>
              <a:ext cx="1014984" cy="2361544"/>
            </a:xfrm>
            <a:prstGeom prst="rect">
              <a:avLst/>
            </a:prstGeom>
            <a:solidFill>
              <a:schemeClr val="accent1">
                <a:alpha val="67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/>
            <p:nvPr/>
          </p:nvCxnSpPr>
          <p:spPr>
            <a:xfrm flipV="1">
              <a:off x="4038600" y="4141695"/>
              <a:ext cx="0" cy="243306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761130" y="4997830"/>
              <a:ext cx="146849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Thrown out</a:t>
              </a:r>
              <a:endPara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800600" y="4258235"/>
              <a:ext cx="1752600" cy="762000"/>
            </a:xfrm>
            <a:prstGeom prst="rect">
              <a:avLst/>
            </a:prstGeom>
            <a:solidFill>
              <a:srgbClr val="FFF9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4953000" y="4132730"/>
              <a:ext cx="8965" cy="2436778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5623078" y="2057400"/>
            <a:ext cx="769211" cy="452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A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542837" y="2062895"/>
            <a:ext cx="769211" cy="452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B</a:t>
            </a:r>
            <a:endParaRPr lang="en-US" b="1" dirty="0"/>
          </a:p>
        </p:txBody>
      </p:sp>
      <p:sp>
        <p:nvSpPr>
          <p:cNvPr id="20" name="Left-Right Arrow 19"/>
          <p:cNvSpPr/>
          <p:nvPr/>
        </p:nvSpPr>
        <p:spPr>
          <a:xfrm>
            <a:off x="7003637" y="2693895"/>
            <a:ext cx="1506075" cy="609600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-Right Arrow 20"/>
          <p:cNvSpPr/>
          <p:nvPr/>
        </p:nvSpPr>
        <p:spPr>
          <a:xfrm>
            <a:off x="6080278" y="2747685"/>
            <a:ext cx="762000" cy="488575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24000</TotalTime>
  <Words>808</Words>
  <Application>Microsoft Office PowerPoint</Application>
  <PresentationFormat>On-screen Show (4:3)</PresentationFormat>
  <Paragraphs>162</Paragraphs>
  <Slides>21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Using Selection Criteria to Optimize Analysis in High Energy Physics</vt:lpstr>
      <vt:lpstr>Outline</vt:lpstr>
      <vt:lpstr>Motivation</vt:lpstr>
      <vt:lpstr>The Data We Used</vt:lpstr>
      <vt:lpstr>Using Selection Criteria (Cuts)</vt:lpstr>
      <vt:lpstr>Selection Criteria</vt:lpstr>
      <vt:lpstr>Single Selection Criterion</vt:lpstr>
      <vt:lpstr>Single Criterion in Experiment</vt:lpstr>
      <vt:lpstr>Two Selection Criteria</vt:lpstr>
      <vt:lpstr>Main Question</vt:lpstr>
      <vt:lpstr>Two Selection Criteria in Experiment</vt:lpstr>
      <vt:lpstr>Can it be Worse?</vt:lpstr>
      <vt:lpstr>Conclusions</vt:lpstr>
      <vt:lpstr>BACKUP SLIDES</vt:lpstr>
      <vt:lpstr>Signal Events</vt:lpstr>
      <vt:lpstr>Limit Calculator</vt:lpstr>
      <vt:lpstr>Expected Cross Sections</vt:lpstr>
      <vt:lpstr>Splitting Single Cut into Two</vt:lpstr>
      <vt:lpstr>Binned Value Two-Cut</vt:lpstr>
      <vt:lpstr>Percentage Decrease</vt:lpstr>
      <vt:lpstr>Acceptance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Two-cut, One-Cut Analysis Comparison</dc:title>
  <dc:creator>Christopher Davis</dc:creator>
  <cp:lastModifiedBy>Christopher Davis</cp:lastModifiedBy>
  <cp:revision>1771</cp:revision>
  <dcterms:created xsi:type="dcterms:W3CDTF">2011-07-07T17:42:53Z</dcterms:created>
  <dcterms:modified xsi:type="dcterms:W3CDTF">2012-03-19T20:03:40Z</dcterms:modified>
</cp:coreProperties>
</file>