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notesMasterIdLst>
    <p:notesMasterId r:id="rId20"/>
  </p:notesMasterIdLst>
  <p:sldIdLst>
    <p:sldId id="256" r:id="rId3"/>
    <p:sldId id="257" r:id="rId4"/>
    <p:sldId id="275" r:id="rId5"/>
    <p:sldId id="276" r:id="rId6"/>
    <p:sldId id="262" r:id="rId7"/>
    <p:sldId id="267" r:id="rId8"/>
    <p:sldId id="278" r:id="rId9"/>
    <p:sldId id="268" r:id="rId10"/>
    <p:sldId id="280" r:id="rId11"/>
    <p:sldId id="279" r:id="rId12"/>
    <p:sldId id="274" r:id="rId13"/>
    <p:sldId id="270" r:id="rId14"/>
    <p:sldId id="260" r:id="rId15"/>
    <p:sldId id="258" r:id="rId16"/>
    <p:sldId id="259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07EDBC-FE17-411E-B948-F9BEAA5F601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41F3C-EB8F-48CC-8A96-A20AFC22C930}">
      <dgm:prSet phldrT="[Text]"/>
      <dgm:spPr/>
      <dgm:t>
        <a:bodyPr/>
        <a:lstStyle/>
        <a:p>
          <a:r>
            <a:rPr lang="en-US" dirty="0" smtClean="0"/>
            <a:t>Top quark production</a:t>
          </a:r>
          <a:endParaRPr lang="en-US" dirty="0"/>
        </a:p>
      </dgm:t>
    </dgm:pt>
    <dgm:pt modelId="{17F8B417-57FB-4FAB-AA97-47E85A7D4AAB}" type="parTrans" cxnId="{3AE6587B-955F-4848-95F5-410BFE8FAA54}">
      <dgm:prSet/>
      <dgm:spPr/>
      <dgm:t>
        <a:bodyPr/>
        <a:lstStyle/>
        <a:p>
          <a:endParaRPr lang="en-US"/>
        </a:p>
      </dgm:t>
    </dgm:pt>
    <dgm:pt modelId="{9BFF19F1-5CC2-4689-AA35-0B340CF8299F}" type="sibTrans" cxnId="{3AE6587B-955F-4848-95F5-410BFE8FAA54}">
      <dgm:prSet/>
      <dgm:spPr/>
      <dgm:t>
        <a:bodyPr/>
        <a:lstStyle/>
        <a:p>
          <a:endParaRPr lang="en-US"/>
        </a:p>
      </dgm:t>
    </dgm:pt>
    <dgm:pt modelId="{3F13A94F-A33E-4926-956F-0564E21C029B}">
      <dgm:prSet phldrT="[Text]"/>
      <dgm:spPr/>
      <dgm:t>
        <a:bodyPr/>
        <a:lstStyle/>
        <a:p>
          <a:r>
            <a:rPr lang="en-US" dirty="0" smtClean="0"/>
            <a:t>Predictions from the Standard Model</a:t>
          </a:r>
          <a:endParaRPr lang="en-US" dirty="0"/>
        </a:p>
      </dgm:t>
    </dgm:pt>
    <dgm:pt modelId="{73CE900C-1A3C-4C0D-8F73-668E56CB5DEA}" type="parTrans" cxnId="{8C149A0A-4B28-48A2-822B-EEAC5A6693F2}">
      <dgm:prSet/>
      <dgm:spPr/>
      <dgm:t>
        <a:bodyPr/>
        <a:lstStyle/>
        <a:p>
          <a:endParaRPr lang="en-US"/>
        </a:p>
      </dgm:t>
    </dgm:pt>
    <dgm:pt modelId="{1C2A585C-18AC-4456-9A7B-8ED660CE8243}" type="sibTrans" cxnId="{8C149A0A-4B28-48A2-822B-EEAC5A6693F2}">
      <dgm:prSet/>
      <dgm:spPr/>
      <dgm:t>
        <a:bodyPr/>
        <a:lstStyle/>
        <a:p>
          <a:endParaRPr lang="en-US"/>
        </a:p>
      </dgm:t>
    </dgm:pt>
    <dgm:pt modelId="{EB1BE770-2DD9-42C8-9133-D7134496CBD6}">
      <dgm:prSet phldrT="[Text]"/>
      <dgm:spPr/>
      <dgm:t>
        <a:bodyPr/>
        <a:lstStyle/>
        <a:p>
          <a:r>
            <a:rPr lang="en-US" dirty="0" smtClean="0"/>
            <a:t>Predictions in the case of a new particle</a:t>
          </a:r>
          <a:endParaRPr lang="en-US" dirty="0"/>
        </a:p>
      </dgm:t>
    </dgm:pt>
    <dgm:pt modelId="{3F8F0B72-DD9E-49BB-AB01-02D3A195455C}" type="parTrans" cxnId="{B77E0693-63FB-469B-8BAB-7B769D1C40F0}">
      <dgm:prSet/>
      <dgm:spPr/>
      <dgm:t>
        <a:bodyPr/>
        <a:lstStyle/>
        <a:p>
          <a:endParaRPr lang="en-US"/>
        </a:p>
      </dgm:t>
    </dgm:pt>
    <dgm:pt modelId="{B464BBB8-14CD-46E0-B2E0-8F0972EB96BE}" type="sibTrans" cxnId="{B77E0693-63FB-469B-8BAB-7B769D1C40F0}">
      <dgm:prSet/>
      <dgm:spPr/>
      <dgm:t>
        <a:bodyPr/>
        <a:lstStyle/>
        <a:p>
          <a:endParaRPr lang="en-US"/>
        </a:p>
      </dgm:t>
    </dgm:pt>
    <dgm:pt modelId="{17BB6F45-959C-475C-8C5A-2782F296BBB8}">
      <dgm:prSet/>
      <dgm:spPr/>
      <dgm:t>
        <a:bodyPr/>
        <a:lstStyle/>
        <a:p>
          <a:r>
            <a:rPr lang="en-US" dirty="0" smtClean="0"/>
            <a:t>Results</a:t>
          </a:r>
          <a:endParaRPr lang="en-US" dirty="0"/>
        </a:p>
      </dgm:t>
    </dgm:pt>
    <dgm:pt modelId="{B0FEC834-3484-4B00-9F71-22D1694EC321}" type="parTrans" cxnId="{14B2E151-2231-4232-B7DE-198031FE0AFC}">
      <dgm:prSet/>
      <dgm:spPr/>
      <dgm:t>
        <a:bodyPr/>
        <a:lstStyle/>
        <a:p>
          <a:endParaRPr lang="en-US"/>
        </a:p>
      </dgm:t>
    </dgm:pt>
    <dgm:pt modelId="{2D801E94-D577-4217-8DFC-487115E49B93}" type="sibTrans" cxnId="{14B2E151-2231-4232-B7DE-198031FE0AFC}">
      <dgm:prSet/>
      <dgm:spPr/>
      <dgm:t>
        <a:bodyPr/>
        <a:lstStyle/>
        <a:p>
          <a:endParaRPr lang="en-US"/>
        </a:p>
      </dgm:t>
    </dgm:pt>
    <dgm:pt modelId="{90D816BF-2500-4811-9D01-F075624D2455}" type="pres">
      <dgm:prSet presAssocID="{0507EDBC-FE17-411E-B948-F9BEAA5F60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EDA8301-1A76-4721-ADF0-59246EB19429}" type="pres">
      <dgm:prSet presAssocID="{0507EDBC-FE17-411E-B948-F9BEAA5F6011}" presName="Name1" presStyleCnt="0"/>
      <dgm:spPr/>
    </dgm:pt>
    <dgm:pt modelId="{4CC86AE2-27EF-4CAA-8E75-D5CC829D6E87}" type="pres">
      <dgm:prSet presAssocID="{0507EDBC-FE17-411E-B948-F9BEAA5F6011}" presName="cycle" presStyleCnt="0"/>
      <dgm:spPr/>
    </dgm:pt>
    <dgm:pt modelId="{A1F80244-1DE9-44A3-8AAD-B5B54DBF971F}" type="pres">
      <dgm:prSet presAssocID="{0507EDBC-FE17-411E-B948-F9BEAA5F6011}" presName="srcNode" presStyleLbl="node1" presStyleIdx="0" presStyleCnt="4"/>
      <dgm:spPr/>
    </dgm:pt>
    <dgm:pt modelId="{F59D8A5B-4E0C-4E5C-8655-CC5B76979F94}" type="pres">
      <dgm:prSet presAssocID="{0507EDBC-FE17-411E-B948-F9BEAA5F6011}" presName="conn" presStyleLbl="parChTrans1D2" presStyleIdx="0" presStyleCnt="1"/>
      <dgm:spPr/>
      <dgm:t>
        <a:bodyPr/>
        <a:lstStyle/>
        <a:p>
          <a:endParaRPr lang="en-US"/>
        </a:p>
      </dgm:t>
    </dgm:pt>
    <dgm:pt modelId="{FB3A92CC-B826-4624-B995-77D5DD26712A}" type="pres">
      <dgm:prSet presAssocID="{0507EDBC-FE17-411E-B948-F9BEAA5F6011}" presName="extraNode" presStyleLbl="node1" presStyleIdx="0" presStyleCnt="4"/>
      <dgm:spPr/>
    </dgm:pt>
    <dgm:pt modelId="{8A4EB334-2E7A-4598-AB1C-535C37258E3E}" type="pres">
      <dgm:prSet presAssocID="{0507EDBC-FE17-411E-B948-F9BEAA5F6011}" presName="dstNode" presStyleLbl="node1" presStyleIdx="0" presStyleCnt="4"/>
      <dgm:spPr/>
    </dgm:pt>
    <dgm:pt modelId="{9083DE6C-8AAB-4F95-9B86-DC26DAD190D4}" type="pres">
      <dgm:prSet presAssocID="{62041F3C-EB8F-48CC-8A96-A20AFC22C93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D18F4-596B-4DF4-8173-F9AF0C06FDFC}" type="pres">
      <dgm:prSet presAssocID="{62041F3C-EB8F-48CC-8A96-A20AFC22C930}" presName="accent_1" presStyleCnt="0"/>
      <dgm:spPr/>
    </dgm:pt>
    <dgm:pt modelId="{C30F1D6F-444B-4459-8A88-BFBC997554EF}" type="pres">
      <dgm:prSet presAssocID="{62041F3C-EB8F-48CC-8A96-A20AFC22C930}" presName="accentRepeatNode" presStyleLbl="solidFgAcc1" presStyleIdx="0" presStyleCnt="4"/>
      <dgm:spPr/>
    </dgm:pt>
    <dgm:pt modelId="{FA86231E-1887-4EDA-BB3F-92343F928954}" type="pres">
      <dgm:prSet presAssocID="{3F13A94F-A33E-4926-956F-0564E21C029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7570B-98DA-4E93-A3DB-CC7EB0D56B14}" type="pres">
      <dgm:prSet presAssocID="{3F13A94F-A33E-4926-956F-0564E21C029B}" presName="accent_2" presStyleCnt="0"/>
      <dgm:spPr/>
    </dgm:pt>
    <dgm:pt modelId="{C0A8CE16-2023-48E3-A4A2-509FD89E5199}" type="pres">
      <dgm:prSet presAssocID="{3F13A94F-A33E-4926-956F-0564E21C029B}" presName="accentRepeatNode" presStyleLbl="solidFgAcc1" presStyleIdx="1" presStyleCnt="4"/>
      <dgm:spPr/>
    </dgm:pt>
    <dgm:pt modelId="{9F7C1036-179E-4760-8093-5B33ACD5E962}" type="pres">
      <dgm:prSet presAssocID="{EB1BE770-2DD9-42C8-9133-D7134496CBD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2E8E2-7CA7-4B08-994B-E233AC996770}" type="pres">
      <dgm:prSet presAssocID="{EB1BE770-2DD9-42C8-9133-D7134496CBD6}" presName="accent_3" presStyleCnt="0"/>
      <dgm:spPr/>
    </dgm:pt>
    <dgm:pt modelId="{E80F5968-7F27-4915-9460-D2508E1A9437}" type="pres">
      <dgm:prSet presAssocID="{EB1BE770-2DD9-42C8-9133-D7134496CBD6}" presName="accentRepeatNode" presStyleLbl="solidFgAcc1" presStyleIdx="2" presStyleCnt="4"/>
      <dgm:spPr/>
    </dgm:pt>
    <dgm:pt modelId="{99268BA4-FEF2-499C-8105-E940A3D0A9B7}" type="pres">
      <dgm:prSet presAssocID="{17BB6F45-959C-475C-8C5A-2782F296BBB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4260D-572B-404C-B176-F918C4364759}" type="pres">
      <dgm:prSet presAssocID="{17BB6F45-959C-475C-8C5A-2782F296BBB8}" presName="accent_4" presStyleCnt="0"/>
      <dgm:spPr/>
    </dgm:pt>
    <dgm:pt modelId="{56571EAC-D348-4767-A5CC-6589F0BEC6D5}" type="pres">
      <dgm:prSet presAssocID="{17BB6F45-959C-475C-8C5A-2782F296BBB8}" presName="accentRepeatNode" presStyleLbl="solidFgAcc1" presStyleIdx="3" presStyleCnt="4"/>
      <dgm:spPr/>
    </dgm:pt>
  </dgm:ptLst>
  <dgm:cxnLst>
    <dgm:cxn modelId="{3AE6587B-955F-4848-95F5-410BFE8FAA54}" srcId="{0507EDBC-FE17-411E-B948-F9BEAA5F6011}" destId="{62041F3C-EB8F-48CC-8A96-A20AFC22C930}" srcOrd="0" destOrd="0" parTransId="{17F8B417-57FB-4FAB-AA97-47E85A7D4AAB}" sibTransId="{9BFF19F1-5CC2-4689-AA35-0B340CF8299F}"/>
    <dgm:cxn modelId="{2C523C3F-A248-4453-AA8B-03021DB3EAAD}" type="presOf" srcId="{9BFF19F1-5CC2-4689-AA35-0B340CF8299F}" destId="{F59D8A5B-4E0C-4E5C-8655-CC5B76979F94}" srcOrd="0" destOrd="0" presId="urn:microsoft.com/office/officeart/2008/layout/VerticalCurvedList"/>
    <dgm:cxn modelId="{88D5212F-CBEC-42CF-A899-680954D06E8D}" type="presOf" srcId="{0507EDBC-FE17-411E-B948-F9BEAA5F6011}" destId="{90D816BF-2500-4811-9D01-F075624D2455}" srcOrd="0" destOrd="0" presId="urn:microsoft.com/office/officeart/2008/layout/VerticalCurvedList"/>
    <dgm:cxn modelId="{B77E0693-63FB-469B-8BAB-7B769D1C40F0}" srcId="{0507EDBC-FE17-411E-B948-F9BEAA5F6011}" destId="{EB1BE770-2DD9-42C8-9133-D7134496CBD6}" srcOrd="2" destOrd="0" parTransId="{3F8F0B72-DD9E-49BB-AB01-02D3A195455C}" sibTransId="{B464BBB8-14CD-46E0-B2E0-8F0972EB96BE}"/>
    <dgm:cxn modelId="{14B2E151-2231-4232-B7DE-198031FE0AFC}" srcId="{0507EDBC-FE17-411E-B948-F9BEAA5F6011}" destId="{17BB6F45-959C-475C-8C5A-2782F296BBB8}" srcOrd="3" destOrd="0" parTransId="{B0FEC834-3484-4B00-9F71-22D1694EC321}" sibTransId="{2D801E94-D577-4217-8DFC-487115E49B93}"/>
    <dgm:cxn modelId="{6D3CFB20-5B2F-4099-BAF4-FF9E2E5C2276}" type="presOf" srcId="{62041F3C-EB8F-48CC-8A96-A20AFC22C930}" destId="{9083DE6C-8AAB-4F95-9B86-DC26DAD190D4}" srcOrd="0" destOrd="0" presId="urn:microsoft.com/office/officeart/2008/layout/VerticalCurvedList"/>
    <dgm:cxn modelId="{2D79FBA8-1CA6-4F98-BC33-AAF50E1077ED}" type="presOf" srcId="{EB1BE770-2DD9-42C8-9133-D7134496CBD6}" destId="{9F7C1036-179E-4760-8093-5B33ACD5E962}" srcOrd="0" destOrd="0" presId="urn:microsoft.com/office/officeart/2008/layout/VerticalCurvedList"/>
    <dgm:cxn modelId="{9BBC1322-690C-477D-953C-8EF84A51963A}" type="presOf" srcId="{17BB6F45-959C-475C-8C5A-2782F296BBB8}" destId="{99268BA4-FEF2-499C-8105-E940A3D0A9B7}" srcOrd="0" destOrd="0" presId="urn:microsoft.com/office/officeart/2008/layout/VerticalCurvedList"/>
    <dgm:cxn modelId="{8C149A0A-4B28-48A2-822B-EEAC5A6693F2}" srcId="{0507EDBC-FE17-411E-B948-F9BEAA5F6011}" destId="{3F13A94F-A33E-4926-956F-0564E21C029B}" srcOrd="1" destOrd="0" parTransId="{73CE900C-1A3C-4C0D-8F73-668E56CB5DEA}" sibTransId="{1C2A585C-18AC-4456-9A7B-8ED660CE8243}"/>
    <dgm:cxn modelId="{1E790AB3-F1AD-48E6-B60F-FF2D61E84209}" type="presOf" srcId="{3F13A94F-A33E-4926-956F-0564E21C029B}" destId="{FA86231E-1887-4EDA-BB3F-92343F928954}" srcOrd="0" destOrd="0" presId="urn:microsoft.com/office/officeart/2008/layout/VerticalCurvedList"/>
    <dgm:cxn modelId="{E2BBFB15-D967-47C9-A372-6C2A8430F9EB}" type="presParOf" srcId="{90D816BF-2500-4811-9D01-F075624D2455}" destId="{5EDA8301-1A76-4721-ADF0-59246EB19429}" srcOrd="0" destOrd="0" presId="urn:microsoft.com/office/officeart/2008/layout/VerticalCurvedList"/>
    <dgm:cxn modelId="{5DDC2AA4-0861-4413-AB9D-70CC8578E9DA}" type="presParOf" srcId="{5EDA8301-1A76-4721-ADF0-59246EB19429}" destId="{4CC86AE2-27EF-4CAA-8E75-D5CC829D6E87}" srcOrd="0" destOrd="0" presId="urn:microsoft.com/office/officeart/2008/layout/VerticalCurvedList"/>
    <dgm:cxn modelId="{569F51E3-B0A8-4E0B-97B1-23346A3F32B7}" type="presParOf" srcId="{4CC86AE2-27EF-4CAA-8E75-D5CC829D6E87}" destId="{A1F80244-1DE9-44A3-8AAD-B5B54DBF971F}" srcOrd="0" destOrd="0" presId="urn:microsoft.com/office/officeart/2008/layout/VerticalCurvedList"/>
    <dgm:cxn modelId="{EEAEE352-41C5-4D2A-AC08-CBD4765EFECB}" type="presParOf" srcId="{4CC86AE2-27EF-4CAA-8E75-D5CC829D6E87}" destId="{F59D8A5B-4E0C-4E5C-8655-CC5B76979F94}" srcOrd="1" destOrd="0" presId="urn:microsoft.com/office/officeart/2008/layout/VerticalCurvedList"/>
    <dgm:cxn modelId="{989A9E47-21AA-496D-9B46-283E759F96AF}" type="presParOf" srcId="{4CC86AE2-27EF-4CAA-8E75-D5CC829D6E87}" destId="{FB3A92CC-B826-4624-B995-77D5DD26712A}" srcOrd="2" destOrd="0" presId="urn:microsoft.com/office/officeart/2008/layout/VerticalCurvedList"/>
    <dgm:cxn modelId="{DF3796AB-2CDD-4BAB-B271-C2DA68EC7D61}" type="presParOf" srcId="{4CC86AE2-27EF-4CAA-8E75-D5CC829D6E87}" destId="{8A4EB334-2E7A-4598-AB1C-535C37258E3E}" srcOrd="3" destOrd="0" presId="urn:microsoft.com/office/officeart/2008/layout/VerticalCurvedList"/>
    <dgm:cxn modelId="{07DB586C-2957-4C72-AB9B-E5D45F9C0C2A}" type="presParOf" srcId="{5EDA8301-1A76-4721-ADF0-59246EB19429}" destId="{9083DE6C-8AAB-4F95-9B86-DC26DAD190D4}" srcOrd="1" destOrd="0" presId="urn:microsoft.com/office/officeart/2008/layout/VerticalCurvedList"/>
    <dgm:cxn modelId="{44126538-B9E4-4821-9DCE-263C08DFD82E}" type="presParOf" srcId="{5EDA8301-1A76-4721-ADF0-59246EB19429}" destId="{1F9D18F4-596B-4DF4-8173-F9AF0C06FDFC}" srcOrd="2" destOrd="0" presId="urn:microsoft.com/office/officeart/2008/layout/VerticalCurvedList"/>
    <dgm:cxn modelId="{D8251D5F-B291-4805-9132-009AAEEC5E57}" type="presParOf" srcId="{1F9D18F4-596B-4DF4-8173-F9AF0C06FDFC}" destId="{C30F1D6F-444B-4459-8A88-BFBC997554EF}" srcOrd="0" destOrd="0" presId="urn:microsoft.com/office/officeart/2008/layout/VerticalCurvedList"/>
    <dgm:cxn modelId="{13FBDA22-4A71-4D57-A9B0-435FBDDECD18}" type="presParOf" srcId="{5EDA8301-1A76-4721-ADF0-59246EB19429}" destId="{FA86231E-1887-4EDA-BB3F-92343F928954}" srcOrd="3" destOrd="0" presId="urn:microsoft.com/office/officeart/2008/layout/VerticalCurvedList"/>
    <dgm:cxn modelId="{F13E0D86-710B-4853-9897-84239AEFDBE6}" type="presParOf" srcId="{5EDA8301-1A76-4721-ADF0-59246EB19429}" destId="{8447570B-98DA-4E93-A3DB-CC7EB0D56B14}" srcOrd="4" destOrd="0" presId="urn:microsoft.com/office/officeart/2008/layout/VerticalCurvedList"/>
    <dgm:cxn modelId="{50B27B8A-48C3-474A-AA76-C72FA328B648}" type="presParOf" srcId="{8447570B-98DA-4E93-A3DB-CC7EB0D56B14}" destId="{C0A8CE16-2023-48E3-A4A2-509FD89E5199}" srcOrd="0" destOrd="0" presId="urn:microsoft.com/office/officeart/2008/layout/VerticalCurvedList"/>
    <dgm:cxn modelId="{D7D134CA-A9A4-4AC3-8AC4-FBBF3A25E1EA}" type="presParOf" srcId="{5EDA8301-1A76-4721-ADF0-59246EB19429}" destId="{9F7C1036-179E-4760-8093-5B33ACD5E962}" srcOrd="5" destOrd="0" presId="urn:microsoft.com/office/officeart/2008/layout/VerticalCurvedList"/>
    <dgm:cxn modelId="{B24E425B-44F1-4286-9D24-6DEC0A8ED485}" type="presParOf" srcId="{5EDA8301-1A76-4721-ADF0-59246EB19429}" destId="{E6C2E8E2-7CA7-4B08-994B-E233AC996770}" srcOrd="6" destOrd="0" presId="urn:microsoft.com/office/officeart/2008/layout/VerticalCurvedList"/>
    <dgm:cxn modelId="{BE2058CC-6A59-4F51-B8E2-E0407557B553}" type="presParOf" srcId="{E6C2E8E2-7CA7-4B08-994B-E233AC996770}" destId="{E80F5968-7F27-4915-9460-D2508E1A9437}" srcOrd="0" destOrd="0" presId="urn:microsoft.com/office/officeart/2008/layout/VerticalCurvedList"/>
    <dgm:cxn modelId="{3C15CF76-70F8-4FD4-A52B-B07D07EEA5B5}" type="presParOf" srcId="{5EDA8301-1A76-4721-ADF0-59246EB19429}" destId="{99268BA4-FEF2-499C-8105-E940A3D0A9B7}" srcOrd="7" destOrd="0" presId="urn:microsoft.com/office/officeart/2008/layout/VerticalCurvedList"/>
    <dgm:cxn modelId="{46A23905-E8E9-473E-A16C-760D8EC560CE}" type="presParOf" srcId="{5EDA8301-1A76-4721-ADF0-59246EB19429}" destId="{4854260D-572B-404C-B176-F918C4364759}" srcOrd="8" destOrd="0" presId="urn:microsoft.com/office/officeart/2008/layout/VerticalCurvedList"/>
    <dgm:cxn modelId="{79837613-CBEF-40D4-BF18-BF093C0B3D35}" type="presParOf" srcId="{4854260D-572B-404C-B176-F918C4364759}" destId="{56571EAC-D348-4767-A5CC-6589F0BEC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D8A5B-4E0C-4E5C-8655-CC5B76979F94}">
      <dsp:nvSpPr>
        <dsp:cNvPr id="0" name=""/>
        <dsp:cNvSpPr/>
      </dsp:nvSpPr>
      <dsp:spPr>
        <a:xfrm>
          <a:off x="-6824334" y="-1043426"/>
          <a:ext cx="8121893" cy="8121893"/>
        </a:xfrm>
        <a:prstGeom prst="blockArc">
          <a:avLst>
            <a:gd name="adj1" fmla="val 18900000"/>
            <a:gd name="adj2" fmla="val 2700000"/>
            <a:gd name="adj3" fmla="val 26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3DE6C-8AAB-4F95-9B86-DC26DAD190D4}">
      <dsp:nvSpPr>
        <dsp:cNvPr id="0" name=""/>
        <dsp:cNvSpPr/>
      </dsp:nvSpPr>
      <dsp:spPr>
        <a:xfrm>
          <a:off x="678926" y="463973"/>
          <a:ext cx="11426756" cy="928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942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Top quark production</a:t>
          </a:r>
          <a:endParaRPr lang="en-US" sz="4800" kern="1200" dirty="0"/>
        </a:p>
      </dsp:txBody>
      <dsp:txXfrm>
        <a:off x="678926" y="463973"/>
        <a:ext cx="11426756" cy="928430"/>
      </dsp:txXfrm>
    </dsp:sp>
    <dsp:sp modelId="{C30F1D6F-444B-4459-8A88-BFBC997554EF}">
      <dsp:nvSpPr>
        <dsp:cNvPr id="0" name=""/>
        <dsp:cNvSpPr/>
      </dsp:nvSpPr>
      <dsp:spPr>
        <a:xfrm>
          <a:off x="98656" y="347920"/>
          <a:ext cx="1160538" cy="1160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6231E-1887-4EDA-BB3F-92343F928954}">
      <dsp:nvSpPr>
        <dsp:cNvPr id="0" name=""/>
        <dsp:cNvSpPr/>
      </dsp:nvSpPr>
      <dsp:spPr>
        <a:xfrm>
          <a:off x="1211216" y="1856861"/>
          <a:ext cx="10894466" cy="928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942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Predictions from the Standard Model</a:t>
          </a:r>
          <a:endParaRPr lang="en-US" sz="4800" kern="1200" dirty="0"/>
        </a:p>
      </dsp:txBody>
      <dsp:txXfrm>
        <a:off x="1211216" y="1856861"/>
        <a:ext cx="10894466" cy="928430"/>
      </dsp:txXfrm>
    </dsp:sp>
    <dsp:sp modelId="{C0A8CE16-2023-48E3-A4A2-509FD89E5199}">
      <dsp:nvSpPr>
        <dsp:cNvPr id="0" name=""/>
        <dsp:cNvSpPr/>
      </dsp:nvSpPr>
      <dsp:spPr>
        <a:xfrm>
          <a:off x="630947" y="1740807"/>
          <a:ext cx="1160538" cy="1160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C1036-179E-4760-8093-5B33ACD5E962}">
      <dsp:nvSpPr>
        <dsp:cNvPr id="0" name=""/>
        <dsp:cNvSpPr/>
      </dsp:nvSpPr>
      <dsp:spPr>
        <a:xfrm>
          <a:off x="1211216" y="3249748"/>
          <a:ext cx="10894466" cy="928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942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Predictions in the case of a new particle</a:t>
          </a:r>
          <a:endParaRPr lang="en-US" sz="4800" kern="1200" dirty="0"/>
        </a:p>
      </dsp:txBody>
      <dsp:txXfrm>
        <a:off x="1211216" y="3249748"/>
        <a:ext cx="10894466" cy="928430"/>
      </dsp:txXfrm>
    </dsp:sp>
    <dsp:sp modelId="{E80F5968-7F27-4915-9460-D2508E1A9437}">
      <dsp:nvSpPr>
        <dsp:cNvPr id="0" name=""/>
        <dsp:cNvSpPr/>
      </dsp:nvSpPr>
      <dsp:spPr>
        <a:xfrm>
          <a:off x="630947" y="3133694"/>
          <a:ext cx="1160538" cy="1160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68BA4-FEF2-499C-8105-E940A3D0A9B7}">
      <dsp:nvSpPr>
        <dsp:cNvPr id="0" name=""/>
        <dsp:cNvSpPr/>
      </dsp:nvSpPr>
      <dsp:spPr>
        <a:xfrm>
          <a:off x="678926" y="4642635"/>
          <a:ext cx="11426756" cy="928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942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Results</a:t>
          </a:r>
          <a:endParaRPr lang="en-US" sz="4800" kern="1200" dirty="0"/>
        </a:p>
      </dsp:txBody>
      <dsp:txXfrm>
        <a:off x="678926" y="4642635"/>
        <a:ext cx="11426756" cy="928430"/>
      </dsp:txXfrm>
    </dsp:sp>
    <dsp:sp modelId="{56571EAC-D348-4767-A5CC-6589F0BEC6D5}">
      <dsp:nvSpPr>
        <dsp:cNvPr id="0" name=""/>
        <dsp:cNvSpPr/>
      </dsp:nvSpPr>
      <dsp:spPr>
        <a:xfrm>
          <a:off x="98656" y="4526581"/>
          <a:ext cx="1160538" cy="1160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4538B-11BC-4D9B-9B8F-63A93CBB6243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4543-F212-4946-BC63-FD13DDFA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3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4543-F212-4946-BC63-FD13DDFA12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2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quark production – a little about the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  <a:r>
              <a:rPr lang="en-US" dirty="0" err="1" smtClean="0"/>
              <a:t>Tevarton</a:t>
            </a:r>
            <a:r>
              <a:rPr lang="en-US" dirty="0" smtClean="0"/>
              <a:t>. , predictions</a:t>
            </a:r>
            <a:r>
              <a:rPr lang="en-US" baseline="0" dirty="0" smtClean="0"/>
              <a:t> for this top quark production that stems from the SM but also in the case that there is a new particle out there. Then the actual results from </a:t>
            </a:r>
            <a:r>
              <a:rPr lang="en-US" baseline="0" dirty="0" err="1" smtClean="0"/>
              <a:t>Fermilab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4543-F212-4946-BC63-FD13DDFA12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8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only two places in the world where a particle accelerator is able to create top quarks. One is the </a:t>
            </a:r>
            <a:r>
              <a:rPr lang="en-US" baseline="0" dirty="0" err="1" smtClean="0"/>
              <a:t>lhc</a:t>
            </a:r>
            <a:r>
              <a:rPr lang="en-US" baseline="0" dirty="0" smtClean="0"/>
              <a:t> and the other is </a:t>
            </a:r>
            <a:r>
              <a:rPr lang="en-US" baseline="0" dirty="0" err="1" smtClean="0"/>
              <a:t>fermilab</a:t>
            </a:r>
            <a:r>
              <a:rPr lang="en-US" baseline="0" dirty="0" smtClean="0"/>
              <a:t>. At </a:t>
            </a:r>
            <a:r>
              <a:rPr lang="en-US" baseline="0" dirty="0" err="1" smtClean="0"/>
              <a:t>fermilab</a:t>
            </a:r>
            <a:r>
              <a:rPr lang="en-US" baseline="0" dirty="0" smtClean="0"/>
              <a:t> we collide protons and anti protons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4543-F212-4946-BC63-FD13DDFA12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0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Collision at 1.96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4543-F212-4946-BC63-FD13DDFA12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35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has the shortest lifetime of all six quarks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4543-F212-4946-BC63-FD13DDFA12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baseline="0" dirty="0" smtClean="0"/>
              <a:t> is 6.3 km, 3.9 miles in circumference.</a:t>
            </a:r>
          </a:p>
          <a:p>
            <a:r>
              <a:rPr lang="en-US" baseline="0" dirty="0" smtClean="0"/>
              <a:t>LHC is 27 km in circumference</a:t>
            </a:r>
          </a:p>
          <a:p>
            <a:r>
              <a:rPr lang="en-US" baseline="0" dirty="0" smtClean="0"/>
              <a:t>The discovery of the top quark was from </a:t>
            </a:r>
            <a:r>
              <a:rPr lang="en-US" baseline="0" dirty="0" err="1" smtClean="0"/>
              <a:t>Fermilab</a:t>
            </a:r>
            <a:r>
              <a:rPr lang="en-US" baseline="0" dirty="0" smtClean="0"/>
              <a:t> in 1995 by D0 and CDF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4543-F212-4946-BC63-FD13DDFA12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7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19A4-CC02-4567-88CA-64744DE5D8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F09-2490-4DAC-9C0D-120858B36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77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19A4-CC02-4567-88CA-64744DE5D8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F09-2490-4DAC-9C0D-120858B36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7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19A4-CC02-4567-88CA-64744DE5D8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F09-2490-4DAC-9C0D-120858B36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08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19A4-CC02-4567-88CA-64744DE5D8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F09-2490-4DAC-9C0D-120858B36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8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19A4-CC02-4567-88CA-64744DE5D8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F09-2490-4DAC-9C0D-120858B36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44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19A4-CC02-4567-88CA-64744DE5D8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F09-2490-4DAC-9C0D-120858B36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00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19A4-CC02-4567-88CA-64744DE5D8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F09-2490-4DAC-9C0D-120858B36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54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19A4-CC02-4567-88CA-64744DE5D8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F09-2490-4DAC-9C0D-120858B36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5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19A4-CC02-4567-88CA-64744DE5D8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F09-2490-4DAC-9C0D-120858B36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94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19A4-CC02-4567-88CA-64744DE5D8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F09-2490-4DAC-9C0D-120858B36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34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19A4-CC02-4567-88CA-64744DE5D8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F09-2490-4DAC-9C0D-120858B36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10/19/2014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BFF19A4-CC02-4567-88CA-64744DE5D8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A9DF09-2490-4DAC-9C0D-120858B36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2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5" t="1695" r="791" b="-3390"/>
          <a:stretch/>
        </p:blipFill>
        <p:spPr>
          <a:xfrm>
            <a:off x="206063" y="334850"/>
            <a:ext cx="2231264" cy="20863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21741" y="4607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2157" y="4076129"/>
            <a:ext cx="1001603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Presented by Sarah Henry for the CDF collaboration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6372" y="334850"/>
            <a:ext cx="696911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Studying top quarks at the </a:t>
            </a:r>
            <a:r>
              <a:rPr lang="en-US" sz="5400" dirty="0" err="1" smtClean="0">
                <a:solidFill>
                  <a:schemeClr val="bg1"/>
                </a:solidFill>
              </a:rPr>
              <a:t>Fermilab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Tevatron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3511" y="5321410"/>
            <a:ext cx="9393326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Texas APS, Texas A&amp;M University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October 18th-19th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inus 3"/>
          <p:cNvSpPr/>
          <p:nvPr/>
        </p:nvSpPr>
        <p:spPr>
          <a:xfrm>
            <a:off x="0" y="4132474"/>
            <a:ext cx="12293600" cy="34834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76937" y="4190531"/>
            <a:ext cx="238125" cy="2322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 with the error bar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14" idx="0"/>
            <a:endCxn id="5" idx="4"/>
          </p:cNvCxnSpPr>
          <p:nvPr/>
        </p:nvCxnSpPr>
        <p:spPr>
          <a:xfrm flipH="1" flipV="1">
            <a:off x="6096000" y="4422759"/>
            <a:ext cx="4550" cy="56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54890" y="4989073"/>
            <a:ext cx="49131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0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539782" y="3359001"/>
            <a:ext cx="0" cy="860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9420720" y="4190531"/>
            <a:ext cx="238125" cy="2322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72159" y="4190531"/>
            <a:ext cx="238125" cy="2322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91221" y="2928114"/>
            <a:ext cx="0" cy="1262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27320" y="2281783"/>
            <a:ext cx="3504729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Prediction of a new particle of type “B”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90251" y="1358454"/>
            <a:ext cx="316037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Prediction of a new particle of type “A”</a:t>
            </a:r>
            <a:endParaRPr lang="en-US" sz="3200" dirty="0"/>
          </a:p>
        </p:txBody>
      </p:sp>
      <p:sp>
        <p:nvSpPr>
          <p:cNvPr id="2" name="Down Arrow 1"/>
          <p:cNvSpPr/>
          <p:nvPr/>
        </p:nvSpPr>
        <p:spPr>
          <a:xfrm>
            <a:off x="7457799" y="2057426"/>
            <a:ext cx="573437" cy="2162394"/>
          </a:xfrm>
          <a:prstGeom prst="down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625456" y="4220543"/>
            <a:ext cx="238125" cy="2322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008250" y="967063"/>
                <a:ext cx="2531532" cy="10903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(1)</a:t>
                </a:r>
                <a:r>
                  <a:rPr lang="en-US" sz="3200" dirty="0" smtClean="0"/>
                  <a:t>Results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0.090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0.026</m:t>
                        </m:r>
                      </m:sub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0.028</m:t>
                        </m:r>
                      </m:sup>
                    </m:sSub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250" y="967063"/>
                <a:ext cx="2531532" cy="1090363"/>
              </a:xfrm>
              <a:prstGeom prst="rect">
                <a:avLst/>
              </a:prstGeom>
              <a:blipFill rotWithShape="0">
                <a:blip r:embed="rId2"/>
                <a:stretch>
                  <a:fillRect l="-3597" t="-663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737432" y="935688"/>
            <a:ext cx="3184011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Standard Model prediction: </a:t>
            </a:r>
            <a:r>
              <a:rPr lang="en-US" sz="3200" dirty="0"/>
              <a:t>0.038±0.003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478282" y="2505348"/>
            <a:ext cx="0" cy="1553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-Right Arrow 26"/>
          <p:cNvSpPr/>
          <p:nvPr/>
        </p:nvSpPr>
        <p:spPr>
          <a:xfrm>
            <a:off x="6339839" y="4018398"/>
            <a:ext cx="274320" cy="243392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573848"/>
            <a:ext cx="942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(1) Measurement </a:t>
            </a:r>
            <a:r>
              <a:rPr lang="en-US" sz="2400" dirty="0"/>
              <a:t>of the Inclusive </a:t>
            </a:r>
            <a:r>
              <a:rPr lang="en-US" sz="2400" dirty="0" err="1"/>
              <a:t>Leptonic</a:t>
            </a:r>
            <a:r>
              <a:rPr lang="en-US" sz="2400" dirty="0"/>
              <a:t> Asymmetry in Top-Quark Pairs</a:t>
            </a:r>
          </a:p>
          <a:p>
            <a:r>
              <a:rPr lang="en-US" sz="2400" dirty="0"/>
              <a:t>that Decay to Two Charged Leptons at </a:t>
            </a:r>
            <a:r>
              <a:rPr lang="en-US" sz="2400" dirty="0" smtClean="0"/>
              <a:t>CDF. </a:t>
            </a:r>
            <a:r>
              <a:rPr lang="en-US" sz="2400" dirty="0"/>
              <a:t>Phys. Rev. </a:t>
            </a:r>
            <a:r>
              <a:rPr lang="en-US" sz="2400" dirty="0" err="1"/>
              <a:t>Lett</a:t>
            </a:r>
            <a:r>
              <a:rPr lang="en-US" sz="2400" dirty="0"/>
              <a:t>. 113, </a:t>
            </a:r>
            <a:r>
              <a:rPr lang="en-US" sz="2400" dirty="0" smtClean="0"/>
              <a:t>042001. </a:t>
            </a:r>
          </a:p>
          <a:p>
            <a:r>
              <a:rPr lang="en-US" sz="2400" dirty="0" smtClean="0"/>
              <a:t>T</a:t>
            </a:r>
            <a:r>
              <a:rPr lang="en-US" sz="2400" dirty="0"/>
              <a:t>. </a:t>
            </a:r>
            <a:r>
              <a:rPr lang="en-US" sz="2400" dirty="0" err="1"/>
              <a:t>Aaltonen</a:t>
            </a:r>
            <a:r>
              <a:rPr lang="en-US" sz="2400" dirty="0"/>
              <a:t> </a:t>
            </a:r>
            <a:r>
              <a:rPr lang="en-US" sz="2400" i="1" dirty="0"/>
              <a:t>et al.</a:t>
            </a:r>
            <a:r>
              <a:rPr lang="en-US" sz="2400" dirty="0"/>
              <a:t> (CDF Collaboration)</a:t>
            </a:r>
          </a:p>
        </p:txBody>
      </p:sp>
    </p:spTree>
    <p:extLst>
      <p:ext uri="{BB962C8B-B14F-4D97-AF65-F5344CB8AC3E}">
        <p14:creationId xmlns:p14="http://schemas.microsoft.com/office/powerpoint/2010/main" val="38689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inus 3"/>
          <p:cNvSpPr/>
          <p:nvPr/>
        </p:nvSpPr>
        <p:spPr>
          <a:xfrm>
            <a:off x="0" y="4132474"/>
            <a:ext cx="12293600" cy="34834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76937" y="4190531"/>
            <a:ext cx="238125" cy="2322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 with the error bar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14" idx="0"/>
            <a:endCxn id="5" idx="4"/>
          </p:cNvCxnSpPr>
          <p:nvPr/>
        </p:nvCxnSpPr>
        <p:spPr>
          <a:xfrm flipH="1" flipV="1">
            <a:off x="6096000" y="4422759"/>
            <a:ext cx="4550" cy="56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54890" y="4989073"/>
            <a:ext cx="49131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0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539782" y="3359001"/>
            <a:ext cx="0" cy="860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9420720" y="4190531"/>
            <a:ext cx="238125" cy="2322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72159" y="4190531"/>
            <a:ext cx="238125" cy="2322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91221" y="2928114"/>
            <a:ext cx="0" cy="1262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27320" y="2281783"/>
            <a:ext cx="3504729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Prediction of a new particle of type “B”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90251" y="1358454"/>
            <a:ext cx="316037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Prediction of a new particle of type “A”</a:t>
            </a:r>
            <a:endParaRPr lang="en-US" sz="3200" dirty="0"/>
          </a:p>
        </p:txBody>
      </p:sp>
      <p:sp>
        <p:nvSpPr>
          <p:cNvPr id="2" name="Down Arrow 1"/>
          <p:cNvSpPr/>
          <p:nvPr/>
        </p:nvSpPr>
        <p:spPr>
          <a:xfrm>
            <a:off x="7457799" y="2057426"/>
            <a:ext cx="573437" cy="2001105"/>
          </a:xfrm>
          <a:prstGeom prst="down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625454" y="4190531"/>
            <a:ext cx="238125" cy="2322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08250" y="967063"/>
                <a:ext cx="2531532" cy="10903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Results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0.090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0.026</m:t>
                        </m:r>
                      </m:sub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0.028</m:t>
                        </m:r>
                      </m:sup>
                    </m:sSub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250" y="967063"/>
                <a:ext cx="2531532" cy="1090363"/>
              </a:xfrm>
              <a:prstGeom prst="rect">
                <a:avLst/>
              </a:prstGeom>
              <a:blipFill rotWithShape="0">
                <a:blip r:embed="rId2"/>
                <a:stretch>
                  <a:fillRect l="-5995" t="-663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737432" y="935688"/>
            <a:ext cx="3184011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Standard Model prediction: </a:t>
            </a:r>
            <a:r>
              <a:rPr lang="en-US" sz="3200" dirty="0"/>
              <a:t>0.038±0.003</a:t>
            </a:r>
          </a:p>
        </p:txBody>
      </p:sp>
      <p:sp>
        <p:nvSpPr>
          <p:cNvPr id="25" name="Left-Right Arrow 24"/>
          <p:cNvSpPr/>
          <p:nvPr/>
        </p:nvSpPr>
        <p:spPr>
          <a:xfrm>
            <a:off x="6341123" y="4024426"/>
            <a:ext cx="274320" cy="243392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478283" y="2505348"/>
            <a:ext cx="0" cy="1553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-Right Arrow 26"/>
          <p:cNvSpPr/>
          <p:nvPr/>
        </p:nvSpPr>
        <p:spPr>
          <a:xfrm>
            <a:off x="6830116" y="4010778"/>
            <a:ext cx="1828800" cy="243392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1283259"/>
            <a:ext cx="10753725" cy="429116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We have measured the forward-backward asymmetry of top quarks produced at the </a:t>
            </a:r>
            <a:r>
              <a:rPr lang="en-US" sz="3200" dirty="0" err="1" smtClean="0"/>
              <a:t>Fermilab</a:t>
            </a:r>
            <a:r>
              <a:rPr lang="en-US" sz="3200" dirty="0" smtClean="0"/>
              <a:t> </a:t>
            </a:r>
            <a:r>
              <a:rPr lang="en-US" sz="3200" dirty="0" err="1" smtClean="0"/>
              <a:t>Tevatron</a:t>
            </a:r>
            <a:r>
              <a:rPr lang="en-US" sz="3200" dirty="0" smtClean="0"/>
              <a:t> using the CDF detector.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The results are not completely consistent with the expectations of the Standard Model of particle physics but they are not far enough away to indicate evidence of a new particle.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We have published these results and are looking at the rest of the data for other information that might be helpful for us to resolve this puzzle one way or another.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4518" y="5574420"/>
            <a:ext cx="61805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cript MT Bold" panose="03040602040607080904" pitchFamily="66" charset="0"/>
              </a:rPr>
              <a:t>Stay Tuned!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21" y="318294"/>
            <a:ext cx="9642323" cy="62653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09236" cy="13064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Proton antiproton collision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982" y="-463558"/>
            <a:ext cx="3383280" cy="1920240"/>
          </a:xfrm>
        </p:spPr>
        <p:txBody>
          <a:bodyPr/>
          <a:lstStyle/>
          <a:p>
            <a:pPr algn="ctr"/>
            <a:r>
              <a:rPr lang="en-US" sz="4800" dirty="0" smtClean="0"/>
              <a:t>Top Quark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" y="0"/>
            <a:ext cx="6812280" cy="652934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2420" y="1959603"/>
            <a:ext cx="3970682" cy="418211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The top quark is short lived and massive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Mass of 173 </a:t>
            </a:r>
            <a:r>
              <a:rPr lang="en-US" sz="3600" dirty="0" err="1" smtClean="0"/>
              <a:t>GeV</a:t>
            </a: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Lifetime of 10^-24 </a:t>
            </a:r>
            <a:r>
              <a:rPr lang="en-US" sz="3600" dirty="0" smtClean="0"/>
              <a:t>seconds</a:t>
            </a:r>
            <a:endParaRPr lang="en-US" sz="3600" dirty="0"/>
          </a:p>
        </p:txBody>
      </p:sp>
      <p:sp>
        <p:nvSpPr>
          <p:cNvPr id="8" name="Up Arrow 7"/>
          <p:cNvSpPr/>
          <p:nvPr/>
        </p:nvSpPr>
        <p:spPr>
          <a:xfrm rot="18402022">
            <a:off x="5368538" y="957267"/>
            <a:ext cx="458451" cy="497473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658198"/>
          </a:xfrm>
        </p:spPr>
        <p:txBody>
          <a:bodyPr/>
          <a:lstStyle/>
          <a:p>
            <a:r>
              <a:rPr lang="en-US" dirty="0" smtClean="0"/>
              <a:t>Particle Physics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95" y="0"/>
            <a:ext cx="4717405" cy="3767137"/>
          </a:xfrm>
        </p:spPr>
      </p:pic>
      <p:sp>
        <p:nvSpPr>
          <p:cNvPr id="5" name="TextBox 4"/>
          <p:cNvSpPr txBox="1"/>
          <p:nvPr/>
        </p:nvSpPr>
        <p:spPr>
          <a:xfrm>
            <a:off x="0" y="1641477"/>
            <a:ext cx="6880860" cy="4832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 err="1" smtClean="0"/>
              <a:t>Fermilab</a:t>
            </a:r>
            <a:r>
              <a:rPr lang="en-US" sz="2800" dirty="0" smtClean="0"/>
              <a:t> </a:t>
            </a:r>
            <a:r>
              <a:rPr lang="en-US" sz="2800" dirty="0" err="1" smtClean="0"/>
              <a:t>Tevatron</a:t>
            </a:r>
            <a:r>
              <a:rPr lang="en-US" sz="2800" dirty="0" smtClean="0"/>
              <a:t> is one of only two places in the world where a particle accelerator was able to create top quarks via collision and study their properties.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other collider is the Large Hadron Collider (LHC)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difference between the two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Fermilab</a:t>
            </a:r>
            <a:r>
              <a:rPr lang="en-US" sz="2800" dirty="0" smtClean="0"/>
              <a:t> studies top quark pair production from proton antiproton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LHC studies from proton </a:t>
            </a:r>
            <a:r>
              <a:rPr lang="en-US" sz="2800" dirty="0" err="1" smtClean="0"/>
              <a:t>proton</a:t>
            </a:r>
            <a:r>
              <a:rPr lang="en-US" sz="2800" dirty="0" smtClean="0"/>
              <a:t> collisions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8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658198"/>
          </a:xfrm>
        </p:spPr>
        <p:txBody>
          <a:bodyPr/>
          <a:lstStyle/>
          <a:p>
            <a:r>
              <a:rPr lang="en-US" dirty="0" smtClean="0"/>
              <a:t>Asymmetry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24" y="1658198"/>
                <a:ext cx="5766579" cy="1999402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Asymmetry is defined as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𝑞𝑛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𝑞𝑛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&lt;0)</m:t>
                        </m:r>
                        <m:r>
                          <m:rPr>
                            <m:nor/>
                          </m:rPr>
                          <a:rPr lang="en-US" sz="3600" dirty="0"/>
                          <m:t> 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𝑞𝑛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𝑞𝑛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&lt;0)</m:t>
                        </m:r>
                        <m:r>
                          <m:rPr>
                            <m:nor/>
                          </m:rPr>
                          <a:rPr lang="en-US" sz="3600" dirty="0"/>
                          <m:t> 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For N the number of charged leptons, q the lepton charge, and n the </a:t>
                </a:r>
                <a:r>
                  <a:rPr lang="en-US" dirty="0" err="1" smtClean="0"/>
                  <a:t>pseudorapidity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24" y="1658198"/>
                <a:ext cx="5766579" cy="1999402"/>
              </a:xfrm>
              <a:blipFill rotWithShape="0">
                <a:blip r:embed="rId2"/>
                <a:stretch>
                  <a:fillRect t="-4242" b="-454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908612"/>
                <a:ext cx="11081981" cy="196861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This asymmetry can be a helpful tool in analyzing data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Physicists can find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sz="2400" dirty="0" smtClean="0"/>
                  <a:t> from the data generated at </a:t>
                </a:r>
                <a:r>
                  <a:rPr lang="en-US" sz="2400" dirty="0" err="1" smtClean="0"/>
                  <a:t>Fermilab</a:t>
                </a:r>
                <a:endParaRPr lang="en-US" sz="24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They can also find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sz="2400" dirty="0" smtClean="0"/>
                  <a:t> value that is inclusive of additional hypothetical particles using simulation techniques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 comparison of these values can be made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08612"/>
                <a:ext cx="11081981" cy="1968616"/>
              </a:xfrm>
              <a:prstGeom prst="rect">
                <a:avLst/>
              </a:prstGeom>
              <a:blipFill rotWithShape="0">
                <a:blip r:embed="rId3"/>
                <a:stretch>
                  <a:fillRect l="-659" t="-2154" r="-604" b="-584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52" y="0"/>
            <a:ext cx="4890448" cy="384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9804" y="0"/>
            <a:ext cx="10772775" cy="1658198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0896" y="1348741"/>
                <a:ext cx="10753725" cy="1920240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From the </a:t>
                </a:r>
                <a:r>
                  <a:rPr lang="en-US" sz="3200" dirty="0" err="1" smtClean="0"/>
                  <a:t>Fermilab</a:t>
                </a:r>
                <a:r>
                  <a:rPr lang="en-US" sz="3200" dirty="0" smtClean="0"/>
                  <a:t> data it was found that the top quark had </a:t>
                </a:r>
                <a:r>
                  <a:rPr lang="en-US" sz="3200" dirty="0" smtClean="0"/>
                  <a:t>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0.090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−0.026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+0.028</m:t>
                        </m:r>
                      </m:sup>
                    </m:sSubSup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/>
                  <a:t>asymmetry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As previously said this asymmetry can be compared to a simulated asymmetry value and compared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4572" lvl="1" indent="0">
                  <a:buNone/>
                </a:pPr>
                <a:endParaRPr lang="en-US" sz="320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896" y="1348741"/>
                <a:ext cx="10753725" cy="1920240"/>
              </a:xfrm>
              <a:blipFill rotWithShape="0">
                <a:blip r:embed="rId2"/>
                <a:stretch>
                  <a:fillRect l="-1246" t="-7256" b="-1009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10896" y="3749040"/>
            <a:ext cx="10410444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Theoretical physicists have come up with a particle called an </a:t>
            </a:r>
            <a:r>
              <a:rPr lang="en-US" sz="2800" dirty="0" err="1" smtClean="0"/>
              <a:t>axigluon</a:t>
            </a:r>
            <a:r>
              <a:rPr lang="en-US" sz="2800" dirty="0" smtClean="0"/>
              <a:t>. Though we may not know much about this particle we can give feedback on whether their </a:t>
            </a:r>
            <a:r>
              <a:rPr lang="en-US" sz="2800" dirty="0" err="1" smtClean="0"/>
              <a:t>axigluon</a:t>
            </a:r>
            <a:r>
              <a:rPr lang="en-US" sz="2800" dirty="0" smtClean="0"/>
              <a:t> model holds a possibility of existing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200 </a:t>
            </a:r>
            <a:r>
              <a:rPr lang="en-US" sz="2800" dirty="0" err="1" smtClean="0"/>
              <a:t>GeV</a:t>
            </a:r>
            <a:r>
              <a:rPr lang="en-US" sz="2800" dirty="0" smtClean="0"/>
              <a:t> </a:t>
            </a:r>
            <a:r>
              <a:rPr lang="en-US" sz="2800" dirty="0" err="1" smtClean="0"/>
              <a:t>AxiL</a:t>
            </a:r>
            <a:r>
              <a:rPr lang="en-US" sz="2800" dirty="0" smtClean="0"/>
              <a:t> </a:t>
            </a:r>
            <a:r>
              <a:rPr lang="en-US" sz="2800" dirty="0" smtClean="0"/>
              <a:t>-</a:t>
            </a:r>
            <a:r>
              <a:rPr lang="en-US" sz="2800" dirty="0" smtClean="0"/>
              <a:t>0.063 (left handed </a:t>
            </a:r>
            <a:r>
              <a:rPr lang="en-US" sz="2800" dirty="0" err="1" smtClean="0"/>
              <a:t>axigluon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200 </a:t>
            </a:r>
            <a:r>
              <a:rPr lang="en-US" sz="2800" dirty="0" err="1" smtClean="0"/>
              <a:t>GeV</a:t>
            </a:r>
            <a:r>
              <a:rPr lang="en-US" sz="2800" dirty="0" smtClean="0"/>
              <a:t> </a:t>
            </a:r>
            <a:r>
              <a:rPr lang="en-US" sz="2800" dirty="0" err="1" smtClean="0"/>
              <a:t>AxiF</a:t>
            </a:r>
            <a:r>
              <a:rPr lang="en-US" sz="2800" dirty="0" smtClean="0"/>
              <a:t> </a:t>
            </a:r>
            <a:r>
              <a:rPr lang="en-US" sz="2800" dirty="0" smtClean="0"/>
              <a:t>– </a:t>
            </a:r>
            <a:r>
              <a:rPr lang="en-US" sz="2800" dirty="0" smtClean="0"/>
              <a:t>0.151 (right handed </a:t>
            </a:r>
            <a:r>
              <a:rPr lang="en-US" sz="2800" dirty="0" err="1" smtClean="0"/>
              <a:t>axigluon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200 </a:t>
            </a:r>
            <a:r>
              <a:rPr lang="en-US" sz="2800" dirty="0" err="1" smtClean="0"/>
              <a:t>GeV</a:t>
            </a:r>
            <a:r>
              <a:rPr lang="en-US" sz="2800" dirty="0" smtClean="0"/>
              <a:t> Axi0 </a:t>
            </a:r>
            <a:r>
              <a:rPr lang="en-US" sz="2800" dirty="0" smtClean="0"/>
              <a:t>– </a:t>
            </a:r>
            <a:r>
              <a:rPr lang="en-US" sz="2800" dirty="0" smtClean="0"/>
              <a:t>0.050 (pure </a:t>
            </a:r>
            <a:r>
              <a:rPr lang="en-US" sz="2800" dirty="0" err="1" smtClean="0"/>
              <a:t>axigluon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69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64" y="0"/>
            <a:ext cx="10772775" cy="107442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Overview</a:t>
            </a:r>
            <a:endParaRPr lang="en-US" sz="7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590469"/>
              </p:ext>
            </p:extLst>
          </p:nvPr>
        </p:nvGraphicFramePr>
        <p:xfrm>
          <a:off x="0" y="822960"/>
          <a:ext cx="1219200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63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6450" y="838200"/>
            <a:ext cx="5943600" cy="51054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5429250" y="5383298"/>
            <a:ext cx="6762750" cy="1474702"/>
            <a:chOff x="1072531" y="3948883"/>
            <a:chExt cx="4569840" cy="1098208"/>
          </a:xfrm>
        </p:grpSpPr>
        <p:sp>
          <p:nvSpPr>
            <p:cNvPr id="7" name="Rectangle 6"/>
            <p:cNvSpPr/>
            <p:nvPr/>
          </p:nvSpPr>
          <p:spPr>
            <a:xfrm>
              <a:off x="1072531" y="3948883"/>
              <a:ext cx="4569840" cy="10982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072531" y="3948883"/>
              <a:ext cx="4569840" cy="1098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3200" kern="1200" dirty="0" smtClean="0"/>
                <a:t>This experiment was done at the </a:t>
              </a:r>
              <a:r>
                <a:rPr lang="en-US" sz="3200" kern="1200" dirty="0" err="1" smtClean="0"/>
                <a:t>Fermilab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Tevatron</a:t>
              </a:r>
              <a:r>
                <a:rPr lang="en-US" sz="3200" kern="1200" dirty="0" smtClean="0"/>
                <a:t> (shown above)</a:t>
              </a:r>
              <a:endParaRPr lang="en-US" sz="3200" kern="1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1627" y="1905750"/>
            <a:ext cx="4531056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collide particles (protons and anti-protons) at very high speeds and when they collide sometimes top quarks are produced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Collider Physics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4030" y="2662714"/>
            <a:ext cx="4535337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With special detectors, we can </a:t>
            </a:r>
            <a:r>
              <a:rPr lang="en-US" sz="3200" dirty="0" smtClean="0"/>
              <a:t>identify top quarks and measure what direction they go.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39215" y="1447801"/>
            <a:ext cx="6023485" cy="449193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839280" y="5390626"/>
            <a:ext cx="4569840" cy="1098208"/>
            <a:chOff x="5573500" y="2443930"/>
            <a:chExt cx="4569840" cy="1098208"/>
          </a:xfrm>
        </p:grpSpPr>
        <p:sp>
          <p:nvSpPr>
            <p:cNvPr id="10" name="Rectangle 9"/>
            <p:cNvSpPr/>
            <p:nvPr/>
          </p:nvSpPr>
          <p:spPr>
            <a:xfrm>
              <a:off x="5573500" y="2443930"/>
              <a:ext cx="4569840" cy="10982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573500" y="2443930"/>
              <a:ext cx="4569840" cy="1098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2600" kern="1200" dirty="0" smtClean="0"/>
                <a:t>CDF detector (shown above)</a:t>
              </a:r>
              <a:endParaRPr lang="en-US" sz="26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810" y="19047"/>
            <a:ext cx="12192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Collider Physics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77" y="4171201"/>
            <a:ext cx="10965045" cy="2686799"/>
          </a:xfrm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Particle Physics</a:t>
            </a:r>
          </a:p>
        </p:txBody>
      </p:sp>
      <p:sp>
        <p:nvSpPr>
          <p:cNvPr id="9" name="Oval 8"/>
          <p:cNvSpPr/>
          <p:nvPr/>
        </p:nvSpPr>
        <p:spPr>
          <a:xfrm>
            <a:off x="7331113" y="4026695"/>
            <a:ext cx="1234404" cy="1217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Forward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(+)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723027" y="3910084"/>
            <a:ext cx="40943" cy="2947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894657" y="4026695"/>
            <a:ext cx="1261227" cy="1217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Backward</a:t>
            </a:r>
          </a:p>
          <a:p>
            <a:pPr algn="ctr"/>
            <a:r>
              <a:rPr lang="en-US" sz="1400" dirty="0" smtClean="0"/>
              <a:t>(-)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9250" y="786481"/>
            <a:ext cx="10773500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Using the detector, we can count the number </a:t>
            </a:r>
            <a:r>
              <a:rPr lang="en-US" sz="3200" dirty="0" smtClean="0"/>
              <a:t>of times </a:t>
            </a:r>
            <a:r>
              <a:rPr lang="en-US" sz="3200" dirty="0"/>
              <a:t>a </a:t>
            </a:r>
            <a:r>
              <a:rPr lang="en-US" sz="3200" dirty="0" smtClean="0"/>
              <a:t>top quark </a:t>
            </a:r>
            <a:r>
              <a:rPr lang="en-US" sz="3200" dirty="0"/>
              <a:t>goes </a:t>
            </a:r>
            <a:r>
              <a:rPr lang="en-US" sz="3200" dirty="0" smtClean="0"/>
              <a:t>along the </a:t>
            </a:r>
            <a:r>
              <a:rPr lang="en-US" sz="3200" dirty="0"/>
              <a:t>same direction as </a:t>
            </a:r>
            <a:r>
              <a:rPr lang="en-US" sz="3200" dirty="0" smtClean="0"/>
              <a:t>the proton </a:t>
            </a:r>
            <a:r>
              <a:rPr lang="en-US" sz="3200" dirty="0"/>
              <a:t>(call </a:t>
            </a:r>
            <a:r>
              <a:rPr lang="en-US" sz="3200" dirty="0" smtClean="0"/>
              <a:t>this “</a:t>
            </a:r>
            <a:r>
              <a:rPr lang="en-US" sz="3200" smtClean="0"/>
              <a:t>forward”) </a:t>
            </a:r>
            <a:r>
              <a:rPr lang="en-US" sz="3200" dirty="0" smtClean="0"/>
              <a:t>and </a:t>
            </a:r>
            <a:r>
              <a:rPr lang="en-US" sz="3200" dirty="0"/>
              <a:t>when it goes the </a:t>
            </a:r>
            <a:r>
              <a:rPr lang="en-US" sz="3200" dirty="0" smtClean="0"/>
              <a:t>other way </a:t>
            </a:r>
            <a:r>
              <a:rPr lang="en-US" sz="3200" dirty="0"/>
              <a:t>(call this “backward</a:t>
            </a:r>
            <a:r>
              <a:rPr lang="en-US" sz="3200" dirty="0" smtClean="0"/>
              <a:t>”). </a:t>
            </a:r>
            <a:r>
              <a:rPr lang="en-US" sz="3200" dirty="0" smtClean="0"/>
              <a:t>A </a:t>
            </a:r>
            <a:r>
              <a:rPr lang="en-US" sz="3200" dirty="0" smtClean="0"/>
              <a:t>calculation can be done, based on the known laws of physics (the standard model of particle physics), </a:t>
            </a:r>
            <a:r>
              <a:rPr lang="en-US" sz="3200" dirty="0" smtClean="0"/>
              <a:t>that predicts </a:t>
            </a:r>
            <a:r>
              <a:rPr lang="en-US" sz="3200" dirty="0" smtClean="0"/>
              <a:t>the number of  forward vs. the number going </a:t>
            </a:r>
            <a:r>
              <a:rPr lang="en-US" sz="3200" dirty="0" smtClean="0"/>
              <a:t>backward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58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885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Theory of particle 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899" y="1453277"/>
            <a:ext cx="11878201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CENA" panose="02000000000000000000" pitchFamily="2" charset="0"/>
              </a:rPr>
              <a:t>If you look at a lot of collisions, slightly more top quarks will be produced “forward” than “backward”</a:t>
            </a:r>
            <a:endParaRPr lang="en-US" sz="3200" dirty="0">
              <a:latin typeface="AR CENA" panose="02000000000000000000" pitchFamily="2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6" y="3463761"/>
            <a:ext cx="10180029" cy="24944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6898" y="2604915"/>
            <a:ext cx="1187820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 not by much – not more than a few 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06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548087" y="3371621"/>
            <a:ext cx="83820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white"/>
                </a:solidFill>
              </a:rPr>
              <a:t>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58971" y="3369427"/>
            <a:ext cx="83820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white"/>
                </a:solidFill>
              </a:rPr>
              <a:t>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62600" y="3373814"/>
            <a:ext cx="83820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white"/>
                </a:solidFill>
              </a:rPr>
              <a:t>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566229" y="3365040"/>
            <a:ext cx="83820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white"/>
                </a:solidFill>
              </a:rPr>
              <a:t>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58971" y="3389845"/>
            <a:ext cx="83820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white"/>
                </a:solidFill>
              </a:rPr>
              <a:t>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66229" y="3397499"/>
            <a:ext cx="83820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white"/>
                </a:solidFill>
              </a:rPr>
              <a:t>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48087" y="3408128"/>
            <a:ext cx="83820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white"/>
                </a:solidFill>
              </a:rPr>
              <a:t>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51716" y="3382191"/>
            <a:ext cx="83820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white"/>
                </a:solidFill>
              </a:rPr>
              <a:t>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58971" y="3382191"/>
            <a:ext cx="83820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white"/>
                </a:solidFill>
              </a:rPr>
              <a:t>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20574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black"/>
                </a:solidFill>
              </a:rPr>
              <a:t>FORWARD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0" y="2057400"/>
            <a:ext cx="230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black"/>
                </a:solidFill>
              </a:rPr>
              <a:t>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2542" y="4913194"/>
                <a:ext cx="10105574" cy="1627818"/>
              </a:xfrm>
              <a:prstGeom prst="rect">
                <a:avLst/>
              </a:prstGeom>
              <a:noFill/>
              <a:ln>
                <a:solidFill>
                  <a:srgbClr val="FF006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𝑓𝑜𝑟𝑤𝑎𝑟𝑑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𝑡𝑜𝑝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𝑞𝑢𝑎𝑟𝑘𝑠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−(4 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𝑏𝑎𝑐𝑘𝑤𝑎𝑟𝑑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𝑡𝑜𝑝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𝑞𝑢𝑎𝑟𝑘𝑠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𝑓𝑜𝑟𝑤𝑎𝑟𝑑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𝑡𝑜𝑝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𝑞𝑢𝑎𝑟𝑘𝑠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(4 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𝑏𝑎𝑐𝑘𝑤𝑎𝑟𝑑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𝑡𝑜𝑝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𝑞𝑢𝑎𝑟𝑘𝑠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Asymmetry</m:t>
                      </m:r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 0.1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42" y="4913194"/>
                <a:ext cx="10105574" cy="1627818"/>
              </a:xfrm>
              <a:prstGeom prst="rect">
                <a:avLst/>
              </a:prstGeom>
              <a:blipFill rotWithShape="0">
                <a:blip r:embed="rId3"/>
                <a:stretch>
                  <a:fillRect b="-5948"/>
                </a:stretch>
              </a:blipFill>
              <a:ln>
                <a:solidFill>
                  <a:srgbClr val="FF00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9191174" y="32766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174" y="3276600"/>
                <a:ext cx="914400" cy="9144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808982" y="326148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223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30352 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4" y="5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3" presetClass="path" presetSubtype="0" repeatCount="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879 L -0.30195 0.008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22222E-6 L -0.41927 -0.4083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382 -0.00393 L -0.29548 -0.4189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07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7.40741E-7 L 0.15417 -0.4641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2321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2.77778E-6 -1.85185E-6 L 0.37048 -0.4629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4" y="-2314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77778E-6 -4.07407E-6 L 0.45139 -0.3997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9" y="-20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4.58333E-6 -1.48148E-6 L 0.422 -0.1949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974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3.125E-6 -1.85185E-6 L -0.42643 -0.2125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-1062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-3.54167E-6 1.85185E-6 L 0.27084 -0.41644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2083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-0.00325 1.85185E-6 L -0.16158 -0.45209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/>
      <p:bldP spid="20" grpId="0"/>
      <p:bldP spid="3" grpId="0" animBg="1"/>
      <p:bldP spid="1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32605" cy="1184124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Predictions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25" y="2171940"/>
            <a:ext cx="10965045" cy="2686799"/>
          </a:xfrm>
        </p:spPr>
      </p:pic>
      <p:sp>
        <p:nvSpPr>
          <p:cNvPr id="6" name="TextBox 5"/>
          <p:cNvSpPr txBox="1"/>
          <p:nvPr/>
        </p:nvSpPr>
        <p:spPr>
          <a:xfrm>
            <a:off x="3301067" y="109835"/>
            <a:ext cx="8762999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Imagine there exists another </a:t>
            </a:r>
            <a:r>
              <a:rPr lang="en-US" sz="3200" dirty="0" smtClean="0"/>
              <a:t>particle. What </a:t>
            </a:r>
            <a:r>
              <a:rPr lang="en-US" sz="3200" dirty="0" smtClean="0"/>
              <a:t>would happen in that experiment when we count the number of top quarks that go forward </a:t>
            </a:r>
            <a:r>
              <a:rPr lang="en-US" sz="3200" dirty="0" smtClean="0"/>
              <a:t>and the number that </a:t>
            </a:r>
            <a:r>
              <a:rPr lang="en-US" sz="3200" dirty="0" smtClean="0"/>
              <a:t>go backward?</a:t>
            </a:r>
            <a:endParaRPr lang="en-US" sz="3200" dirty="0"/>
          </a:p>
        </p:txBody>
      </p:sp>
      <p:sp>
        <p:nvSpPr>
          <p:cNvPr id="7" name="Explosion 2 6"/>
          <p:cNvSpPr/>
          <p:nvPr/>
        </p:nvSpPr>
        <p:spPr>
          <a:xfrm>
            <a:off x="5436731" y="2707776"/>
            <a:ext cx="2061030" cy="13208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particle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256" y="5061725"/>
            <a:ext cx="785222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existence of this particle could create many more OR many fewer forward-going particles than backward-going particles.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143875" y="4076840"/>
            <a:ext cx="3920191" cy="255454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W</a:t>
            </a:r>
            <a:r>
              <a:rPr lang="en-US" sz="3200" dirty="0" smtClean="0"/>
              <a:t>e make measurements to compare different predictions of new particles.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632" y="2484287"/>
            <a:ext cx="5143503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 example of a new particle would be the </a:t>
            </a:r>
            <a:r>
              <a:rPr lang="en-US" sz="3200" dirty="0" err="1" smtClean="0"/>
              <a:t>axigluon</a:t>
            </a:r>
            <a:r>
              <a:rPr lang="en-US" sz="3200" dirty="0" smtClean="0"/>
              <a:t>, which </a:t>
            </a:r>
            <a:r>
              <a:rPr lang="en-US" sz="3200" dirty="0" smtClean="0"/>
              <a:t>is </a:t>
            </a:r>
            <a:r>
              <a:rPr lang="en-US" sz="3200" dirty="0" smtClean="0"/>
              <a:t>a heavy partner of the gluon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806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inus 3"/>
          <p:cNvSpPr/>
          <p:nvPr/>
        </p:nvSpPr>
        <p:spPr>
          <a:xfrm>
            <a:off x="0" y="4132474"/>
            <a:ext cx="12293600" cy="34834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76937" y="4190531"/>
            <a:ext cx="238125" cy="2322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 with the error bar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14" idx="0"/>
            <a:endCxn id="5" idx="4"/>
          </p:cNvCxnSpPr>
          <p:nvPr/>
        </p:nvCxnSpPr>
        <p:spPr>
          <a:xfrm flipH="1" flipV="1">
            <a:off x="6096000" y="4422759"/>
            <a:ext cx="4550" cy="56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54890" y="4989073"/>
            <a:ext cx="49131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0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539782" y="3359001"/>
            <a:ext cx="0" cy="860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9420720" y="4190531"/>
            <a:ext cx="238125" cy="2322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72159" y="4190531"/>
            <a:ext cx="238125" cy="2322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91221" y="2928114"/>
            <a:ext cx="0" cy="1262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27320" y="2281783"/>
            <a:ext cx="3504729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Prediction of a new particle of type “B”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90251" y="1358454"/>
            <a:ext cx="316037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Prediction of a new particle of type “A”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5024870" y="935688"/>
            <a:ext cx="3184011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(1) </a:t>
            </a:r>
            <a:r>
              <a:rPr lang="en-US" sz="3200" dirty="0"/>
              <a:t>Standard </a:t>
            </a:r>
            <a:r>
              <a:rPr lang="en-US" sz="3200" dirty="0" smtClean="0"/>
              <a:t>Model prediction: 0.038±0.003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480398" y="2505348"/>
            <a:ext cx="0" cy="1553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-Right Arrow 15"/>
          <p:cNvSpPr/>
          <p:nvPr/>
        </p:nvSpPr>
        <p:spPr>
          <a:xfrm>
            <a:off x="6344298" y="4024426"/>
            <a:ext cx="274320" cy="243392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2519" y="5394891"/>
            <a:ext cx="4195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(1) W</a:t>
            </a:r>
            <a:r>
              <a:rPr lang="en-US" sz="2400" dirty="0"/>
              <a:t>. </a:t>
            </a:r>
            <a:r>
              <a:rPr lang="en-US" sz="2400" dirty="0" err="1"/>
              <a:t>Bernreuther</a:t>
            </a:r>
            <a:r>
              <a:rPr lang="en-US" sz="2400" dirty="0"/>
              <a:t> and Z.-G. Si, Phys. Rev. D 86, 034026</a:t>
            </a:r>
          </a:p>
          <a:p>
            <a:r>
              <a:rPr lang="en-US" sz="2400" dirty="0"/>
              <a:t>(2012).</a:t>
            </a:r>
          </a:p>
        </p:txBody>
      </p:sp>
    </p:spTree>
    <p:extLst>
      <p:ext uri="{BB962C8B-B14F-4D97-AF65-F5344CB8AC3E}">
        <p14:creationId xmlns:p14="http://schemas.microsoft.com/office/powerpoint/2010/main" val="22941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2567</TotalTime>
  <Words>861</Words>
  <Application>Microsoft Office PowerPoint</Application>
  <PresentationFormat>Widescreen</PresentationFormat>
  <Paragraphs>111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 CENA</vt:lpstr>
      <vt:lpstr>Arial</vt:lpstr>
      <vt:lpstr>Calibri</vt:lpstr>
      <vt:lpstr>Calibri Light</vt:lpstr>
      <vt:lpstr>Cambria Math</vt:lpstr>
      <vt:lpstr>Script MT Bold</vt:lpstr>
      <vt:lpstr>Metropolitan</vt:lpstr>
      <vt:lpstr>Office Theme</vt:lpstr>
      <vt:lpstr>PowerPoint Presentation</vt:lpstr>
      <vt:lpstr>Overview</vt:lpstr>
      <vt:lpstr>PowerPoint Presentation</vt:lpstr>
      <vt:lpstr>PowerPoint Presentation</vt:lpstr>
      <vt:lpstr>PowerPoint Presentation</vt:lpstr>
      <vt:lpstr>Theory of particle physics</vt:lpstr>
      <vt:lpstr>PowerPoint Presentation</vt:lpstr>
      <vt:lpstr>Predictions</vt:lpstr>
      <vt:lpstr>Results with the error bar</vt:lpstr>
      <vt:lpstr>Results with the error bar</vt:lpstr>
      <vt:lpstr>Results with the error bar</vt:lpstr>
      <vt:lpstr>Conclusion</vt:lpstr>
      <vt:lpstr>Proton antiproton collision diagram</vt:lpstr>
      <vt:lpstr>Top Quark</vt:lpstr>
      <vt:lpstr>Particle Physics</vt:lpstr>
      <vt:lpstr>Asymmetry</vt:lpstr>
      <vt:lpstr>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Asymmetry of Leptonic Decays</dc:title>
  <dc:creator>Sarah Henry</dc:creator>
  <cp:lastModifiedBy>Sarah Henry</cp:lastModifiedBy>
  <cp:revision>106</cp:revision>
  <dcterms:created xsi:type="dcterms:W3CDTF">2014-07-30T03:01:43Z</dcterms:created>
  <dcterms:modified xsi:type="dcterms:W3CDTF">2014-10-19T15:58:48Z</dcterms:modified>
</cp:coreProperties>
</file>