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1"/>
  </p:notesMasterIdLst>
  <p:handoutMasterIdLst>
    <p:handoutMasterId r:id="rId92"/>
  </p:handoutMasterIdLst>
  <p:sldIdLst>
    <p:sldId id="1250" r:id="rId2"/>
    <p:sldId id="1488" r:id="rId3"/>
    <p:sldId id="1498" r:id="rId4"/>
    <p:sldId id="1496" r:id="rId5"/>
    <p:sldId id="1497" r:id="rId6"/>
    <p:sldId id="1422" r:id="rId7"/>
    <p:sldId id="1495" r:id="rId8"/>
    <p:sldId id="1499" r:id="rId9"/>
    <p:sldId id="1413" r:id="rId10"/>
    <p:sldId id="1457" r:id="rId11"/>
    <p:sldId id="1506" r:id="rId12"/>
    <p:sldId id="1530" r:id="rId13"/>
    <p:sldId id="1444" r:id="rId14"/>
    <p:sldId id="1502" r:id="rId15"/>
    <p:sldId id="1442" r:id="rId16"/>
    <p:sldId id="1443" r:id="rId17"/>
    <p:sldId id="1445" r:id="rId18"/>
    <p:sldId id="1446" r:id="rId19"/>
    <p:sldId id="1503" r:id="rId20"/>
    <p:sldId id="1525" r:id="rId21"/>
    <p:sldId id="1411" r:id="rId22"/>
    <p:sldId id="1410" r:id="rId23"/>
    <p:sldId id="1418" r:id="rId24"/>
    <p:sldId id="1396" r:id="rId25"/>
    <p:sldId id="1509" r:id="rId26"/>
    <p:sldId id="1466" r:id="rId27"/>
    <p:sldId id="1419" r:id="rId28"/>
    <p:sldId id="1515" r:id="rId29"/>
    <p:sldId id="1467" r:id="rId30"/>
    <p:sldId id="1493" r:id="rId31"/>
    <p:sldId id="1397" r:id="rId32"/>
    <p:sldId id="1504" r:id="rId33"/>
    <p:sldId id="1394" r:id="rId34"/>
    <p:sldId id="1395" r:id="rId35"/>
    <p:sldId id="1451" r:id="rId36"/>
    <p:sldId id="1522" r:id="rId37"/>
    <p:sldId id="1452" r:id="rId38"/>
    <p:sldId id="1501" r:id="rId39"/>
    <p:sldId id="1416" r:id="rId40"/>
    <p:sldId id="1391" r:id="rId41"/>
    <p:sldId id="1392" r:id="rId42"/>
    <p:sldId id="1455" r:id="rId43"/>
    <p:sldId id="1500" r:id="rId44"/>
    <p:sldId id="1489" r:id="rId45"/>
    <p:sldId id="1389" r:id="rId46"/>
    <p:sldId id="1430" r:id="rId47"/>
    <p:sldId id="1494" r:id="rId48"/>
    <p:sldId id="1536" r:id="rId49"/>
    <p:sldId id="1492" r:id="rId50"/>
    <p:sldId id="1385" r:id="rId51"/>
    <p:sldId id="1537" r:id="rId52"/>
    <p:sldId id="1436" r:id="rId53"/>
    <p:sldId id="1520" r:id="rId54"/>
    <p:sldId id="1521" r:id="rId55"/>
    <p:sldId id="1531" r:id="rId56"/>
    <p:sldId id="1532" r:id="rId57"/>
    <p:sldId id="1533" r:id="rId58"/>
    <p:sldId id="1534" r:id="rId59"/>
    <p:sldId id="1535" r:id="rId60"/>
    <p:sldId id="1400" r:id="rId61"/>
    <p:sldId id="1384" r:id="rId62"/>
    <p:sldId id="1420" r:id="rId63"/>
    <p:sldId id="1373" r:id="rId64"/>
    <p:sldId id="1374" r:id="rId65"/>
    <p:sldId id="1401" r:id="rId66"/>
    <p:sldId id="1402" r:id="rId67"/>
    <p:sldId id="1403" r:id="rId68"/>
    <p:sldId id="1405" r:id="rId69"/>
    <p:sldId id="1407" r:id="rId70"/>
    <p:sldId id="1409" r:id="rId71"/>
    <p:sldId id="1412" r:id="rId72"/>
    <p:sldId id="1423" r:id="rId73"/>
    <p:sldId id="1417" r:id="rId74"/>
    <p:sldId id="1424" r:id="rId75"/>
    <p:sldId id="1426" r:id="rId76"/>
    <p:sldId id="1431" r:id="rId77"/>
    <p:sldId id="1523" r:id="rId78"/>
    <p:sldId id="1524" r:id="rId79"/>
    <p:sldId id="1434" r:id="rId80"/>
    <p:sldId id="1435" r:id="rId81"/>
    <p:sldId id="1507" r:id="rId82"/>
    <p:sldId id="1510" r:id="rId83"/>
    <p:sldId id="1511" r:id="rId84"/>
    <p:sldId id="1512" r:id="rId85"/>
    <p:sldId id="1513" r:id="rId86"/>
    <p:sldId id="1516" r:id="rId87"/>
    <p:sldId id="1517" r:id="rId88"/>
    <p:sldId id="1518" r:id="rId89"/>
    <p:sldId id="1519" r:id="rId90"/>
  </p:sldIdLst>
  <p:sldSz cx="10058400" cy="7772400"/>
  <p:notesSz cx="9601200" cy="7315200"/>
  <p:defaultTextStyle>
    <a:defPPr>
      <a:defRPr lang="en-US"/>
    </a:defPPr>
    <a:lvl1pPr algn="ctr" rtl="0" eaLnBrk="0" fontAlgn="base" hangingPunct="0">
      <a:spcBef>
        <a:spcPct val="20000"/>
      </a:spcBef>
      <a:spcAft>
        <a:spcPct val="0"/>
      </a:spcAft>
      <a:defRPr sz="4400" b="1" kern="1200">
        <a:solidFill>
          <a:srgbClr val="FF0000"/>
        </a:solidFill>
        <a:latin typeface="Comic Sans MS" pitchFamily="66" charset="0"/>
        <a:ea typeface="+mn-ea"/>
        <a:cs typeface="+mn-cs"/>
      </a:defRPr>
    </a:lvl1pPr>
    <a:lvl2pPr marL="4572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2pPr>
    <a:lvl3pPr marL="9144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3pPr>
    <a:lvl4pPr marL="13716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4pPr>
    <a:lvl5pPr marL="1828800" algn="ctr" rtl="0" eaLnBrk="0" fontAlgn="base" hangingPunct="0">
      <a:spcBef>
        <a:spcPct val="20000"/>
      </a:spcBef>
      <a:spcAft>
        <a:spcPct val="0"/>
      </a:spcAft>
      <a:defRPr sz="4400" b="1" kern="1200">
        <a:solidFill>
          <a:srgbClr val="FF0000"/>
        </a:solidFill>
        <a:latin typeface="Comic Sans MS" pitchFamily="66" charset="0"/>
        <a:ea typeface="+mn-ea"/>
        <a:cs typeface="+mn-cs"/>
      </a:defRPr>
    </a:lvl5pPr>
    <a:lvl6pPr marL="2286000" algn="l" defTabSz="914400" rtl="0" eaLnBrk="1" latinLnBrk="0" hangingPunct="1">
      <a:defRPr sz="4400" b="1" kern="1200">
        <a:solidFill>
          <a:srgbClr val="FF0000"/>
        </a:solidFill>
        <a:latin typeface="Comic Sans MS" pitchFamily="66" charset="0"/>
        <a:ea typeface="+mn-ea"/>
        <a:cs typeface="+mn-cs"/>
      </a:defRPr>
    </a:lvl6pPr>
    <a:lvl7pPr marL="2743200" algn="l" defTabSz="914400" rtl="0" eaLnBrk="1" latinLnBrk="0" hangingPunct="1">
      <a:defRPr sz="4400" b="1" kern="1200">
        <a:solidFill>
          <a:srgbClr val="FF0000"/>
        </a:solidFill>
        <a:latin typeface="Comic Sans MS" pitchFamily="66" charset="0"/>
        <a:ea typeface="+mn-ea"/>
        <a:cs typeface="+mn-cs"/>
      </a:defRPr>
    </a:lvl7pPr>
    <a:lvl8pPr marL="3200400" algn="l" defTabSz="914400" rtl="0" eaLnBrk="1" latinLnBrk="0" hangingPunct="1">
      <a:defRPr sz="4400" b="1" kern="1200">
        <a:solidFill>
          <a:srgbClr val="FF0000"/>
        </a:solidFill>
        <a:latin typeface="Comic Sans MS" pitchFamily="66" charset="0"/>
        <a:ea typeface="+mn-ea"/>
        <a:cs typeface="+mn-cs"/>
      </a:defRPr>
    </a:lvl8pPr>
    <a:lvl9pPr marL="3657600" algn="l" defTabSz="914400" rtl="0" eaLnBrk="1" latinLnBrk="0" hangingPunct="1">
      <a:defRPr sz="4400" b="1" kern="1200">
        <a:solidFill>
          <a:srgbClr val="FF00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00000"/>
    <a:srgbClr val="3366FF"/>
    <a:srgbClr val="0000FF"/>
    <a:srgbClr val="FF0000"/>
    <a:srgbClr val="FFFF00"/>
    <a:srgbClr val="00FF00"/>
    <a:srgbClr val="CCFF99"/>
    <a:srgbClr val="66FF33"/>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552" autoAdjust="0"/>
  </p:normalViewPr>
  <p:slideViewPr>
    <p:cSldViewPr>
      <p:cViewPr varScale="1">
        <p:scale>
          <a:sx n="98" d="100"/>
          <a:sy n="98" d="100"/>
        </p:scale>
        <p:origin x="-1218" y="-84"/>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56"/>
    </p:cViewPr>
  </p:sorterViewPr>
  <p:notesViewPr>
    <p:cSldViewPr>
      <p:cViewPr varScale="1">
        <p:scale>
          <a:sx n="100" d="100"/>
          <a:sy n="100" d="100"/>
        </p:scale>
        <p:origin x="-1410" y="-96"/>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9234" name="Rectangle 2"/>
          <p:cNvSpPr>
            <a:spLocks noGrp="1" noChangeArrowheads="1"/>
          </p:cNvSpPr>
          <p:nvPr>
            <p:ph type="hdr" sz="quarter"/>
          </p:nvPr>
        </p:nvSpPr>
        <p:spPr bwMode="auto">
          <a:xfrm>
            <a:off x="0" y="1"/>
            <a:ext cx="41100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02" tIns="48554" rIns="97102" bIns="48554" numCol="1" anchor="t" anchorCtr="0" compatLnSpc="1">
            <a:prstTxWarp prst="textNoShape">
              <a:avLst/>
            </a:prstTxWarp>
          </a:bodyPr>
          <a:lstStyle>
            <a:lvl1pPr algn="l" defTabSz="971404">
              <a:spcBef>
                <a:spcPct val="0"/>
              </a:spcBef>
              <a:defRPr sz="1300" b="0">
                <a:solidFill>
                  <a:srgbClr val="FF6600"/>
                </a:solidFill>
                <a:latin typeface="Times New Roman" pitchFamily="18" charset="0"/>
              </a:defRPr>
            </a:lvl1pPr>
          </a:lstStyle>
          <a:p>
            <a:endParaRPr lang="en-US"/>
          </a:p>
        </p:txBody>
      </p:sp>
      <p:sp>
        <p:nvSpPr>
          <p:cNvPr id="479235" name="Rectangle 3"/>
          <p:cNvSpPr>
            <a:spLocks noGrp="1" noChangeArrowheads="1"/>
          </p:cNvSpPr>
          <p:nvPr>
            <p:ph type="dt" sz="quarter" idx="1"/>
          </p:nvPr>
        </p:nvSpPr>
        <p:spPr bwMode="auto">
          <a:xfrm>
            <a:off x="5483225" y="1"/>
            <a:ext cx="41100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02" tIns="48554" rIns="97102" bIns="48554" numCol="1" anchor="t" anchorCtr="0" compatLnSpc="1">
            <a:prstTxWarp prst="textNoShape">
              <a:avLst/>
            </a:prstTxWarp>
          </a:bodyPr>
          <a:lstStyle>
            <a:lvl1pPr algn="r" defTabSz="971404">
              <a:spcBef>
                <a:spcPct val="0"/>
              </a:spcBef>
              <a:defRPr sz="1300" b="0">
                <a:solidFill>
                  <a:srgbClr val="FF6600"/>
                </a:solidFill>
                <a:latin typeface="Times New Roman" pitchFamily="18" charset="0"/>
              </a:defRPr>
            </a:lvl1pPr>
          </a:lstStyle>
          <a:p>
            <a:endParaRPr lang="en-US"/>
          </a:p>
        </p:txBody>
      </p:sp>
      <p:sp>
        <p:nvSpPr>
          <p:cNvPr id="479236" name="Rectangle 4"/>
          <p:cNvSpPr>
            <a:spLocks noGrp="1" noChangeArrowheads="1"/>
          </p:cNvSpPr>
          <p:nvPr>
            <p:ph type="ftr" sz="quarter" idx="2"/>
          </p:nvPr>
        </p:nvSpPr>
        <p:spPr bwMode="auto">
          <a:xfrm>
            <a:off x="0" y="6937376"/>
            <a:ext cx="4110038"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02" tIns="48554" rIns="97102" bIns="48554" numCol="1" anchor="b" anchorCtr="0" compatLnSpc="1">
            <a:prstTxWarp prst="textNoShape">
              <a:avLst/>
            </a:prstTxWarp>
          </a:bodyPr>
          <a:lstStyle>
            <a:lvl1pPr algn="l" defTabSz="971404">
              <a:spcBef>
                <a:spcPct val="0"/>
              </a:spcBef>
              <a:defRPr sz="1300" b="0">
                <a:solidFill>
                  <a:srgbClr val="FF6600"/>
                </a:solidFill>
                <a:latin typeface="Times New Roman" pitchFamily="18" charset="0"/>
              </a:defRPr>
            </a:lvl1pPr>
          </a:lstStyle>
          <a:p>
            <a:endParaRPr lang="en-US"/>
          </a:p>
        </p:txBody>
      </p:sp>
      <p:sp>
        <p:nvSpPr>
          <p:cNvPr id="479237" name="Rectangle 5"/>
          <p:cNvSpPr>
            <a:spLocks noGrp="1" noChangeArrowheads="1"/>
          </p:cNvSpPr>
          <p:nvPr>
            <p:ph type="sldNum" sz="quarter" idx="3"/>
          </p:nvPr>
        </p:nvSpPr>
        <p:spPr bwMode="auto">
          <a:xfrm>
            <a:off x="5483225" y="6937376"/>
            <a:ext cx="4110038"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7102" tIns="48554" rIns="97102" bIns="48554" numCol="1" anchor="b" anchorCtr="0" compatLnSpc="1">
            <a:prstTxWarp prst="textNoShape">
              <a:avLst/>
            </a:prstTxWarp>
          </a:bodyPr>
          <a:lstStyle>
            <a:lvl1pPr algn="r" defTabSz="971404">
              <a:spcBef>
                <a:spcPct val="0"/>
              </a:spcBef>
              <a:defRPr sz="1300" b="0">
                <a:solidFill>
                  <a:srgbClr val="FF6600"/>
                </a:solidFill>
                <a:latin typeface="Times New Roman" pitchFamily="18" charset="0"/>
              </a:defRPr>
            </a:lvl1pPr>
          </a:lstStyle>
          <a:p>
            <a:fld id="{55CF66F5-A3D5-47D0-9C42-1641983E521E}" type="slidenum">
              <a:rPr lang="en-US"/>
              <a:pPr/>
              <a:t>‹#›</a:t>
            </a:fld>
            <a:endParaRPr lang="en-US"/>
          </a:p>
        </p:txBody>
      </p:sp>
    </p:spTree>
    <p:extLst>
      <p:ext uri="{BB962C8B-B14F-4D97-AF65-F5344CB8AC3E}">
        <p14:creationId xmlns:p14="http://schemas.microsoft.com/office/powerpoint/2010/main" xmlns="" val="375692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78" tIns="48493" rIns="96978" bIns="48493" numCol="1" anchor="t" anchorCtr="0" compatLnSpc="1">
            <a:prstTxWarp prst="textNoShape">
              <a:avLst/>
            </a:prstTxWarp>
          </a:bodyPr>
          <a:lstStyle>
            <a:lvl1pPr algn="l" defTabSz="971404">
              <a:spcBef>
                <a:spcPct val="0"/>
              </a:spcBef>
              <a:defRPr sz="1300" b="0">
                <a:solidFill>
                  <a:schemeClr val="tx1"/>
                </a:solidFill>
                <a:latin typeface="Times New Roman" pitchFamily="18" charset="0"/>
              </a:defRPr>
            </a:lvl1pPr>
          </a:lstStyle>
          <a:p>
            <a:endParaRPr lang="en-US"/>
          </a:p>
        </p:txBody>
      </p:sp>
      <p:sp>
        <p:nvSpPr>
          <p:cNvPr id="4099" name="Rectangle 3"/>
          <p:cNvSpPr>
            <a:spLocks noGrp="1" noChangeArrowheads="1"/>
          </p:cNvSpPr>
          <p:nvPr>
            <p:ph type="dt" idx="1"/>
          </p:nvPr>
        </p:nvSpPr>
        <p:spPr bwMode="auto">
          <a:xfrm>
            <a:off x="5440364" y="1"/>
            <a:ext cx="41608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78" tIns="48493" rIns="96978" bIns="48493" numCol="1" anchor="t" anchorCtr="0" compatLnSpc="1">
            <a:prstTxWarp prst="textNoShape">
              <a:avLst/>
            </a:prstTxWarp>
          </a:bodyPr>
          <a:lstStyle>
            <a:lvl1pPr algn="r" defTabSz="971404">
              <a:spcBef>
                <a:spcPct val="0"/>
              </a:spcBef>
              <a:defRPr sz="1300" b="0">
                <a:solidFill>
                  <a:schemeClr val="tx1"/>
                </a:solidFill>
                <a:latin typeface="Times New Roman" pitchFamily="18" charset="0"/>
              </a:defRPr>
            </a:lvl1pPr>
          </a:lstStyle>
          <a:p>
            <a:endParaRPr lang="en-US"/>
          </a:p>
        </p:txBody>
      </p:sp>
      <p:sp>
        <p:nvSpPr>
          <p:cNvPr id="4100" name="Rectangle 4"/>
          <p:cNvSpPr>
            <a:spLocks noGrp="1" noRot="1" noChangeAspect="1" noChangeArrowheads="1" noTextEdit="1"/>
          </p:cNvSpPr>
          <p:nvPr>
            <p:ph type="sldImg" idx="2"/>
          </p:nvPr>
        </p:nvSpPr>
        <p:spPr bwMode="auto">
          <a:xfrm>
            <a:off x="3025775" y="549275"/>
            <a:ext cx="3549650"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1281114" y="3475039"/>
            <a:ext cx="7038975" cy="329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78" tIns="48493" rIns="96978" bIns="484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6950076"/>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78" tIns="48493" rIns="96978" bIns="48493" numCol="1" anchor="b" anchorCtr="0" compatLnSpc="1">
            <a:prstTxWarp prst="textNoShape">
              <a:avLst/>
            </a:prstTxWarp>
          </a:bodyPr>
          <a:lstStyle>
            <a:lvl1pPr algn="l" defTabSz="971404">
              <a:spcBef>
                <a:spcPct val="0"/>
              </a:spcBef>
              <a:defRPr sz="1300" b="0">
                <a:solidFill>
                  <a:schemeClr val="tx1"/>
                </a:solidFill>
                <a:latin typeface="Times New Roman" pitchFamily="18" charset="0"/>
              </a:defRPr>
            </a:lvl1pPr>
          </a:lstStyle>
          <a:p>
            <a:endParaRPr lang="en-US"/>
          </a:p>
        </p:txBody>
      </p:sp>
      <p:sp>
        <p:nvSpPr>
          <p:cNvPr id="4103" name="Rectangle 7"/>
          <p:cNvSpPr>
            <a:spLocks noGrp="1" noChangeArrowheads="1"/>
          </p:cNvSpPr>
          <p:nvPr>
            <p:ph type="sldNum" sz="quarter" idx="5"/>
          </p:nvPr>
        </p:nvSpPr>
        <p:spPr bwMode="auto">
          <a:xfrm>
            <a:off x="5440364" y="6950076"/>
            <a:ext cx="4160837"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978" tIns="48493" rIns="96978" bIns="48493" numCol="1" anchor="b" anchorCtr="0" compatLnSpc="1">
            <a:prstTxWarp prst="textNoShape">
              <a:avLst/>
            </a:prstTxWarp>
          </a:bodyPr>
          <a:lstStyle>
            <a:lvl1pPr algn="r" defTabSz="971404">
              <a:spcBef>
                <a:spcPct val="0"/>
              </a:spcBef>
              <a:defRPr sz="1300" b="0">
                <a:solidFill>
                  <a:schemeClr val="tx1"/>
                </a:solidFill>
                <a:latin typeface="Times New Roman" pitchFamily="18" charset="0"/>
              </a:defRPr>
            </a:lvl1pPr>
          </a:lstStyle>
          <a:p>
            <a:fld id="{E9CD0889-8E36-4C7E-9454-DDB800DA8C29}" type="slidenum">
              <a:rPr lang="en-US"/>
              <a:pPr/>
              <a:t>‹#›</a:t>
            </a:fld>
            <a:endParaRPr lang="en-US"/>
          </a:p>
        </p:txBody>
      </p:sp>
    </p:spTree>
    <p:extLst>
      <p:ext uri="{BB962C8B-B14F-4D97-AF65-F5344CB8AC3E}">
        <p14:creationId xmlns:p14="http://schemas.microsoft.com/office/powerpoint/2010/main" xmlns="" val="3613928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B527E-F17E-47DD-8734-64062D53E63B}" type="slidenum">
              <a:rPr lang="en-US" altLang="en-US"/>
              <a:pPr/>
              <a:t>79</a:t>
            </a:fld>
            <a:endParaRPr lang="en-US" altLang="en-US"/>
          </a:p>
        </p:txBody>
      </p:sp>
      <p:sp>
        <p:nvSpPr>
          <p:cNvPr id="473090" name="Rectangle 2"/>
          <p:cNvSpPr>
            <a:spLocks noGrp="1" noRot="1" noChangeAspect="1" noChangeArrowheads="1" noTextEdit="1"/>
          </p:cNvSpPr>
          <p:nvPr>
            <p:ph type="sldImg"/>
          </p:nvPr>
        </p:nvSpPr>
        <p:spPr>
          <a:xfrm>
            <a:off x="3025775" y="549275"/>
            <a:ext cx="3549650" cy="2743200"/>
          </a:xfrm>
          <a:ln/>
        </p:spPr>
      </p:sp>
      <p:sp>
        <p:nvSpPr>
          <p:cNvPr id="47309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FDC2A-7F4A-4740-8F0A-096F49ABC674}" type="slidenum">
              <a:rPr lang="en-US" altLang="en-US"/>
              <a:pPr/>
              <a:t>80</a:t>
            </a:fld>
            <a:endParaRPr lang="en-US" altLang="en-US"/>
          </a:p>
        </p:txBody>
      </p:sp>
      <p:sp>
        <p:nvSpPr>
          <p:cNvPr id="654338" name="Rectangle 2"/>
          <p:cNvSpPr>
            <a:spLocks noGrp="1" noRot="1" noChangeAspect="1" noChangeArrowheads="1" noTextEdit="1"/>
          </p:cNvSpPr>
          <p:nvPr>
            <p:ph type="sldImg"/>
          </p:nvPr>
        </p:nvSpPr>
        <p:spPr>
          <a:xfrm>
            <a:off x="3025775" y="549275"/>
            <a:ext cx="3549650" cy="2743200"/>
          </a:xfrm>
          <a:ln/>
        </p:spPr>
      </p:sp>
      <p:sp>
        <p:nvSpPr>
          <p:cNvPr id="654339" name="Rectangle 3"/>
          <p:cNvSpPr>
            <a:spLocks noGrp="1" noChangeArrowheads="1"/>
          </p:cNvSpPr>
          <p:nvPr>
            <p:ph type="body" idx="1"/>
          </p:nvPr>
        </p:nvSpPr>
        <p:spPr>
          <a:xfrm>
            <a:off x="1278730" y="3474351"/>
            <a:ext cx="7043741" cy="3291670"/>
          </a:xfrm>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3266" name="Rectangle 2"/>
          <p:cNvSpPr>
            <a:spLocks noGrp="1" noChangeArrowheads="1"/>
          </p:cNvSpPr>
          <p:nvPr>
            <p:ph type="ctrTitle"/>
          </p:nvPr>
        </p:nvSpPr>
        <p:spPr>
          <a:xfrm>
            <a:off x="762000" y="2286000"/>
            <a:ext cx="8534400" cy="1295400"/>
          </a:xfrm>
        </p:spPr>
        <p:txBody>
          <a:bodyPr/>
          <a:lstStyle>
            <a:lvl1pPr>
              <a:defRPr sz="9600"/>
            </a:lvl1pPr>
          </a:lstStyle>
          <a:p>
            <a:pPr lvl="0"/>
            <a:r>
              <a:rPr lang="en-US" noProof="0" smtClean="0"/>
              <a:t>DOE Site Visit</a:t>
            </a:r>
            <a:br>
              <a:rPr lang="en-US" noProof="0" smtClean="0"/>
            </a:br>
            <a:r>
              <a:rPr lang="en-US" noProof="0" smtClean="0"/>
              <a:t>1/31/2001</a:t>
            </a:r>
          </a:p>
        </p:txBody>
      </p:sp>
      <p:sp>
        <p:nvSpPr>
          <p:cNvPr id="523267" name="Rectangle 3"/>
          <p:cNvSpPr>
            <a:spLocks noGrp="1" noChangeArrowheads="1"/>
          </p:cNvSpPr>
          <p:nvPr>
            <p:ph type="subTitle" idx="1"/>
          </p:nvPr>
        </p:nvSpPr>
        <p:spPr>
          <a:xfrm>
            <a:off x="762000" y="4876800"/>
            <a:ext cx="8534400" cy="1981200"/>
          </a:xfrm>
        </p:spPr>
        <p:txBody>
          <a:bodyPr/>
          <a:lstStyle>
            <a:lvl1pPr marL="0" indent="0" algn="ctr">
              <a:buFontTx/>
              <a:buNone/>
              <a:defRPr sz="6000"/>
            </a:lvl1pPr>
          </a:lstStyle>
          <a:p>
            <a:pPr lvl="0"/>
            <a:r>
              <a:rPr lang="en-US" noProof="0" smtClean="0"/>
              <a:t>David Toback</a:t>
            </a:r>
          </a:p>
        </p:txBody>
      </p:sp>
      <p:sp>
        <p:nvSpPr>
          <p:cNvPr id="523268" name="Rectangle 4"/>
          <p:cNvSpPr>
            <a:spLocks noGrp="1" noChangeArrowheads="1"/>
          </p:cNvSpPr>
          <p:nvPr>
            <p:ph type="dt" sz="half" idx="2"/>
          </p:nvPr>
        </p:nvSpPr>
        <p:spPr>
          <a:xfrm>
            <a:off x="762000" y="7086600"/>
            <a:ext cx="2057400" cy="533400"/>
          </a:xfrm>
        </p:spPr>
        <p:txBody>
          <a:bodyPr/>
          <a:lstStyle>
            <a:lvl1pPr>
              <a:defRPr>
                <a:solidFill>
                  <a:srgbClr val="990099"/>
                </a:solidFill>
              </a:defRPr>
            </a:lvl1pPr>
          </a:lstStyle>
          <a:p>
            <a:r>
              <a:rPr lang="en-US"/>
              <a:t>4/16/02</a:t>
            </a:r>
            <a:r>
              <a:rPr lang="en-US" b="0">
                <a:solidFill>
                  <a:schemeClr val="tx1"/>
                </a:solidFill>
              </a:rPr>
              <a:t> </a:t>
            </a:r>
          </a:p>
        </p:txBody>
      </p:sp>
      <p:sp>
        <p:nvSpPr>
          <p:cNvPr id="523269" name="Rectangle 5"/>
          <p:cNvSpPr>
            <a:spLocks noGrp="1" noChangeArrowheads="1"/>
          </p:cNvSpPr>
          <p:nvPr>
            <p:ph type="ftr" sz="quarter" idx="3"/>
          </p:nvPr>
        </p:nvSpPr>
        <p:spPr>
          <a:xfrm>
            <a:off x="3429000" y="7086600"/>
            <a:ext cx="3200400" cy="533400"/>
          </a:xfrm>
        </p:spPr>
        <p:txBody>
          <a:bodyPr/>
          <a:lstStyle>
            <a:lvl1pPr>
              <a:defRPr>
                <a:solidFill>
                  <a:schemeClr val="accent2"/>
                </a:solidFill>
                <a:latin typeface="Times New Roman" pitchFamily="18" charset="0"/>
              </a:defRPr>
            </a:lvl1pPr>
          </a:lstStyle>
          <a:p>
            <a:r>
              <a:rPr lang="en-US"/>
              <a:t>Directors Review</a:t>
            </a:r>
            <a:endParaRPr lang="en-US" b="0">
              <a:solidFill>
                <a:schemeClr val="tx1"/>
              </a:solidFill>
            </a:endParaRPr>
          </a:p>
        </p:txBody>
      </p:sp>
      <p:sp>
        <p:nvSpPr>
          <p:cNvPr id="523270" name="Rectangle 6"/>
          <p:cNvSpPr>
            <a:spLocks noGrp="1" noChangeArrowheads="1"/>
          </p:cNvSpPr>
          <p:nvPr>
            <p:ph type="sldNum" sz="quarter" idx="4"/>
          </p:nvPr>
        </p:nvSpPr>
        <p:spPr>
          <a:xfrm>
            <a:off x="7239000" y="7086600"/>
            <a:ext cx="2057400" cy="533400"/>
          </a:xfrm>
        </p:spPr>
        <p:txBody>
          <a:bodyPr/>
          <a:lstStyle>
            <a:lvl1pPr>
              <a:defRPr>
                <a:solidFill>
                  <a:srgbClr val="990099"/>
                </a:solidFill>
                <a:latin typeface="Times New Roman" pitchFamily="18" charset="0"/>
              </a:defRPr>
            </a:lvl1pPr>
          </a:lstStyle>
          <a:p>
            <a:fld id="{F0A841F3-8BDF-4107-9054-6D810F1607FB}" type="slidenum">
              <a:rPr lang="en-US"/>
              <a:pPr/>
              <a:t>‹#›</a:t>
            </a:fld>
            <a:endParaRPr lang="en-US">
              <a:solidFill>
                <a:schemeClr val="tx1"/>
              </a:solidFill>
            </a:endParaRPr>
          </a:p>
        </p:txBody>
      </p:sp>
      <p:sp>
        <p:nvSpPr>
          <p:cNvPr id="523271" name="Rectangle 7" descr="Green marble"/>
          <p:cNvSpPr>
            <a:spLocks noChangeArrowheads="1"/>
          </p:cNvSpPr>
          <p:nvPr/>
        </p:nvSpPr>
        <p:spPr bwMode="auto">
          <a:xfrm>
            <a:off x="609600" y="1143000"/>
            <a:ext cx="8605838" cy="152400"/>
          </a:xfrm>
          <a:prstGeom prst="rect">
            <a:avLst/>
          </a:prstGeom>
          <a:blipFill dpi="0" rotWithShape="0">
            <a:blip r:embed="rId2"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EAA50A1E-A8C5-4A6B-AA9B-59E1487A26B9}"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24209519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0" y="0"/>
            <a:ext cx="2514600" cy="690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391400" cy="690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2AF81868-E564-47DD-A9EA-9297E605A8B1}"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1697024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auto">
          <a:xfrm>
            <a:off x="0" y="7223760"/>
            <a:ext cx="10058400" cy="548640"/>
          </a:xfrm>
          <a:prstGeom prst="rect">
            <a:avLst/>
          </a:prstGeom>
          <a:solidFill>
            <a:srgbClr val="500000"/>
          </a:solidFill>
          <a:ln w="57150" cap="flat" cmpd="sng" algn="ctr">
            <a:solidFill>
              <a:srgbClr val="50000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20000"/>
              </a:spcBef>
              <a:spcAft>
                <a:spcPct val="0"/>
              </a:spcAft>
              <a:buClrTx/>
              <a:buSzTx/>
              <a:buFontTx/>
              <a:buNone/>
              <a:tabLst/>
            </a:pPr>
            <a:endParaRPr kumimoji="0" lang="en-US" sz="4400" b="1" i="0" u="none" strike="noStrike" cap="none" normalizeH="0" baseline="0" smtClean="0">
              <a:ln>
                <a:noFill/>
              </a:ln>
              <a:solidFill>
                <a:srgbClr val="FF0000"/>
              </a:solidFill>
              <a:effectLst/>
              <a:latin typeface="Comic Sans MS" pitchFamily="66" charset="0"/>
            </a:endParaRPr>
          </a:p>
        </p:txBody>
      </p:sp>
      <p:sp>
        <p:nvSpPr>
          <p:cNvPr id="2" name="Title 1"/>
          <p:cNvSpPr>
            <a:spLocks noGrp="1"/>
          </p:cNvSpPr>
          <p:nvPr>
            <p:ph type="title"/>
          </p:nvPr>
        </p:nvSpPr>
        <p:spPr>
          <a:xfrm>
            <a:off x="0" y="0"/>
            <a:ext cx="10058400" cy="1295400"/>
          </a:xfrm>
          <a:solidFill>
            <a:srgbClr val="500000"/>
          </a:solidFill>
        </p:spPr>
        <p:txBody>
          <a:bodyPr/>
          <a:lstStyle>
            <a:lvl1pPr>
              <a:defRPr sz="4800">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rgbClr val="0033CC"/>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54063" y="7158038"/>
            <a:ext cx="2095500" cy="5175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endParaRPr lang="en-US" dirty="0" smtClean="0"/>
          </a:p>
          <a:p>
            <a:r>
              <a:rPr lang="en-US" dirty="0" smtClean="0"/>
              <a:t>Dec 2014</a:t>
            </a:r>
          </a:p>
          <a:p>
            <a:endParaRPr lang="en-US" dirty="0"/>
          </a:p>
        </p:txBody>
      </p:sp>
      <p:sp>
        <p:nvSpPr>
          <p:cNvPr id="5" name="Footer Placeholder 4"/>
          <p:cNvSpPr>
            <a:spLocks noGrp="1"/>
          </p:cNvSpPr>
          <p:nvPr>
            <p:ph type="ftr" sz="quarter" idx="11"/>
          </p:nvPr>
        </p:nvSpPr>
        <p:spPr>
          <a:xfrm>
            <a:off x="2590800" y="7218904"/>
            <a:ext cx="5181600" cy="5175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smtClean="0"/>
              <a:t>David Toback, Texas A&amp;M University</a:t>
            </a:r>
          </a:p>
          <a:p>
            <a:r>
              <a:rPr lang="en-US" dirty="0" smtClean="0"/>
              <a:t>Fermilab Wine &amp; Cheese – CDF Legacy Results</a:t>
            </a:r>
            <a:endParaRPr lang="en-US" dirty="0"/>
          </a:p>
        </p:txBody>
      </p:sp>
      <p:sp>
        <p:nvSpPr>
          <p:cNvPr id="6" name="Slide Number Placeholder 5"/>
          <p:cNvSpPr>
            <a:spLocks noGrp="1"/>
          </p:cNvSpPr>
          <p:nvPr>
            <p:ph type="sldNum" sz="quarter" idx="12"/>
          </p:nvPr>
        </p:nvSpPr>
        <p:spPr>
          <a:xfrm>
            <a:off x="7208838" y="7158038"/>
            <a:ext cx="2095500" cy="517525"/>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endParaRPr lang="en-US" smtClean="0"/>
          </a:p>
          <a:p>
            <a:fld id="{2EE9679C-92AE-4E55-8437-4DB62EB221AB}" type="slidenum">
              <a:rPr lang="en-US" smtClean="0"/>
              <a:pPr/>
              <a:t>‹#›</a:t>
            </a:fld>
            <a:endParaRPr lang="en-US"/>
          </a:p>
        </p:txBody>
      </p:sp>
      <p:pic>
        <p:nvPicPr>
          <p:cNvPr id="12" name="Picture 11" descr="cdfii_logo">
            <a:hlinkClick r:id="rId2"/>
          </p:cNvPr>
          <p:cNvPicPr>
            <a:picLocks noChangeAspect="1" noChangeArrowheads="1"/>
          </p:cNvPicPr>
          <p:nvPr userDrawn="1"/>
        </p:nvPicPr>
        <p:blipFill>
          <a:blip r:embed="rId3" cstate="print"/>
          <a:srcRect/>
          <a:stretch>
            <a:fillRect/>
          </a:stretch>
        </p:blipFill>
        <p:spPr bwMode="auto">
          <a:xfrm>
            <a:off x="0" y="0"/>
            <a:ext cx="931573" cy="931573"/>
          </a:xfrm>
          <a:prstGeom prst="rect">
            <a:avLst/>
          </a:prstGeom>
          <a:noFill/>
          <a:ln w="9525">
            <a:noFill/>
            <a:miter lim="800000"/>
            <a:headEnd/>
            <a:tailEnd/>
          </a:ln>
          <a:effectLst/>
        </p:spPr>
      </p:pic>
    </p:spTree>
    <p:extLst>
      <p:ext uri="{BB962C8B-B14F-4D97-AF65-F5344CB8AC3E}">
        <p14:creationId xmlns:p14="http://schemas.microsoft.com/office/powerpoint/2010/main" xmlns="" val="32249553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6" name="Slide Number Placeholder 5"/>
          <p:cNvSpPr>
            <a:spLocks noGrp="1"/>
          </p:cNvSpPr>
          <p:nvPr>
            <p:ph type="sldNum" sz="quarter" idx="12"/>
          </p:nvPr>
        </p:nvSpPr>
        <p:spPr/>
        <p:txBody>
          <a:bodyPr/>
          <a:lstStyle>
            <a:lvl1pPr>
              <a:defRPr>
                <a:solidFill>
                  <a:srgbClr val="990099"/>
                </a:solidFill>
              </a:defRPr>
            </a:lvl1pPr>
          </a:lstStyle>
          <a:p>
            <a:endParaRPr lang="en-US"/>
          </a:p>
          <a:p>
            <a:fld id="{165DD90C-2AD2-4F63-97A7-0577884D5B5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173933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371600"/>
            <a:ext cx="4457700" cy="553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4550ADC2-BF6E-4AAA-93FF-AB2EBFEF33E6}"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2984826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9" name="Slide Number Placeholder 8"/>
          <p:cNvSpPr>
            <a:spLocks noGrp="1"/>
          </p:cNvSpPr>
          <p:nvPr>
            <p:ph type="sldNum" sz="quarter" idx="12"/>
          </p:nvPr>
        </p:nvSpPr>
        <p:spPr/>
        <p:txBody>
          <a:bodyPr/>
          <a:lstStyle>
            <a:lvl1pPr>
              <a:defRPr>
                <a:solidFill>
                  <a:srgbClr val="990099"/>
                </a:solidFill>
              </a:defRPr>
            </a:lvl1pPr>
          </a:lstStyle>
          <a:p>
            <a:endParaRPr lang="en-US"/>
          </a:p>
          <a:p>
            <a:fld id="{59B2C978-B5B9-4706-A493-7B87CFAECB33}"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637949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5" name="Slide Number Placeholder 4"/>
          <p:cNvSpPr>
            <a:spLocks noGrp="1"/>
          </p:cNvSpPr>
          <p:nvPr>
            <p:ph type="sldNum" sz="quarter" idx="12"/>
          </p:nvPr>
        </p:nvSpPr>
        <p:spPr/>
        <p:txBody>
          <a:bodyPr/>
          <a:lstStyle>
            <a:lvl1pPr>
              <a:defRPr>
                <a:solidFill>
                  <a:srgbClr val="990099"/>
                </a:solidFill>
              </a:defRPr>
            </a:lvl1pPr>
          </a:lstStyle>
          <a:p>
            <a:endParaRPr lang="en-US"/>
          </a:p>
          <a:p>
            <a:fld id="{D6774913-34C6-4616-9D03-42FD4E752E4A}"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41535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4" name="Slide Number Placeholder 3"/>
          <p:cNvSpPr>
            <a:spLocks noGrp="1"/>
          </p:cNvSpPr>
          <p:nvPr>
            <p:ph type="sldNum" sz="quarter" idx="12"/>
          </p:nvPr>
        </p:nvSpPr>
        <p:spPr/>
        <p:txBody>
          <a:bodyPr/>
          <a:lstStyle>
            <a:lvl1pPr>
              <a:defRPr>
                <a:solidFill>
                  <a:srgbClr val="990099"/>
                </a:solidFill>
              </a:defRPr>
            </a:lvl1pPr>
          </a:lstStyle>
          <a:p>
            <a:endParaRPr lang="en-US"/>
          </a:p>
          <a:p>
            <a:fld id="{593CB36A-5306-46C4-BB11-FE395B42E1D0}"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159506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DE808B8F-BCBD-4D19-B49A-AAC70A4AB0BB}"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31685393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endParaRPr lang="en-US" dirty="0" smtClean="0">
              <a:latin typeface="Times New Roman" pitchFamily="18" charset="0"/>
            </a:endParaRPr>
          </a:p>
          <a:p>
            <a:r>
              <a:rPr lang="en-US" dirty="0" smtClean="0"/>
              <a:t>October 2011</a:t>
            </a:r>
          </a:p>
          <a:p>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David Toback, Texas A&amp;M University</a:t>
            </a:r>
          </a:p>
          <a:p>
            <a:r>
              <a:rPr lang="en-US" dirty="0" smtClean="0"/>
              <a:t>Research Topics Seminar</a:t>
            </a:r>
            <a:endParaRPr lang="en-US" dirty="0"/>
          </a:p>
        </p:txBody>
      </p:sp>
      <p:sp>
        <p:nvSpPr>
          <p:cNvPr id="7" name="Slide Number Placeholder 6"/>
          <p:cNvSpPr>
            <a:spLocks noGrp="1"/>
          </p:cNvSpPr>
          <p:nvPr>
            <p:ph type="sldNum" sz="quarter" idx="12"/>
          </p:nvPr>
        </p:nvSpPr>
        <p:spPr/>
        <p:txBody>
          <a:bodyPr/>
          <a:lstStyle>
            <a:lvl1pPr>
              <a:defRPr>
                <a:solidFill>
                  <a:srgbClr val="990099"/>
                </a:solidFill>
              </a:defRPr>
            </a:lvl1pPr>
          </a:lstStyle>
          <a:p>
            <a:endParaRPr lang="en-US"/>
          </a:p>
          <a:p>
            <a:fld id="{76B2B658-416E-4EBB-B6A0-1250ABAC6DE7}" type="slidenum">
              <a:rPr lang="en-US">
                <a:solidFill>
                  <a:schemeClr val="tx1"/>
                </a:solidFill>
              </a:rPr>
              <a:pPr/>
              <a:t>‹#›</a:t>
            </a:fld>
            <a:endParaRPr lang="en-US">
              <a:solidFill>
                <a:schemeClr val="tx1"/>
              </a:solidFill>
            </a:endParaRPr>
          </a:p>
        </p:txBody>
      </p:sp>
    </p:spTree>
    <p:extLst>
      <p:ext uri="{BB962C8B-B14F-4D97-AF65-F5344CB8AC3E}">
        <p14:creationId xmlns:p14="http://schemas.microsoft.com/office/powerpoint/2010/main" xmlns="" val="1561830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0058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p>
            <a:pPr lvl="0"/>
            <a:endParaRPr lang="en-US" dirty="0" smtClean="0"/>
          </a:p>
        </p:txBody>
      </p:sp>
      <p:sp>
        <p:nvSpPr>
          <p:cNvPr id="1027" name="Rectangle 3"/>
          <p:cNvSpPr>
            <a:spLocks noGrp="1" noChangeArrowheads="1"/>
          </p:cNvSpPr>
          <p:nvPr>
            <p:ph type="body" idx="1"/>
          </p:nvPr>
        </p:nvSpPr>
        <p:spPr bwMode="auto">
          <a:xfrm>
            <a:off x="533400" y="1371600"/>
            <a:ext cx="9067800" cy="553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l" defTabSz="1019175">
              <a:spcBef>
                <a:spcPct val="0"/>
              </a:spcBef>
              <a:defRPr sz="1600">
                <a:solidFill>
                  <a:schemeClr val="tx1"/>
                </a:solidFill>
                <a:latin typeface="Times New Roman" pitchFamily="18" charset="0"/>
              </a:defRPr>
            </a:lvl1pPr>
          </a:lstStyle>
          <a:p>
            <a:endParaRPr lang="en-US" dirty="0" smtClean="0"/>
          </a:p>
          <a:p>
            <a:r>
              <a:rPr lang="en-US" dirty="0" smtClean="0">
                <a:latin typeface="+mn-lt"/>
              </a:rPr>
              <a:t>September 2012</a:t>
            </a:r>
          </a:p>
          <a:p>
            <a:endParaRPr lang="en-US" dirty="0">
              <a:latin typeface="+mn-lt"/>
            </a:endParaRPr>
          </a:p>
        </p:txBody>
      </p:sp>
      <p:sp>
        <p:nvSpPr>
          <p:cNvPr id="1029" name="Rectangle 5"/>
          <p:cNvSpPr>
            <a:spLocks noGrp="1" noChangeArrowheads="1"/>
          </p:cNvSpPr>
          <p:nvPr>
            <p:ph type="ftr" sz="quarter" idx="3"/>
          </p:nvPr>
        </p:nvSpPr>
        <p:spPr bwMode="auto">
          <a:xfrm>
            <a:off x="2590800" y="7178675"/>
            <a:ext cx="51816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defTabSz="1019175">
              <a:spcBef>
                <a:spcPct val="0"/>
              </a:spcBef>
              <a:defRPr sz="1600">
                <a:solidFill>
                  <a:schemeClr val="tx1"/>
                </a:solidFill>
              </a:defRPr>
            </a:lvl1pPr>
          </a:lstStyle>
          <a:p>
            <a:r>
              <a:rPr lang="en-US" dirty="0" smtClean="0"/>
              <a:t>David Toback, Texas A&amp;M University</a:t>
            </a:r>
          </a:p>
          <a:p>
            <a:r>
              <a:rPr lang="en-US" dirty="0" smtClean="0"/>
              <a:t>Research Topics Seminar</a:t>
            </a:r>
            <a:endParaRPr lang="en-US" dirty="0"/>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t" anchorCtr="0" compatLnSpc="1">
            <a:prstTxWarp prst="textNoShape">
              <a:avLst/>
            </a:prstTxWarp>
          </a:bodyPr>
          <a:lstStyle>
            <a:lvl1pPr algn="r" defTabSz="1019175">
              <a:spcBef>
                <a:spcPct val="0"/>
              </a:spcBef>
              <a:defRPr sz="1600">
                <a:solidFill>
                  <a:schemeClr val="tx1"/>
                </a:solidFill>
              </a:defRPr>
            </a:lvl1pPr>
          </a:lstStyle>
          <a:p>
            <a:endParaRPr lang="en-US">
              <a:solidFill>
                <a:srgbClr val="990099"/>
              </a:solidFill>
            </a:endParaRPr>
          </a:p>
          <a:p>
            <a:fld id="{E2E32A6D-7D37-41B6-8129-F0CEF58B54F1}" type="slidenum">
              <a:rPr lang="en-US"/>
              <a:pPr/>
              <a:t>‹#›</a:t>
            </a:fld>
            <a:endParaRPr lang="en-US"/>
          </a:p>
        </p:txBody>
      </p:sp>
      <p:sp>
        <p:nvSpPr>
          <p:cNvPr id="1032" name="Rectangle 8" descr="Green marble"/>
          <p:cNvSpPr>
            <a:spLocks noChangeArrowheads="1"/>
          </p:cNvSpPr>
          <p:nvPr/>
        </p:nvSpPr>
        <p:spPr bwMode="auto">
          <a:xfrm>
            <a:off x="609600" y="1143000"/>
            <a:ext cx="8605838" cy="152400"/>
          </a:xfrm>
          <a:prstGeom prst="rect">
            <a:avLst/>
          </a:prstGeom>
          <a:blipFill dpi="0" rotWithShape="0">
            <a:blip r:embed="rId13" cstate="print"/>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1019175" rtl="0" eaLnBrk="0" fontAlgn="base" hangingPunct="0">
        <a:spcBef>
          <a:spcPct val="0"/>
        </a:spcBef>
        <a:spcAft>
          <a:spcPct val="0"/>
        </a:spcAft>
        <a:defRPr sz="4900" b="1">
          <a:solidFill>
            <a:srgbClr val="0000FF"/>
          </a:solidFill>
          <a:latin typeface="+mj-lt"/>
          <a:ea typeface="+mj-ea"/>
          <a:cs typeface="+mj-cs"/>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p:titleStyle>
    <p:bodyStyle>
      <a:lvl1pPr marL="382588" indent="-382588" algn="l" defTabSz="1019175" rtl="0" eaLnBrk="0" fontAlgn="base" hangingPunct="0">
        <a:spcBef>
          <a:spcPct val="20000"/>
        </a:spcBef>
        <a:spcAft>
          <a:spcPct val="0"/>
        </a:spcAft>
        <a:buChar char="•"/>
        <a:defRPr sz="3600" b="1">
          <a:solidFill>
            <a:srgbClr val="FF0000"/>
          </a:solidFill>
          <a:latin typeface="+mn-lt"/>
          <a:ea typeface="+mn-ea"/>
          <a:cs typeface="+mn-cs"/>
        </a:defRPr>
      </a:lvl1pPr>
      <a:lvl2pPr marL="827088" indent="-317500" algn="l" defTabSz="1019175" rtl="0" eaLnBrk="0" fontAlgn="base" hangingPunct="0">
        <a:spcBef>
          <a:spcPct val="20000"/>
        </a:spcBef>
        <a:spcAft>
          <a:spcPct val="0"/>
        </a:spcAft>
        <a:buChar char="–"/>
        <a:defRPr sz="3100" b="1">
          <a:solidFill>
            <a:srgbClr val="0000FF"/>
          </a:solidFill>
          <a:latin typeface="+mn-lt"/>
        </a:defRPr>
      </a:lvl2pPr>
      <a:lvl3pPr marL="1209675" indent="-254000" algn="l" defTabSz="1019175" rtl="0" eaLnBrk="0" fontAlgn="base" hangingPunct="0">
        <a:spcBef>
          <a:spcPct val="20000"/>
        </a:spcBef>
        <a:spcAft>
          <a:spcPct val="0"/>
        </a:spcAft>
        <a:buChar char="•"/>
        <a:defRPr sz="2700" b="1">
          <a:solidFill>
            <a:schemeClr val="tx1"/>
          </a:solidFill>
          <a:latin typeface="+mn-lt"/>
        </a:defRPr>
      </a:lvl3pPr>
      <a:lvl4pPr marL="1592263" indent="-255588" algn="l" defTabSz="1019175" rtl="0" eaLnBrk="0" fontAlgn="base" hangingPunct="0">
        <a:spcBef>
          <a:spcPct val="20000"/>
        </a:spcBef>
        <a:spcAft>
          <a:spcPct val="0"/>
        </a:spcAft>
        <a:buChar char="–"/>
        <a:defRPr sz="2200" b="1">
          <a:solidFill>
            <a:schemeClr val="tx1"/>
          </a:solidFill>
          <a:latin typeface="+mn-lt"/>
        </a:defRPr>
      </a:lvl4pPr>
      <a:lvl5pPr marL="1973263" indent="-254000" algn="l" defTabSz="1019175" rtl="0" eaLnBrk="0" fontAlgn="base" hangingPunct="0">
        <a:spcBef>
          <a:spcPct val="20000"/>
        </a:spcBef>
        <a:spcAft>
          <a:spcPct val="0"/>
        </a:spcAft>
        <a:buChar char="»"/>
        <a:defRPr sz="2200" b="1">
          <a:solidFill>
            <a:schemeClr val="tx1"/>
          </a:solidFill>
          <a:latin typeface="+mn-lt"/>
        </a:defRPr>
      </a:lvl5pPr>
      <a:lvl6pPr marL="2430463" indent="-254000" algn="l" defTabSz="1019175" rtl="0" eaLnBrk="0" fontAlgn="base" hangingPunct="0">
        <a:spcBef>
          <a:spcPct val="20000"/>
        </a:spcBef>
        <a:spcAft>
          <a:spcPct val="0"/>
        </a:spcAft>
        <a:buChar char="»"/>
        <a:defRPr sz="2200" b="1">
          <a:solidFill>
            <a:schemeClr val="tx1"/>
          </a:solidFill>
          <a:latin typeface="+mn-lt"/>
        </a:defRPr>
      </a:lvl6pPr>
      <a:lvl7pPr marL="2887663" indent="-254000" algn="l" defTabSz="1019175" rtl="0" eaLnBrk="0" fontAlgn="base" hangingPunct="0">
        <a:spcBef>
          <a:spcPct val="20000"/>
        </a:spcBef>
        <a:spcAft>
          <a:spcPct val="0"/>
        </a:spcAft>
        <a:buChar char="»"/>
        <a:defRPr sz="2200" b="1">
          <a:solidFill>
            <a:schemeClr val="tx1"/>
          </a:solidFill>
          <a:latin typeface="+mn-lt"/>
        </a:defRPr>
      </a:lvl7pPr>
      <a:lvl8pPr marL="3344863" indent="-254000" algn="l" defTabSz="1019175" rtl="0" eaLnBrk="0" fontAlgn="base" hangingPunct="0">
        <a:spcBef>
          <a:spcPct val="20000"/>
        </a:spcBef>
        <a:spcAft>
          <a:spcPct val="0"/>
        </a:spcAft>
        <a:buChar char="»"/>
        <a:defRPr sz="2200" b="1">
          <a:solidFill>
            <a:schemeClr val="tx1"/>
          </a:solidFill>
          <a:latin typeface="+mn-lt"/>
        </a:defRPr>
      </a:lvl8pPr>
      <a:lvl9pPr marL="3802063" indent="-254000" algn="l" defTabSz="1019175" rtl="0" eaLnBrk="0" fontAlgn="base" hangingPunct="0">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cdf.fnal.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6" Type="http://schemas.openxmlformats.org/officeDocument/2006/relationships/hyperlink" Target="http://www-cdf.fnal.gov/physics/new/top/2014/CDFComboSingleTopST/stop_comb_webpage.html" TargetMode="External"/><Relationship Id="rId117" Type="http://schemas.openxmlformats.org/officeDocument/2006/relationships/hyperlink" Target="http://arxiv.org/abs/1309.7509" TargetMode="External"/><Relationship Id="rId21" Type="http://schemas.openxmlformats.org/officeDocument/2006/relationships/hyperlink" Target="http://www-cdf.fnal.gov/physics/new/bottom/130711.blessed-bstarstar/" TargetMode="External"/><Relationship Id="rId42" Type="http://schemas.openxmlformats.org/officeDocument/2006/relationships/hyperlink" Target="http://www-cdf.fnal.gov/physics/new/bottom/140228.blessed-Bc-Xsec-8.7fb/" TargetMode="External"/><Relationship Id="rId47" Type="http://schemas.openxmlformats.org/officeDocument/2006/relationships/hyperlink" Target="https://journals.aps.org/prl/abstract/10.1103/PhysRevLett.112.231803" TargetMode="External"/><Relationship Id="rId63" Type="http://schemas.openxmlformats.org/officeDocument/2006/relationships/hyperlink" Target="http://www-cdf.fnal.gov/physics/new/top/2013/DiLAFBLep/index.html" TargetMode="External"/><Relationship Id="rId68" Type="http://schemas.openxmlformats.org/officeDocument/2006/relationships/hyperlink" Target="http://www-cdf.fnal.gov/physics/new/top/2013/BRratio8.7dil/index.html" TargetMode="External"/><Relationship Id="rId84" Type="http://schemas.openxmlformats.org/officeDocument/2006/relationships/hyperlink" Target="http://journals.aps.org/prd/abstract/10.1103/PhysRevD.89.092001" TargetMode="External"/><Relationship Id="rId89" Type="http://schemas.openxmlformats.org/officeDocument/2006/relationships/hyperlink" Target="http://www-cdf.fnal.gov/physics/new/top/2013/SChannelSingleTopMETJets/index.html" TargetMode="External"/><Relationship Id="rId112" Type="http://schemas.openxmlformats.org/officeDocument/2006/relationships/hyperlink" Target="http://www-cdf.fnal.gov/physics/new/top/confNotes/cdf10926_cdfd0_ttbarxs_conf.pdf" TargetMode="External"/><Relationship Id="rId16" Type="http://schemas.openxmlformats.org/officeDocument/2006/relationships/hyperlink" Target="http://arxiv.org/abs/1407.2682" TargetMode="External"/><Relationship Id="rId107" Type="http://schemas.openxmlformats.org/officeDocument/2006/relationships/hyperlink" Target="http://www-cdf.fnal.gov/physics/ewk/2012/wmass/" TargetMode="External"/><Relationship Id="rId11" Type="http://schemas.openxmlformats.org/officeDocument/2006/relationships/hyperlink" Target="http://www-cdf.fnal.gov/physics/new/hdg/Results_files/results/cdfcomb_JP/" TargetMode="External"/><Relationship Id="rId24" Type="http://schemas.openxmlformats.org/officeDocument/2006/relationships/hyperlink" Target="https://journals.aps.org/prd/abstract/10.1103/PhysRevD.90.012013" TargetMode="External"/><Relationship Id="rId32" Type="http://schemas.openxmlformats.org/officeDocument/2006/relationships/hyperlink" Target="http://www-cdf.fnal.gov/physics/ewk/2014/WWjets/cdf11098_WW+jets.pdf" TargetMode="External"/><Relationship Id="rId37" Type="http://schemas.openxmlformats.org/officeDocument/2006/relationships/hyperlink" Target="http://arxiv.org/abs/1403.4427" TargetMode="External"/><Relationship Id="rId40" Type="http://schemas.openxmlformats.org/officeDocument/2006/relationships/hyperlink" Target="http://arxiv.org/abs/1409.4906" TargetMode="External"/><Relationship Id="rId45" Type="http://schemas.openxmlformats.org/officeDocument/2006/relationships/hyperlink" Target="http://tevewwg.fnal.gov/singleTop/public/schannel/schannelPRL.pdf" TargetMode="External"/><Relationship Id="rId53" Type="http://schemas.openxmlformats.org/officeDocument/2006/relationships/hyperlink" Target="http://www-cdf.fnal.gov/physics/new/qcd/zjets10fb_new/cdf11081_zjets.pdf" TargetMode="External"/><Relationship Id="rId58" Type="http://schemas.openxmlformats.org/officeDocument/2006/relationships/hyperlink" Target="http://www-cdf.fnal.gov/physics/new/qcd/BoostedJets" TargetMode="External"/><Relationship Id="rId66" Type="http://schemas.openxmlformats.org/officeDocument/2006/relationships/hyperlink" Target="http://arxiv.org/abs/1404.3698" TargetMode="External"/><Relationship Id="rId74" Type="http://schemas.openxmlformats.org/officeDocument/2006/relationships/hyperlink" Target="http://arxiv.org/abs/1403.8126" TargetMode="External"/><Relationship Id="rId79" Type="http://schemas.openxmlformats.org/officeDocument/2006/relationships/hyperlink" Target="http://arxiv.org/abs/1403.2300" TargetMode="External"/><Relationship Id="rId87" Type="http://schemas.openxmlformats.org/officeDocument/2006/relationships/hyperlink" Target="http://arxiv.org/abs/1402.6728" TargetMode="External"/><Relationship Id="rId102" Type="http://schemas.openxmlformats.org/officeDocument/2006/relationships/hyperlink" Target="https://journals.aps.org/prl/abstract/10.1103/PhysRevLett.112.231804" TargetMode="External"/><Relationship Id="rId110" Type="http://schemas.openxmlformats.org/officeDocument/2006/relationships/hyperlink" Target="http://journals.aps.org/prd/abstract/10.1103/PhysRevD.89.072003" TargetMode="External"/><Relationship Id="rId115" Type="http://schemas.openxmlformats.org/officeDocument/2006/relationships/hyperlink" Target="http://www-cdf.fnal.gov/physics/exotic/r2a/20110826.trilepton_6fb/" TargetMode="External"/><Relationship Id="rId5" Type="http://schemas.openxmlformats.org/officeDocument/2006/relationships/hyperlink" Target="http://www-cdf.fnal.gov/physics/new/bottom/140821.blessed-D0-AGamma/cdf11117.pdf" TargetMode="External"/><Relationship Id="rId61" Type="http://schemas.openxmlformats.org/officeDocument/2006/relationships/hyperlink" Target="http://www-cdf.fnal.gov/physics/new/top/confNotes/cdf10234_BoostedTopConf.pdf" TargetMode="External"/><Relationship Id="rId82" Type="http://schemas.openxmlformats.org/officeDocument/2006/relationships/hyperlink" Target="http://www-cdf.fnal.gov/physics/new/hdg/Results_files/results/w2jet_130222/DijetMassSpectra.pdf" TargetMode="External"/><Relationship Id="rId90" Type="http://schemas.openxmlformats.org/officeDocument/2006/relationships/hyperlink" Target="http://www-cdf.fnal.gov/physics/new/top/2013/SChannelSTopCDFComb/index.html" TargetMode="External"/><Relationship Id="rId95" Type="http://schemas.openxmlformats.org/officeDocument/2006/relationships/hyperlink" Target="http://www-cdf.fnal.gov/physics/ewk/2013/zAfb9mm/" TargetMode="External"/><Relationship Id="rId19" Type="http://schemas.openxmlformats.org/officeDocument/2006/relationships/hyperlink" Target="http://www-cdf.fnal.gov/physics/exotic/r2a/20140619.monopole/index.html" TargetMode="External"/><Relationship Id="rId14" Type="http://schemas.openxmlformats.org/officeDocument/2006/relationships/hyperlink" Target="http://www-cdf.fnal.gov/physics/new/qcd/GXG_14/webpage/cdf11034_Exclusive_pipi_prodn.pdf" TargetMode="External"/><Relationship Id="rId22" Type="http://schemas.openxmlformats.org/officeDocument/2006/relationships/hyperlink" Target="http://www-cdf.fnal.gov/physics/new/bottom/130711.blessed-bstarstar/cdf11022_BSS-PublicNote.pdf" TargetMode="External"/><Relationship Id="rId27" Type="http://schemas.openxmlformats.org/officeDocument/2006/relationships/hyperlink" Target="http://www-cdf.fnal.gov/physics/new/top/2014/CDFComboSingleTopST/cdf11033_singleTop_metJets.pdf" TargetMode="External"/><Relationship Id="rId30" Type="http://schemas.openxmlformats.org/officeDocument/2006/relationships/hyperlink" Target="http://www-cdf.fnal.gov/physics/new/top/2014/Afbbpub/cdf11092_AfbbHighMassPub.pdf" TargetMode="External"/><Relationship Id="rId35" Type="http://schemas.openxmlformats.org/officeDocument/2006/relationships/hyperlink" Target="http://www-cdf.fnal.gov/physics/new/top/2014/WorldAverageTopMass/" TargetMode="External"/><Relationship Id="rId43" Type="http://schemas.openxmlformats.org/officeDocument/2006/relationships/hyperlink" Target="http://www-cdf.fnal.gov/cdfnotes/cdf11083_BcToJpsiMu_XsecPub.pdf" TargetMode="External"/><Relationship Id="rId48" Type="http://schemas.openxmlformats.org/officeDocument/2006/relationships/hyperlink" Target="http://www-cdf.fnal.gov/physics/exotic/r2a/20140206.higgsinv/higgs_inv.html" TargetMode="External"/><Relationship Id="rId56" Type="http://schemas.openxmlformats.org/officeDocument/2006/relationships/hyperlink" Target="http://www-cdf.fnal.gov/physics/new/top/2012/SingleTopPublic/SingleTop_2012Winter_public.pdf" TargetMode="External"/><Relationship Id="rId64" Type="http://schemas.openxmlformats.org/officeDocument/2006/relationships/hyperlink" Target="http://www-cdf.fnal.gov/physics/new/top/2013/AFBlepCombination/index.html" TargetMode="External"/><Relationship Id="rId69" Type="http://schemas.openxmlformats.org/officeDocument/2006/relationships/hyperlink" Target="http://www-cdf.fnal.gov/physics/new/top/2013/BRratio8.7dil/cdf11048_TopBrachingRatioDil.pdf" TargetMode="External"/><Relationship Id="rId77" Type="http://schemas.openxmlformats.org/officeDocument/2006/relationships/hyperlink" Target="http://www-cdf.fnal.gov/physics/new/bottom/120628.blessed-Bhh9fb/cdf10726_acp_bhh_9fb_public.pdf" TargetMode="External"/><Relationship Id="rId100" Type="http://schemas.openxmlformats.org/officeDocument/2006/relationships/hyperlink" Target="http://www-cdf.fnal.gov/physics/new/top/2013/SChannelSingleTopLepJets/ST_DPF13_public.pdf" TargetMode="External"/><Relationship Id="rId105" Type="http://schemas.openxmlformats.org/officeDocument/2006/relationships/hyperlink" Target="http://arxiv.org/abs/1311.3282" TargetMode="External"/><Relationship Id="rId113" Type="http://schemas.openxmlformats.org/officeDocument/2006/relationships/hyperlink" Target="http://arxiv.org/abs/1309.7570" TargetMode="External"/><Relationship Id="rId8" Type="http://schemas.openxmlformats.org/officeDocument/2006/relationships/hyperlink" Target="http://www-cdf.fnal.gov/physics/exotic/r2a/20140910.3gamma/cdf11116_FPHiggs.3gamma.pdf" TargetMode="External"/><Relationship Id="rId51" Type="http://schemas.openxmlformats.org/officeDocument/2006/relationships/hyperlink" Target="http://www-cdf.fnal.gov/physics/new/top/2014/mtop_dil/cdf11072_dil_mt_p38_pub_v1.pdf" TargetMode="External"/><Relationship Id="rId72" Type="http://schemas.openxmlformats.org/officeDocument/2006/relationships/hyperlink" Target="http://www-cdf.fnal.gov/physics/new/bottom/130801.blessed-baryonProperties/" TargetMode="External"/><Relationship Id="rId80" Type="http://schemas.openxmlformats.org/officeDocument/2006/relationships/hyperlink" Target="http://journals.aps.org/prd/abstract/10.1103/PhysRevD.89.112001" TargetMode="External"/><Relationship Id="rId85" Type="http://schemas.openxmlformats.org/officeDocument/2006/relationships/hyperlink" Target="http://www-cdf.fnal.gov/physics/new/top/2012/ttbar_taulep_xsec_9invfb/Publicpage.html" TargetMode="External"/><Relationship Id="rId93" Type="http://schemas.openxmlformats.org/officeDocument/2006/relationships/hyperlink" Target="http://arxiv.org/abs/1402.3756" TargetMode="External"/><Relationship Id="rId98" Type="http://schemas.openxmlformats.org/officeDocument/2006/relationships/hyperlink" Target="http://journals.aps.org/prd/abstract/10.1103/PhysRevD.89.072005" TargetMode="External"/><Relationship Id="rId3" Type="http://schemas.openxmlformats.org/officeDocument/2006/relationships/hyperlink" Target="http://tevnphwg.fnal.gov/results/Higgs_JP_Summer_14/tevjp.pdf" TargetMode="External"/><Relationship Id="rId12" Type="http://schemas.openxmlformats.org/officeDocument/2006/relationships/hyperlink" Target="http://www-cdf.fnal.gov/physics/new/hdg/Results_files/results/cdfcomb_JP/cdf11103_HiggsJP.pdf" TargetMode="External"/><Relationship Id="rId17" Type="http://schemas.openxmlformats.org/officeDocument/2006/relationships/hyperlink" Target="http://www-cdf.fnal.gov/physics/new/qcd/vplusdstar_new/vplusdstar_webpage" TargetMode="External"/><Relationship Id="rId25" Type="http://schemas.openxmlformats.org/officeDocument/2006/relationships/hyperlink" Target="http://www-cdf.fnal.gov/physics/new/top/2014/MetJetsSingleTopST/stop_webpage.html" TargetMode="External"/><Relationship Id="rId33" Type="http://schemas.openxmlformats.org/officeDocument/2006/relationships/hyperlink" Target="http://www-cdf.fnal.gov/physics/new/top/2014/CDFTopCombo/" TargetMode="External"/><Relationship Id="rId38" Type="http://schemas.openxmlformats.org/officeDocument/2006/relationships/hyperlink" Target="http://www-cdf.fnal.gov/physics/new/top/2014/AllHadTopMass/index.html" TargetMode="External"/><Relationship Id="rId46" Type="http://schemas.openxmlformats.org/officeDocument/2006/relationships/hyperlink" Target="http://arxiv.org/abs/1402.5126" TargetMode="External"/><Relationship Id="rId59" Type="http://schemas.openxmlformats.org/officeDocument/2006/relationships/hyperlink" Target="http://www-cdf.fnal.gov/physics/new/top/2011/BoostedTops/" TargetMode="External"/><Relationship Id="rId67" Type="http://schemas.openxmlformats.org/officeDocument/2006/relationships/hyperlink" Target="https://journals.aps.org/prl/abstract/10.1103/PhysRevLett.113.042001" TargetMode="External"/><Relationship Id="rId103" Type="http://schemas.openxmlformats.org/officeDocument/2006/relationships/hyperlink" Target="http://www-cdf.fnal.gov/physics/exotic/run2/Zgamgam/index.html" TargetMode="External"/><Relationship Id="rId108" Type="http://schemas.openxmlformats.org/officeDocument/2006/relationships/hyperlink" Target="http://www-cdf.fnal.gov/physics/ewk/2012/wmass/wmass_conf.pdf" TargetMode="External"/><Relationship Id="rId116" Type="http://schemas.openxmlformats.org/officeDocument/2006/relationships/hyperlink" Target="http://www-cdf.fnal.gov/physics/exotic/r2a/20110826.trilepton_6fb/cdf10636.pdf" TargetMode="External"/><Relationship Id="rId20" Type="http://schemas.openxmlformats.org/officeDocument/2006/relationships/hyperlink" Target="http://www-cdf.fnal.gov/physics/exotic/r2a/20140619.monopole/Monopole_public_note.ps" TargetMode="External"/><Relationship Id="rId41" Type="http://schemas.openxmlformats.org/officeDocument/2006/relationships/hyperlink" Target="https://journals.aps.org/prd/abstract/10.1103/PhysRevD.90.091101" TargetMode="External"/><Relationship Id="rId54" Type="http://schemas.openxmlformats.org/officeDocument/2006/relationships/hyperlink" Target="http://arxiv.org/abs/1409.4359" TargetMode="External"/><Relationship Id="rId62" Type="http://schemas.openxmlformats.org/officeDocument/2006/relationships/hyperlink" Target="http://arxiv.org/abs/1407.3484" TargetMode="External"/><Relationship Id="rId70" Type="http://schemas.openxmlformats.org/officeDocument/2006/relationships/hyperlink" Target="http://arxiv.org/abs/1404.3392" TargetMode="External"/><Relationship Id="rId75" Type="http://schemas.openxmlformats.org/officeDocument/2006/relationships/hyperlink" Target="http://journals.aps.org/prd/abstract/10.1103/PhysRevD.89.072014" TargetMode="External"/><Relationship Id="rId83" Type="http://schemas.openxmlformats.org/officeDocument/2006/relationships/hyperlink" Target="http://arxiv.org/abs/1402.7044" TargetMode="External"/><Relationship Id="rId88" Type="http://schemas.openxmlformats.org/officeDocument/2006/relationships/hyperlink" Target="http://journals.aps.org/prd/abstract/10.1103/PhysRevD.89.091101" TargetMode="External"/><Relationship Id="rId91" Type="http://schemas.openxmlformats.org/officeDocument/2006/relationships/hyperlink" Target="http://www-cdf.fnal.gov/physics/new/top/2013/SChannelSingleTopMETJets/cdf11076_schMetbbCombPub.pdf" TargetMode="External"/><Relationship Id="rId96" Type="http://schemas.openxmlformats.org/officeDocument/2006/relationships/hyperlink" Target="http://www-cdf.fnal.gov/cdfnotes/cdf11031_dymm9fbAfbv4.pdf" TargetMode="External"/><Relationship Id="rId111" Type="http://schemas.openxmlformats.org/officeDocument/2006/relationships/hyperlink" Target="http://www-cdf.fnal.gov/physics/new/top/2012/tevcombo_july12_top_XS/index.html" TargetMode="External"/><Relationship Id="rId1" Type="http://schemas.openxmlformats.org/officeDocument/2006/relationships/slideLayout" Target="../slideLayouts/slideLayout2.xml"/><Relationship Id="rId6" Type="http://schemas.openxmlformats.org/officeDocument/2006/relationships/hyperlink" Target="http://arxiv.org/abs/1410.5435" TargetMode="External"/><Relationship Id="rId15" Type="http://schemas.openxmlformats.org/officeDocument/2006/relationships/hyperlink" Target="http://www-cdf.fnal.gov/physics/S14CDFResults.html" TargetMode="External"/><Relationship Id="rId23" Type="http://schemas.openxmlformats.org/officeDocument/2006/relationships/hyperlink" Target="http://arxiv.org/abs/1309.5961" TargetMode="External"/><Relationship Id="rId28" Type="http://schemas.openxmlformats.org/officeDocument/2006/relationships/hyperlink" Target="http://arxiv.org/abs/1410.4909" TargetMode="External"/><Relationship Id="rId36" Type="http://schemas.openxmlformats.org/officeDocument/2006/relationships/hyperlink" Target="http://www-cdf.fnal.gov/physics/new/top/2014/WorldAverageTopMass/cdf11071_TeV-LHC_topmass.pdf" TargetMode="External"/><Relationship Id="rId49" Type="http://schemas.openxmlformats.org/officeDocument/2006/relationships/hyperlink" Target="http://www-cdf.fnal.gov/physics/exotic/r2a/20140206.higgsinv/cdf11068_Invisible_Higgs.pdf" TargetMode="External"/><Relationship Id="rId57" Type="http://schemas.openxmlformats.org/officeDocument/2006/relationships/hyperlink" Target="http://arxiv.org/abs/1407.4031" TargetMode="External"/><Relationship Id="rId106" Type="http://schemas.openxmlformats.org/officeDocument/2006/relationships/hyperlink" Target="http://journals.aps.org/prl/abstract/10.1103/PhysRevLett.112.111803" TargetMode="External"/><Relationship Id="rId114" Type="http://schemas.openxmlformats.org/officeDocument/2006/relationships/hyperlink" Target="http://journals.aps.org/prd/abstract/10.1103/PhysRevD.89.072001" TargetMode="External"/><Relationship Id="rId10" Type="http://schemas.openxmlformats.org/officeDocument/2006/relationships/hyperlink" Target="http://www-cdf.fnal.gov/physics/new/top/2014/20140910.wprime/cdf11110_CDFwprimePublic.pdf" TargetMode="External"/><Relationship Id="rId31" Type="http://schemas.openxmlformats.org/officeDocument/2006/relationships/hyperlink" Target="http://www-cdf.fnal.gov/physics/ewk/2014/WWjets/" TargetMode="External"/><Relationship Id="rId44" Type="http://schemas.openxmlformats.org/officeDocument/2006/relationships/hyperlink" Target="http://tevewwg.fnal.gov/singleTop/public/schannel/" TargetMode="External"/><Relationship Id="rId52" Type="http://schemas.openxmlformats.org/officeDocument/2006/relationships/hyperlink" Target="http://www-cdf.fnal.gov/physics/new/qcd/zjets10fb_prd/Zjets_webpage/" TargetMode="External"/><Relationship Id="rId60" Type="http://schemas.openxmlformats.org/officeDocument/2006/relationships/hyperlink" Target="http://www-cdf.fnal.gov/physics/new/qcd/BoostedJets/public_note.pdf" TargetMode="External"/><Relationship Id="rId65" Type="http://schemas.openxmlformats.org/officeDocument/2006/relationships/hyperlink" Target="http://www-cdf.fnal.gov/physics/new/top/2013/DiLAFBLep/cdf11035_LepAFBTopDileptonPub.pdf" TargetMode="External"/><Relationship Id="rId73" Type="http://schemas.openxmlformats.org/officeDocument/2006/relationships/hyperlink" Target="http://www-cdf.fnal.gov/physics/new/bottom/130801.blessed-baryonProperties/blessed/public_v2.ps" TargetMode="External"/><Relationship Id="rId78" Type="http://schemas.openxmlformats.org/officeDocument/2006/relationships/hyperlink" Target="http://arxiv.org/abs/1403.5586" TargetMode="External"/><Relationship Id="rId81" Type="http://schemas.openxmlformats.org/officeDocument/2006/relationships/hyperlink" Target="http://www-cdf.fnal.gov/physics/new/hdg/Results_files/results/w2jet_130222/" TargetMode="External"/><Relationship Id="rId86" Type="http://schemas.openxmlformats.org/officeDocument/2006/relationships/hyperlink" Target="http://www-cdf.fnal.gov/physics/new/top/2012/ttbar_taulep_xsec_9invfb/cdf10915_TopPairDilepTau.pdf" TargetMode="External"/><Relationship Id="rId94" Type="http://schemas.openxmlformats.org/officeDocument/2006/relationships/hyperlink" Target="https://journals.aps.org/prl/abstract/10.1103/PhysRevLett.112.231805" TargetMode="External"/><Relationship Id="rId99" Type="http://schemas.openxmlformats.org/officeDocument/2006/relationships/hyperlink" Target="http://www-cdf.fnal.gov/physics/new/top/2013/SChannelSingleTopLepJets/index.html" TargetMode="External"/><Relationship Id="rId101" Type="http://schemas.openxmlformats.org/officeDocument/2006/relationships/hyperlink" Target="http://arxiv.org/abs/1402.0484" TargetMode="External"/><Relationship Id="rId4" Type="http://schemas.openxmlformats.org/officeDocument/2006/relationships/hyperlink" Target="http://www-cdf.fnal.gov/physics/new/bottom/140821.blessed-D0-AGamma/" TargetMode="External"/><Relationship Id="rId9" Type="http://schemas.openxmlformats.org/officeDocument/2006/relationships/hyperlink" Target="http://www-cdf.fnal.gov/physics/new/top/2014/20140910.wprime/wptbmetbb-update-md.html" TargetMode="External"/><Relationship Id="rId13" Type="http://schemas.openxmlformats.org/officeDocument/2006/relationships/hyperlink" Target="http://www-cdf.fnal.gov/physics/new/qcd/GXG_14/webpage/" TargetMode="External"/><Relationship Id="rId18" Type="http://schemas.openxmlformats.org/officeDocument/2006/relationships/hyperlink" Target="http://www-cdf.fnal.gov/physics/new/qcd/vplusdstar_new/vplusdstar_webpage/cdf11087_vplusdstar_public.pdf" TargetMode="External"/><Relationship Id="rId39" Type="http://schemas.openxmlformats.org/officeDocument/2006/relationships/hyperlink" Target="http://www-cdf.fnal.gov/physics/new/top/2014/AllHadTopMass/cdf11084_AllHad_TMT2D_P38_Pub.pdf" TargetMode="External"/><Relationship Id="rId109" Type="http://schemas.openxmlformats.org/officeDocument/2006/relationships/hyperlink" Target="http://arxiv.org/abs/1311.0894" TargetMode="External"/><Relationship Id="rId34" Type="http://schemas.openxmlformats.org/officeDocument/2006/relationships/hyperlink" Target="http://www-cdf.fnal.gov/physics/new/top/2014/CDFTopCombo/cdf11080_TopMass-Winter_2014.pdf" TargetMode="External"/><Relationship Id="rId50" Type="http://schemas.openxmlformats.org/officeDocument/2006/relationships/hyperlink" Target="http://www-cdf.fnal.gov/physics/new/top/2014/mtop_dil/" TargetMode="External"/><Relationship Id="rId55" Type="http://schemas.openxmlformats.org/officeDocument/2006/relationships/hyperlink" Target="http://www-cdf.fnal.gov/physics/new/top/2012/SingleTopPublic/" TargetMode="External"/><Relationship Id="rId76" Type="http://schemas.openxmlformats.org/officeDocument/2006/relationships/hyperlink" Target="http://www-cdf.fnal.gov/physics/new/bottom/120628.blessed-Bhh9fb/" TargetMode="External"/><Relationship Id="rId97" Type="http://schemas.openxmlformats.org/officeDocument/2006/relationships/hyperlink" Target="http://arxiv.org/abs/1402.2239" TargetMode="External"/><Relationship Id="rId104" Type="http://schemas.openxmlformats.org/officeDocument/2006/relationships/hyperlink" Target="http://www-cdf.fnal.gov/physics/exotic/run2/Zgamgam/cdf10978_pubnote.pdf" TargetMode="External"/><Relationship Id="rId7" Type="http://schemas.openxmlformats.org/officeDocument/2006/relationships/hyperlink" Target="http://www-cdf.fnal.gov/physics/exotic/r2a/20140910.3gamma" TargetMode="External"/><Relationship Id="rId71" Type="http://schemas.openxmlformats.org/officeDocument/2006/relationships/hyperlink" Target="http://journals.aps.org/prl/abstract/10.1103/PhysRevLett.112.221801" TargetMode="External"/><Relationship Id="rId92" Type="http://schemas.openxmlformats.org/officeDocument/2006/relationships/hyperlink" Target="http://www-cdf.fnal.gov/physics/new/top/2013/SChannelSTopCDFComb/cdf11045_CDFschannel.pdf" TargetMode="External"/><Relationship Id="rId2" Type="http://schemas.openxmlformats.org/officeDocument/2006/relationships/hyperlink" Target="http://tevnphwg.fnal.gov/results/Higgs_JP_Summer_14/" TargetMode="External"/><Relationship Id="rId29" Type="http://schemas.openxmlformats.org/officeDocument/2006/relationships/hyperlink" Target="http://www-cdf.fnal.gov/physics/new/top/2014/Afbbpub/index.html"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2.xml"/><Relationship Id="rId4" Type="http://schemas.openxmlformats.org/officeDocument/2006/relationships/image" Target="../media/image69.gif"/></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65.xml.rels><?xml version="1.0" encoding="UTF-8" standalone="yes"?>
<Relationships xmlns="http://schemas.openxmlformats.org/package/2006/relationships"><Relationship Id="rId3" Type="http://schemas.openxmlformats.org/officeDocument/2006/relationships/hyperlink" Target="http://www-d0.fnal.gov/Run2Physics/WWW/results/final/QCD/Q14A/" TargetMode="External"/><Relationship Id="rId2" Type="http://schemas.openxmlformats.org/officeDocument/2006/relationships/hyperlink" Target="http://www-d0.fnal.gov/Run2Physics/WWW/results/final/QCD/Q13C/"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ww-d0.fnal.gov/Run2Physics/WWW/results/final/TOP/T14A/T14A.pdf" TargetMode="External"/><Relationship Id="rId13" Type="http://schemas.openxmlformats.org/officeDocument/2006/relationships/hyperlink" Target="http://www-d0.fnal.gov/Run2Physics/WWW/results/final/TOP/T14B" TargetMode="External"/><Relationship Id="rId18" Type="http://schemas.openxmlformats.org/officeDocument/2006/relationships/hyperlink" Target="http://arxiv.org/abs/1310.8628" TargetMode="External"/><Relationship Id="rId26" Type="http://schemas.openxmlformats.org/officeDocument/2006/relationships/hyperlink" Target="http://link.aps.org/doi/10.1103/PhysRevD.88.052014" TargetMode="External"/><Relationship Id="rId3" Type="http://schemas.openxmlformats.org/officeDocument/2006/relationships/hyperlink" Target="http://arxiv.org/abs/1405.0421" TargetMode="External"/><Relationship Id="rId21" Type="http://schemas.openxmlformats.org/officeDocument/2006/relationships/hyperlink" Target="http://arxiv.org/abs/1308.6690" TargetMode="External"/><Relationship Id="rId7" Type="http://schemas.openxmlformats.org/officeDocument/2006/relationships/hyperlink" Target="http://www-d0.fnal.gov/Run2Physics/WWW/results/final/TOP/T14C" TargetMode="External"/><Relationship Id="rId12" Type="http://schemas.openxmlformats.org/officeDocument/2006/relationships/hyperlink" Target="http://arxiv.org/abs/1402.5126" TargetMode="External"/><Relationship Id="rId17" Type="http://schemas.openxmlformats.org/officeDocument/2006/relationships/hyperlink" Target="http://link.aps.org/doi/10.1103/PhysRevD.89.012005" TargetMode="External"/><Relationship Id="rId25" Type="http://schemas.openxmlformats.org/officeDocument/2006/relationships/hyperlink" Target="http://www-d0.fnal.gov/Run2Physics/WWW/results/final/EW/E13C" TargetMode="External"/><Relationship Id="rId2" Type="http://schemas.openxmlformats.org/officeDocument/2006/relationships/hyperlink" Target="http://www-d0.fnal.gov/Run2Physics/WWW/results/final/TOP/T14E" TargetMode="External"/><Relationship Id="rId16" Type="http://schemas.openxmlformats.org/officeDocument/2006/relationships/hyperlink" Target="http://www-d0.fnal.gov/Run2Physics/WWW/results/final/TOP/T13C" TargetMode="External"/><Relationship Id="rId20" Type="http://schemas.openxmlformats.org/officeDocument/2006/relationships/hyperlink" Target="http://link.aps.org/doi/10.1103/PhysRevD.88.112002" TargetMode="External"/><Relationship Id="rId29" Type="http://schemas.openxmlformats.org/officeDocument/2006/relationships/hyperlink" Target="http://link.aps.org/doi/10.1103/PhysRevD.88.052011" TargetMode="External"/><Relationship Id="rId1" Type="http://schemas.openxmlformats.org/officeDocument/2006/relationships/slideLayout" Target="../slideLayouts/slideLayout2.xml"/><Relationship Id="rId6" Type="http://schemas.openxmlformats.org/officeDocument/2006/relationships/hyperlink" Target="http://arxiv.org/abs/1403.1294" TargetMode="External"/><Relationship Id="rId11" Type="http://schemas.openxmlformats.org/officeDocument/2006/relationships/hyperlink" Target="http://www-d0.fnal.gov/Run2Physics/WWW/results/final/TOP/T14B/T14B.pdf" TargetMode="External"/><Relationship Id="rId24" Type="http://schemas.openxmlformats.org/officeDocument/2006/relationships/hyperlink" Target="http://arxiv.org/abs/1307.7627" TargetMode="External"/><Relationship Id="rId5" Type="http://schemas.openxmlformats.org/officeDocument/2006/relationships/hyperlink" Target="http://www-d0.fnal.gov/Run2Physics/WWW/results/final/TOP/T14C/T14C.pdf" TargetMode="External"/><Relationship Id="rId15" Type="http://schemas.openxmlformats.org/officeDocument/2006/relationships/hyperlink" Target="http://arxiv.org/abs/1309.7570" TargetMode="External"/><Relationship Id="rId23" Type="http://schemas.openxmlformats.org/officeDocument/2006/relationships/hyperlink" Target="http://link.aps.org/doi/10.1103/PhysRevD.88.052018" TargetMode="External"/><Relationship Id="rId28" Type="http://schemas.openxmlformats.org/officeDocument/2006/relationships/hyperlink" Target="http://www-d0.fnal.gov/Run2Physics/WWW/results/final/HIGGS/H13G" TargetMode="External"/><Relationship Id="rId10" Type="http://schemas.openxmlformats.org/officeDocument/2006/relationships/hyperlink" Target="http://www-d0.fnal.gov/Run2Physics/WWW/results/final/TOP/T14A" TargetMode="External"/><Relationship Id="rId19" Type="http://schemas.openxmlformats.org/officeDocument/2006/relationships/hyperlink" Target="http://www-d0.fnal.gov/Run2Physics/WWW/results/final/EW/E13E" TargetMode="External"/><Relationship Id="rId4" Type="http://schemas.openxmlformats.org/officeDocument/2006/relationships/hyperlink" Target="http://www-d0.fnal.gov/Run2Physics/WWW/results/final/TOP/T14D" TargetMode="External"/><Relationship Id="rId9" Type="http://schemas.openxmlformats.org/officeDocument/2006/relationships/hyperlink" Target="http://arxiv.org/abs/1401.5785" TargetMode="External"/><Relationship Id="rId14" Type="http://schemas.openxmlformats.org/officeDocument/2006/relationships/hyperlink" Target="http://dx.doi.org/10.1103/PhysRevD.89.072001" TargetMode="External"/><Relationship Id="rId22" Type="http://schemas.openxmlformats.org/officeDocument/2006/relationships/hyperlink" Target="http://www-d0.fnal.gov/Run2Physics/WWW/results/final/TOP/T13B" TargetMode="External"/><Relationship Id="rId27" Type="http://schemas.openxmlformats.org/officeDocument/2006/relationships/hyperlink" Target="http://arxiv.org/abs/1303.6346"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cdf.fnal.gov/internal/physics/godparents/dijetmassresonance/" TargetMode="External"/><Relationship Id="rId2" Type="http://schemas.openxmlformats.org/officeDocument/2006/relationships/hyperlink" Target="http://www-cdf.fnal.gov/internal/physics/godparents/b_baryons" TargetMode="External"/><Relationship Id="rId1" Type="http://schemas.openxmlformats.org/officeDocument/2006/relationships/slideLayout" Target="../slideLayouts/slideLayout2.xml"/><Relationship Id="rId4" Type="http://schemas.openxmlformats.org/officeDocument/2006/relationships/hyperlink" Target="http://www-cdf.fnal.gov/internal/physics/godparents/AfbBBHighMas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image" Target="../media/image8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01.png"/></Relationships>
</file>

<file path=ppt/slides/_rels/slide81.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5" Type="http://schemas.openxmlformats.org/officeDocument/2006/relationships/image" Target="../media/image106.png"/><Relationship Id="rId4" Type="http://schemas.openxmlformats.org/officeDocument/2006/relationships/image" Target="../media/image105.png"/></Relationships>
</file>

<file path=ppt/slides/_rels/slide8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85.jpeg"/><Relationship Id="rId1" Type="http://schemas.openxmlformats.org/officeDocument/2006/relationships/slideLayout" Target="../slideLayouts/slideLayout1.xml"/><Relationship Id="rId4" Type="http://schemas.openxmlformats.org/officeDocument/2006/relationships/image" Target="../media/image108.jpeg"/></Relationships>
</file>

<file path=ppt/slides/_rels/slide8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2.png"/><Relationship Id="rId7" Type="http://schemas.openxmlformats.org/officeDocument/2006/relationships/image" Target="../media/image82.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112.png"/><Relationship Id="rId4" Type="http://schemas.openxmlformats.org/officeDocument/2006/relationships/image" Target="../media/image11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7.png"/><Relationship Id="rId2" Type="http://schemas.openxmlformats.org/officeDocument/2006/relationships/hyperlink" Target="http://www-cdf.fnal.gov/" TargetMode="Externa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114.png"/><Relationship Id="rId4" Type="http://schemas.openxmlformats.org/officeDocument/2006/relationships/image" Target="../media/image85.jpeg"/></Relationships>
</file>

<file path=ppt/slides/_rels/slide8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4.bin"/><Relationship Id="rId7" Type="http://schemas.openxmlformats.org/officeDocument/2006/relationships/hyperlink" Target="http://www-cdf.fnal.gov/"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8.gif"/><Relationship Id="rId5" Type="http://schemas.openxmlformats.org/officeDocument/2006/relationships/image" Target="../media/image117.gif"/><Relationship Id="rId4" Type="http://schemas.openxmlformats.org/officeDocument/2006/relationships/image" Target="../media/image116.gif"/></Relationships>
</file>

<file path=ppt/slides/_rels/slide8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endParaRPr lang="en-US" dirty="0"/>
          </a:p>
          <a:p>
            <a:r>
              <a:rPr lang="en-US" dirty="0" smtClean="0"/>
              <a:t>October </a:t>
            </a:r>
            <a:r>
              <a:rPr lang="en-US" dirty="0"/>
              <a:t>2011</a:t>
            </a:r>
          </a:p>
          <a:p>
            <a:endParaRPr lang="en-US" dirty="0"/>
          </a:p>
        </p:txBody>
      </p:sp>
      <p:sp>
        <p:nvSpPr>
          <p:cNvPr id="10" name="Footer Placeholder 4"/>
          <p:cNvSpPr>
            <a:spLocks noGrp="1"/>
          </p:cNvSpPr>
          <p:nvPr>
            <p:ph type="ftr" sz="quarter" idx="11"/>
          </p:nvPr>
        </p:nvSpPr>
        <p:spPr/>
        <p:txBody>
          <a:bodyPr/>
          <a:lstStyle/>
          <a:p>
            <a:r>
              <a:rPr lang="en-US" dirty="0"/>
              <a:t>David Toback, Texas A&amp;M University</a:t>
            </a:r>
          </a:p>
          <a:p>
            <a:r>
              <a:rPr lang="en-US" dirty="0" smtClean="0"/>
              <a:t>Research Topics Seminar</a:t>
            </a:r>
            <a:endParaRPr lang="en-US" dirty="0"/>
          </a:p>
        </p:txBody>
      </p:sp>
      <p:sp>
        <p:nvSpPr>
          <p:cNvPr id="11" name="Slide Number Placeholder 5"/>
          <p:cNvSpPr>
            <a:spLocks noGrp="1"/>
          </p:cNvSpPr>
          <p:nvPr>
            <p:ph type="sldNum" sz="quarter" idx="12"/>
          </p:nvPr>
        </p:nvSpPr>
        <p:spPr/>
        <p:txBody>
          <a:bodyPr/>
          <a:lstStyle/>
          <a:p>
            <a:endParaRPr lang="en-US" dirty="0"/>
          </a:p>
          <a:p>
            <a:fld id="{AB096E9D-2158-438B-9ECD-11FB85AB47B0}" type="slidenum">
              <a:rPr lang="en-US">
                <a:solidFill>
                  <a:schemeClr val="tx1"/>
                </a:solidFill>
              </a:rPr>
              <a:pPr/>
              <a:t>1</a:t>
            </a:fld>
            <a:endParaRPr lang="en-US" dirty="0">
              <a:solidFill>
                <a:schemeClr val="tx1"/>
              </a:solidFill>
            </a:endParaRPr>
          </a:p>
        </p:txBody>
      </p:sp>
      <p:sp>
        <p:nvSpPr>
          <p:cNvPr id="1955842" name="Rectangle 2"/>
          <p:cNvSpPr>
            <a:spLocks noChangeArrowheads="1"/>
          </p:cNvSpPr>
          <p:nvPr/>
        </p:nvSpPr>
        <p:spPr bwMode="auto">
          <a:xfrm>
            <a:off x="0" y="4114800"/>
            <a:ext cx="10058400" cy="3657600"/>
          </a:xfrm>
          <a:prstGeom prst="rect">
            <a:avLst/>
          </a:prstGeom>
          <a:solidFill>
            <a:schemeClr val="bg1"/>
          </a:solidFill>
          <a:ln>
            <a:noFill/>
          </a:ln>
          <a:effectLst/>
          <a:extLs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3" name="Rectangle 3"/>
          <p:cNvSpPr>
            <a:spLocks noChangeArrowheads="1"/>
          </p:cNvSpPr>
          <p:nvPr/>
        </p:nvSpPr>
        <p:spPr bwMode="auto">
          <a:xfrm>
            <a:off x="0" y="0"/>
            <a:ext cx="10058400" cy="4495800"/>
          </a:xfrm>
          <a:prstGeom prst="rect">
            <a:avLst/>
          </a:prstGeom>
          <a:solidFill>
            <a:srgbClr val="500000"/>
          </a:solidFill>
          <a:ln>
            <a:noFill/>
          </a:ln>
          <a:effectLst/>
          <a:extLs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noAutofit/>
          </a:bodyPr>
          <a:lstStyle/>
          <a:p>
            <a:endParaRPr lang="en-US" dirty="0">
              <a:latin typeface="Times New Roman" panose="02020603050405020304" pitchFamily="18" charset="0"/>
              <a:cs typeface="Times New Roman" panose="02020603050405020304" pitchFamily="18" charset="0"/>
            </a:endParaRPr>
          </a:p>
        </p:txBody>
      </p:sp>
      <p:sp>
        <p:nvSpPr>
          <p:cNvPr id="1955844" name="Rectangle 4"/>
          <p:cNvSpPr>
            <a:spLocks noChangeArrowheads="1"/>
          </p:cNvSpPr>
          <p:nvPr/>
        </p:nvSpPr>
        <p:spPr bwMode="auto">
          <a:xfrm>
            <a:off x="4936834" y="3501480"/>
            <a:ext cx="18473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dirty="0">
              <a:latin typeface="Times New Roman" panose="02020603050405020304" pitchFamily="18" charset="0"/>
              <a:cs typeface="Times New Roman" panose="02020603050405020304" pitchFamily="18" charset="0"/>
            </a:endParaRPr>
          </a:p>
        </p:txBody>
      </p:sp>
      <p:sp>
        <p:nvSpPr>
          <p:cNvPr id="1955845" name="Rectangle 5"/>
          <p:cNvSpPr>
            <a:spLocks noChangeArrowheads="1"/>
          </p:cNvSpPr>
          <p:nvPr/>
        </p:nvSpPr>
        <p:spPr bwMode="auto">
          <a:xfrm>
            <a:off x="1341438" y="5372563"/>
            <a:ext cx="7375525" cy="1866437"/>
          </a:xfrm>
          <a:prstGeom prst="rect">
            <a:avLst/>
          </a:prstGeom>
          <a:solidFill>
            <a:schemeClr val="accent6">
              <a:lumMod val="20000"/>
              <a:lumOff val="80000"/>
            </a:schemeClr>
          </a:solidFill>
          <a:ln w="38100" algn="ctr">
            <a:solidFill>
              <a:srgbClr val="500000"/>
            </a:solidFill>
            <a:miter lim="800000"/>
            <a:headEnd/>
            <a:tailEnd/>
          </a:ln>
          <a:effectLst/>
          <a:extLst/>
        </p:spPr>
        <p:txBody>
          <a:bodyPr lIns="101882" tIns="50941" rIns="101882" bIns="50941" anchor="ctr">
            <a:spAutoFit/>
          </a:bodyPr>
          <a:lstStyle/>
          <a:p>
            <a:pPr defTabSz="1019175" eaLnBrk="1" hangingPunct="1">
              <a:lnSpc>
                <a:spcPct val="80000"/>
              </a:lnSpc>
            </a:pPr>
            <a:r>
              <a:rPr lang="en-US" sz="6000" dirty="0">
                <a:solidFill>
                  <a:schemeClr val="tx1"/>
                </a:solidFill>
                <a:latin typeface="Times New Roman" panose="02020603050405020304" pitchFamily="18" charset="0"/>
                <a:cs typeface="Times New Roman" panose="02020603050405020304" pitchFamily="18" charset="0"/>
              </a:rPr>
              <a:t>David Toback</a:t>
            </a:r>
          </a:p>
          <a:p>
            <a:pPr defTabSz="1019175" eaLnBrk="1" hangingPunct="1">
              <a:lnSpc>
                <a:spcPct val="80000"/>
              </a:lnSpc>
            </a:pPr>
            <a:r>
              <a:rPr lang="en-US" sz="3300" dirty="0">
                <a:solidFill>
                  <a:schemeClr val="tx1"/>
                </a:solidFill>
                <a:latin typeface="Times New Roman" panose="02020603050405020304" pitchFamily="18" charset="0"/>
                <a:cs typeface="Times New Roman" panose="02020603050405020304" pitchFamily="18" charset="0"/>
              </a:rPr>
              <a:t>Texas A&amp;M University</a:t>
            </a:r>
          </a:p>
          <a:p>
            <a:pPr defTabSz="1019175"/>
            <a:r>
              <a:rPr lang="en-US" sz="2800" dirty="0" smtClean="0">
                <a:solidFill>
                  <a:schemeClr val="tx1"/>
                </a:solidFill>
                <a:latin typeface="Times New Roman" panose="02020603050405020304" pitchFamily="18" charset="0"/>
                <a:cs typeface="Times New Roman" panose="02020603050405020304" pitchFamily="18" charset="0"/>
              </a:rPr>
              <a:t>December 2014</a:t>
            </a:r>
            <a:endParaRPr lang="en-US" sz="3300" dirty="0">
              <a:solidFill>
                <a:schemeClr val="tx1"/>
              </a:solidFill>
              <a:latin typeface="Times New Roman" panose="02020603050405020304" pitchFamily="18" charset="0"/>
              <a:cs typeface="Times New Roman" panose="02020603050405020304" pitchFamily="18" charset="0"/>
            </a:endParaRPr>
          </a:p>
        </p:txBody>
      </p:sp>
      <p:pic>
        <p:nvPicPr>
          <p:cNvPr id="195584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0"/>
            <a:ext cx="887506"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55848" name="Rectangle 8"/>
          <p:cNvSpPr>
            <a:spLocks noChangeArrowheads="1"/>
          </p:cNvSpPr>
          <p:nvPr/>
        </p:nvSpPr>
        <p:spPr bwMode="auto">
          <a:xfrm>
            <a:off x="0" y="269765"/>
            <a:ext cx="10058400" cy="5181190"/>
          </a:xfrm>
          <a:prstGeom prst="rect">
            <a:avLst/>
          </a:prstGeom>
          <a:noFill/>
          <a:ln>
            <a:noFill/>
          </a:ln>
          <a:effectLst/>
          <a:extLst>
            <a:ext uri="{909E8E84-426E-40DD-AFC4-6F175D3DCCD1}">
              <a14:hiddenFill xmlns:a14="http://schemas.microsoft.com/office/drawing/2010/main" xmlns="">
                <a:solidFill>
                  <a:srgbClr val="00FF00"/>
                </a:solidFill>
              </a14:hiddenFill>
            </a:ex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882" tIns="50941" rIns="101882" bIns="50941" anchor="ctr">
            <a:spAutoFit/>
          </a:bodyPr>
          <a:lstStyle/>
          <a:p>
            <a:pPr defTabSz="1019175" eaLnBrk="1" hangingPunct="1">
              <a:lnSpc>
                <a:spcPct val="90000"/>
              </a:lnSpc>
            </a:pPr>
            <a:r>
              <a:rPr lang="en-US" sz="8800" u="sng" dirty="0" smtClean="0">
                <a:solidFill>
                  <a:schemeClr val="bg1"/>
                </a:solidFill>
                <a:latin typeface="Times New Roman" panose="02020603050405020304" pitchFamily="18" charset="0"/>
                <a:cs typeface="Times New Roman" panose="02020603050405020304" pitchFamily="18" charset="0"/>
              </a:rPr>
              <a:t>CDF Legacy </a:t>
            </a:r>
            <a:endParaRPr lang="en-US" sz="8800" u="sng" dirty="0" smtClean="0">
              <a:solidFill>
                <a:schemeClr val="bg1"/>
              </a:solidFill>
              <a:latin typeface="Times New Roman" panose="02020603050405020304" pitchFamily="18" charset="0"/>
              <a:cs typeface="Times New Roman" panose="02020603050405020304" pitchFamily="18" charset="0"/>
            </a:endParaRPr>
          </a:p>
          <a:p>
            <a:pPr defTabSz="1019175" eaLnBrk="1" hangingPunct="1">
              <a:lnSpc>
                <a:spcPct val="90000"/>
              </a:lnSpc>
            </a:pPr>
            <a:r>
              <a:rPr lang="en-US" sz="8800" u="sng" dirty="0" smtClean="0">
                <a:solidFill>
                  <a:schemeClr val="bg1"/>
                </a:solidFill>
                <a:latin typeface="Times New Roman" panose="02020603050405020304" pitchFamily="18" charset="0"/>
                <a:cs typeface="Times New Roman" panose="02020603050405020304" pitchFamily="18" charset="0"/>
              </a:rPr>
              <a:t>Results</a:t>
            </a:r>
            <a:endParaRPr lang="en-US" sz="8800" u="sng" dirty="0" smtClean="0">
              <a:solidFill>
                <a:schemeClr val="bg1"/>
              </a:solidFill>
              <a:latin typeface="Times New Roman" panose="02020603050405020304" pitchFamily="18" charset="0"/>
              <a:cs typeface="Times New Roman" panose="02020603050405020304" pitchFamily="18" charset="0"/>
            </a:endParaRPr>
          </a:p>
          <a:p>
            <a:pPr defTabSz="1019175" eaLnBrk="1" hangingPunct="1">
              <a:lnSpc>
                <a:spcPct val="90000"/>
              </a:lnSpc>
            </a:pPr>
            <a:r>
              <a:rPr lang="en-US" sz="4800" i="1" u="sng" dirty="0" smtClean="0">
                <a:solidFill>
                  <a:schemeClr val="bg1"/>
                </a:solidFill>
                <a:latin typeface="Times New Roman" panose="02020603050405020304" pitchFamily="18" charset="0"/>
                <a:cs typeface="Times New Roman" panose="02020603050405020304" pitchFamily="18" charset="0"/>
              </a:rPr>
              <a:t>2014 and </a:t>
            </a:r>
            <a:r>
              <a:rPr lang="en-US" sz="4800" i="1" u="sng" dirty="0" smtClean="0">
                <a:solidFill>
                  <a:schemeClr val="bg1"/>
                </a:solidFill>
                <a:latin typeface="Times New Roman" panose="02020603050405020304" pitchFamily="18" charset="0"/>
                <a:cs typeface="Times New Roman" panose="02020603050405020304" pitchFamily="18" charset="0"/>
              </a:rPr>
              <a:t>Future</a:t>
            </a:r>
          </a:p>
          <a:p>
            <a:pPr defTabSz="1019175" eaLnBrk="1" hangingPunct="1">
              <a:lnSpc>
                <a:spcPct val="90000"/>
              </a:lnSpc>
            </a:pPr>
            <a:endParaRPr lang="en-US" sz="4800" i="1" u="sng" dirty="0" smtClean="0">
              <a:solidFill>
                <a:schemeClr val="bg1"/>
              </a:solidFill>
              <a:latin typeface="Times New Roman" panose="02020603050405020304" pitchFamily="18" charset="0"/>
              <a:cs typeface="Times New Roman" panose="02020603050405020304" pitchFamily="18" charset="0"/>
            </a:endParaRPr>
          </a:p>
          <a:p>
            <a:pPr defTabSz="1019175" eaLnBrk="1" hangingPunct="1">
              <a:lnSpc>
                <a:spcPct val="90000"/>
              </a:lnSpc>
            </a:pPr>
            <a:r>
              <a:rPr lang="en-US" dirty="0" smtClean="0">
                <a:solidFill>
                  <a:srgbClr val="500000"/>
                </a:solidFill>
                <a:latin typeface="Times New Roman" panose="02020603050405020304" pitchFamily="18" charset="0"/>
                <a:cs typeface="Times New Roman" panose="02020603050405020304" pitchFamily="18" charset="0"/>
              </a:rPr>
              <a:t>Fermilab Wine &amp; Cheese</a:t>
            </a: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54160" y="6858000"/>
            <a:ext cx="887506"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descr="cdfii_logo">
            <a:hlinkClick r:id="rId4"/>
          </p:cNvPr>
          <p:cNvPicPr>
            <a:picLocks noChangeAspect="1" noChangeArrowheads="1"/>
          </p:cNvPicPr>
          <p:nvPr/>
        </p:nvPicPr>
        <p:blipFill>
          <a:blip r:embed="rId5" cstate="print"/>
          <a:srcRect/>
          <a:stretch>
            <a:fillRect/>
          </a:stretch>
        </p:blipFill>
        <p:spPr bwMode="auto">
          <a:xfrm>
            <a:off x="11068" y="0"/>
            <a:ext cx="931573" cy="931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Couplings</a:t>
            </a:r>
            <a:endParaRPr lang="en-US" dirty="0"/>
          </a:p>
        </p:txBody>
      </p:sp>
      <p:sp>
        <p:nvSpPr>
          <p:cNvPr id="3" name="Content Placeholder 2"/>
          <p:cNvSpPr>
            <a:spLocks noGrp="1"/>
          </p:cNvSpPr>
          <p:nvPr>
            <p:ph idx="1"/>
          </p:nvPr>
        </p:nvSpPr>
        <p:spPr>
          <a:xfrm>
            <a:off x="228600" y="1371600"/>
            <a:ext cx="5410200" cy="5537200"/>
          </a:xfrm>
        </p:spPr>
        <p:txBody>
          <a:bodyPr>
            <a:noAutofit/>
          </a:bodyPr>
          <a:lstStyle/>
          <a:p>
            <a:pPr marL="233363" indent="-233363"/>
            <a:r>
              <a:rPr lang="en-US" sz="2800" dirty="0" smtClean="0"/>
              <a:t>E</a:t>
            </a:r>
            <a:r>
              <a:rPr lang="en-US" sz="2800" dirty="0" smtClean="0"/>
              <a:t>mphasis </a:t>
            </a:r>
            <a:r>
              <a:rPr lang="en-US" sz="2800" dirty="0" smtClean="0"/>
              <a:t>has shifted to property measurements</a:t>
            </a:r>
          </a:p>
          <a:p>
            <a:pPr marL="233363" indent="-233363"/>
            <a:r>
              <a:rPr lang="en-US" sz="2800" dirty="0" smtClean="0"/>
              <a:t>Compare data </a:t>
            </a:r>
            <a:r>
              <a:rPr lang="en-US" sz="2800" dirty="0" smtClean="0"/>
              <a:t>in VX with </a:t>
            </a:r>
            <a:r>
              <a:rPr lang="en-US" sz="2800" dirty="0" err="1" smtClean="0"/>
              <a:t>X</a:t>
            </a:r>
            <a:r>
              <a:rPr lang="en-US" sz="2800" dirty="0" err="1" smtClean="0">
                <a:sym typeface="Wingdings" pitchFamily="2" charset="2"/>
              </a:rPr>
              <a:t></a:t>
            </a:r>
            <a:r>
              <a:rPr lang="en-US" sz="2800" dirty="0" err="1" smtClean="0"/>
              <a:t>bb</a:t>
            </a:r>
            <a:r>
              <a:rPr lang="en-US" sz="2800" dirty="0" smtClean="0"/>
              <a:t> to predictions of </a:t>
            </a:r>
            <a:r>
              <a:rPr lang="en-US" sz="2800" dirty="0" smtClean="0"/>
              <a:t>exotic </a:t>
            </a:r>
            <a:r>
              <a:rPr lang="en-US" sz="2800" dirty="0" smtClean="0"/>
              <a:t>Spin and Parity </a:t>
            </a:r>
            <a:r>
              <a:rPr lang="en-US" sz="2800" dirty="0" smtClean="0"/>
              <a:t>combinations</a:t>
            </a:r>
          </a:p>
          <a:p>
            <a:pPr marL="615950" lvl="2" indent="-233363"/>
            <a:r>
              <a:rPr lang="en-US" sz="2400" dirty="0" err="1" smtClean="0"/>
              <a:t>Pseudoscalar</a:t>
            </a:r>
            <a:r>
              <a:rPr lang="en-US" sz="2400" dirty="0" smtClean="0"/>
              <a:t> </a:t>
            </a:r>
            <a:r>
              <a:rPr lang="en-US" sz="2400" dirty="0" smtClean="0"/>
              <a:t>Higgs with J</a:t>
            </a:r>
            <a:r>
              <a:rPr lang="en-US" sz="2400" baseline="30000" dirty="0" smtClean="0"/>
              <a:t>P</a:t>
            </a:r>
            <a:r>
              <a:rPr lang="en-US" sz="2400" dirty="0" smtClean="0"/>
              <a:t>=0</a:t>
            </a:r>
            <a:r>
              <a:rPr lang="en-US" sz="2400" baseline="30000" dirty="0" smtClean="0"/>
              <a:t>-</a:t>
            </a:r>
            <a:r>
              <a:rPr lang="en-US" sz="2400" dirty="0" smtClean="0"/>
              <a:t> </a:t>
            </a:r>
          </a:p>
          <a:p>
            <a:pPr marL="615950" lvl="2" indent="-233363"/>
            <a:r>
              <a:rPr lang="en-US" sz="2400" dirty="0" smtClean="0"/>
              <a:t>Graviton-like </a:t>
            </a:r>
            <a:r>
              <a:rPr lang="en-US" sz="2400" dirty="0" smtClean="0"/>
              <a:t>state with J</a:t>
            </a:r>
            <a:r>
              <a:rPr lang="en-US" sz="2400" baseline="30000" dirty="0" smtClean="0"/>
              <a:t>P</a:t>
            </a:r>
            <a:r>
              <a:rPr lang="en-US" sz="2400" dirty="0" smtClean="0"/>
              <a:t>=2</a:t>
            </a:r>
            <a:r>
              <a:rPr lang="en-US" sz="2400" baseline="30000" dirty="0" smtClean="0"/>
              <a:t>+</a:t>
            </a:r>
            <a:endParaRPr lang="en-US" sz="2400" dirty="0" smtClean="0"/>
          </a:p>
          <a:p>
            <a:pPr marL="615950" lvl="2" indent="-233363"/>
            <a:r>
              <a:rPr lang="en-US" sz="2400" dirty="0" smtClean="0"/>
              <a:t>Kinematics are very different than in SM (which has J</a:t>
            </a:r>
            <a:r>
              <a:rPr lang="en-US" sz="2400" baseline="30000" dirty="0" smtClean="0"/>
              <a:t>P</a:t>
            </a:r>
            <a:r>
              <a:rPr lang="en-US" sz="2400" dirty="0" smtClean="0"/>
              <a:t>=0</a:t>
            </a:r>
            <a:r>
              <a:rPr lang="en-US" sz="2400" baseline="30000" dirty="0" smtClean="0"/>
              <a:t>+</a:t>
            </a:r>
            <a:r>
              <a:rPr lang="en-US" sz="2400" dirty="0" smtClean="0"/>
              <a:t>)</a:t>
            </a:r>
          </a:p>
          <a:p>
            <a:pPr marL="233363" indent="-233363"/>
            <a:r>
              <a:rPr lang="en-US" sz="2800" dirty="0" smtClean="0"/>
              <a:t>Data </a:t>
            </a:r>
            <a:r>
              <a:rPr lang="en-US" sz="2800" dirty="0" smtClean="0"/>
              <a:t>is much more like SM than either of the two other </a:t>
            </a:r>
            <a:r>
              <a:rPr lang="en-US" sz="2800" dirty="0" smtClean="0"/>
              <a:t>hypotheses (exclude </a:t>
            </a:r>
            <a:r>
              <a:rPr lang="en-US" sz="2800" dirty="0" smtClean="0"/>
              <a:t>at better than 95% C.L</a:t>
            </a:r>
            <a:r>
              <a:rPr lang="en-US" sz="2800" dirty="0" smtClean="0"/>
              <a:t>.)</a:t>
            </a:r>
            <a:endParaRPr lang="en-US" sz="28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10</a:t>
            </a:fld>
            <a:endParaRPr lang="en-US">
              <a:solidFill>
                <a:schemeClr val="tx1"/>
              </a:solidFill>
            </a:endParaRPr>
          </a:p>
        </p:txBody>
      </p:sp>
      <p:pic>
        <p:nvPicPr>
          <p:cNvPr id="49154" name="Picture 2" descr="http://www-cdf.fnal.gov/physics/new/hdg/Results_files/results/cdfcomb_JP/plots/cdf_graviton_mu1.png"/>
          <p:cNvPicPr>
            <a:picLocks noChangeAspect="1" noChangeArrowheads="1"/>
          </p:cNvPicPr>
          <p:nvPr/>
        </p:nvPicPr>
        <p:blipFill>
          <a:blip r:embed="rId2" cstate="print"/>
          <a:srcRect t="7143"/>
          <a:stretch>
            <a:fillRect/>
          </a:stretch>
        </p:blipFill>
        <p:spPr bwMode="auto">
          <a:xfrm>
            <a:off x="5788690" y="1295400"/>
            <a:ext cx="4269710" cy="2971800"/>
          </a:xfrm>
          <a:prstGeom prst="rect">
            <a:avLst/>
          </a:prstGeom>
          <a:noFill/>
        </p:spPr>
      </p:pic>
      <p:pic>
        <p:nvPicPr>
          <p:cNvPr id="49156" name="Picture 4" descr="http://www-cdf.fnal.gov/physics/new/hdg/Results_files/results/cdfcomb_JP/plots/cdf_pseudoscalar_mu1.png"/>
          <p:cNvPicPr>
            <a:picLocks noChangeAspect="1" noChangeArrowheads="1"/>
          </p:cNvPicPr>
          <p:nvPr/>
        </p:nvPicPr>
        <p:blipFill>
          <a:blip r:embed="rId3" cstate="print"/>
          <a:srcRect/>
          <a:stretch>
            <a:fillRect/>
          </a:stretch>
        </p:blipFill>
        <p:spPr bwMode="auto">
          <a:xfrm>
            <a:off x="5788690" y="4114800"/>
            <a:ext cx="4269710" cy="3200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Couplings Continued</a:t>
            </a:r>
            <a:endParaRPr lang="en-US" dirty="0"/>
          </a:p>
        </p:txBody>
      </p:sp>
      <p:sp>
        <p:nvSpPr>
          <p:cNvPr id="3" name="Content Placeholder 2"/>
          <p:cNvSpPr>
            <a:spLocks noGrp="1"/>
          </p:cNvSpPr>
          <p:nvPr>
            <p:ph idx="1"/>
          </p:nvPr>
        </p:nvSpPr>
        <p:spPr>
          <a:xfrm>
            <a:off x="533400" y="1371600"/>
            <a:ext cx="5791200" cy="5537200"/>
          </a:xfrm>
        </p:spPr>
        <p:txBody>
          <a:bodyPr>
            <a:noAutofit/>
          </a:bodyPr>
          <a:lstStyle/>
          <a:p>
            <a:r>
              <a:rPr lang="en-US" sz="4400" dirty="0" smtClean="0"/>
              <a:t>Can also test the amount of strength of the two hypotheses simultaneously</a:t>
            </a:r>
          </a:p>
          <a:p>
            <a:r>
              <a:rPr lang="en-US" sz="4400" dirty="0" smtClean="0"/>
              <a:t>Data favors </a:t>
            </a:r>
            <a:r>
              <a:rPr lang="en-US" sz="4400" dirty="0" smtClean="0"/>
              <a:t>SM at its expected rate and no contribution from exotic </a:t>
            </a:r>
            <a:r>
              <a:rPr lang="en-US" sz="4400" dirty="0" smtClean="0"/>
              <a:t>states</a:t>
            </a:r>
            <a:endParaRPr lang="en-US" sz="4400"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11</a:t>
            </a:fld>
            <a:endParaRPr lang="en-US"/>
          </a:p>
        </p:txBody>
      </p:sp>
      <p:pic>
        <p:nvPicPr>
          <p:cNvPr id="48130" name="Picture 2" descr="http://www-cdf.fnal.gov/physics/new/hdg/Results_files/results/cdfcomb_JP/plots/cdfgravitoncomb_zoom_2d.png"/>
          <p:cNvPicPr>
            <a:picLocks noChangeAspect="1" noChangeArrowheads="1"/>
          </p:cNvPicPr>
          <p:nvPr/>
        </p:nvPicPr>
        <p:blipFill>
          <a:blip r:embed="rId2" cstate="print"/>
          <a:srcRect/>
          <a:stretch>
            <a:fillRect/>
          </a:stretch>
        </p:blipFill>
        <p:spPr bwMode="auto">
          <a:xfrm>
            <a:off x="6539345" y="1247775"/>
            <a:ext cx="3366655" cy="3200400"/>
          </a:xfrm>
          <a:prstGeom prst="rect">
            <a:avLst/>
          </a:prstGeom>
          <a:noFill/>
        </p:spPr>
      </p:pic>
      <p:pic>
        <p:nvPicPr>
          <p:cNvPr id="48132" name="Picture 4" descr="http://www-cdf.fnal.gov/physics/new/hdg/Results_files/results/cdfcomb_JP/plots/cdfpseudoscalarcomb_zoom_2d.png"/>
          <p:cNvPicPr>
            <a:picLocks noChangeAspect="1" noChangeArrowheads="1"/>
          </p:cNvPicPr>
          <p:nvPr/>
        </p:nvPicPr>
        <p:blipFill>
          <a:blip r:embed="rId3" cstate="print"/>
          <a:srcRect/>
          <a:stretch>
            <a:fillRect/>
          </a:stretch>
        </p:blipFill>
        <p:spPr bwMode="auto">
          <a:xfrm>
            <a:off x="6539345" y="4419600"/>
            <a:ext cx="3366655" cy="3200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tevnphwg.fnal.gov/results/Higgs_JP_Summer_14/tevPSSMllr.png"/>
          <p:cNvPicPr>
            <a:picLocks noChangeAspect="1" noChangeArrowheads="1"/>
          </p:cNvPicPr>
          <p:nvPr/>
        </p:nvPicPr>
        <p:blipFill>
          <a:blip r:embed="rId2" cstate="print"/>
          <a:srcRect/>
          <a:stretch>
            <a:fillRect/>
          </a:stretch>
        </p:blipFill>
        <p:spPr bwMode="auto">
          <a:xfrm>
            <a:off x="685800" y="1295400"/>
            <a:ext cx="4713860" cy="3200400"/>
          </a:xfrm>
          <a:prstGeom prst="rect">
            <a:avLst/>
          </a:prstGeom>
          <a:noFill/>
        </p:spPr>
      </p:pic>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12</a:t>
            </a:fld>
            <a:endParaRPr lang="en-US"/>
          </a:p>
        </p:txBody>
      </p:sp>
      <p:pic>
        <p:nvPicPr>
          <p:cNvPr id="7" name="Picture 6" descr="http://tevnphwg.fnal.gov/results/Higgs_JP_Summer_14/tevpseudoscalarcomb_1_2d.png"/>
          <p:cNvPicPr>
            <a:picLocks noChangeAspect="1" noChangeArrowheads="1"/>
          </p:cNvPicPr>
          <p:nvPr/>
        </p:nvPicPr>
        <p:blipFill>
          <a:blip r:embed="rId3" cstate="print"/>
          <a:srcRect/>
          <a:stretch>
            <a:fillRect/>
          </a:stretch>
        </p:blipFill>
        <p:spPr bwMode="auto">
          <a:xfrm>
            <a:off x="5991313" y="1295400"/>
            <a:ext cx="3367044" cy="3200400"/>
          </a:xfrm>
          <a:prstGeom prst="rect">
            <a:avLst/>
          </a:prstGeom>
          <a:noFill/>
        </p:spPr>
      </p:pic>
      <p:pic>
        <p:nvPicPr>
          <p:cNvPr id="8" name="Picture 8" descr="http://tevnphwg.fnal.gov/results/Higgs_JP_Summer_14/tevgravitoncomb_1_2d.png"/>
          <p:cNvPicPr>
            <a:picLocks noChangeAspect="1" noChangeArrowheads="1"/>
          </p:cNvPicPr>
          <p:nvPr/>
        </p:nvPicPr>
        <p:blipFill>
          <a:blip r:embed="rId4" cstate="print"/>
          <a:srcRect/>
          <a:stretch>
            <a:fillRect/>
          </a:stretch>
        </p:blipFill>
        <p:spPr bwMode="auto">
          <a:xfrm>
            <a:off x="6005557" y="4495800"/>
            <a:ext cx="3367043" cy="3200400"/>
          </a:xfrm>
          <a:prstGeom prst="rect">
            <a:avLst/>
          </a:prstGeom>
          <a:noFill/>
        </p:spPr>
      </p:pic>
      <p:pic>
        <p:nvPicPr>
          <p:cNvPr id="9" name="Picture 2" descr="http://tevnphwg.fnal.gov/results/Higgs_JP_Summer_14/tevGravSMllr.png"/>
          <p:cNvPicPr>
            <a:picLocks noChangeAspect="1" noChangeArrowheads="1"/>
          </p:cNvPicPr>
          <p:nvPr/>
        </p:nvPicPr>
        <p:blipFill>
          <a:blip r:embed="rId5" cstate="print"/>
          <a:srcRect/>
          <a:stretch>
            <a:fillRect/>
          </a:stretch>
        </p:blipFill>
        <p:spPr bwMode="auto">
          <a:xfrm>
            <a:off x="696340" y="4419600"/>
            <a:ext cx="4713860" cy="3200400"/>
          </a:xfrm>
          <a:prstGeom prst="rect">
            <a:avLst/>
          </a:prstGeom>
          <a:noFill/>
        </p:spPr>
      </p:pic>
      <p:sp>
        <p:nvSpPr>
          <p:cNvPr id="2" name="Title 1"/>
          <p:cNvSpPr>
            <a:spLocks noGrp="1"/>
          </p:cNvSpPr>
          <p:nvPr>
            <p:ph type="title"/>
          </p:nvPr>
        </p:nvSpPr>
        <p:spPr/>
        <p:txBody>
          <a:bodyPr/>
          <a:lstStyle/>
          <a:p>
            <a:r>
              <a:rPr lang="en-US" dirty="0" smtClean="0"/>
              <a:t>Tevatron Combination to be Submitted by the End of the Year</a:t>
            </a:r>
            <a:endParaRPr lang="en-US" dirty="0"/>
          </a:p>
        </p:txBody>
      </p:sp>
      <p:cxnSp>
        <p:nvCxnSpPr>
          <p:cNvPr id="13" name="Straight Arrow Connector 12"/>
          <p:cNvCxnSpPr/>
          <p:nvPr/>
        </p:nvCxnSpPr>
        <p:spPr bwMode="auto">
          <a:xfrm flipH="1">
            <a:off x="7391400" y="2133600"/>
            <a:ext cx="2209800" cy="1600200"/>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Arrow Connector 14"/>
          <p:cNvCxnSpPr/>
          <p:nvPr/>
        </p:nvCxnSpPr>
        <p:spPr bwMode="auto">
          <a:xfrm flipH="1">
            <a:off x="7391400" y="2133600"/>
            <a:ext cx="2209800" cy="4724400"/>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Invisible </a:t>
            </a:r>
            <a:r>
              <a:rPr lang="en-US" dirty="0" smtClean="0"/>
              <a:t>Higgs</a:t>
            </a:r>
            <a:endParaRPr lang="en-US" dirty="0"/>
          </a:p>
        </p:txBody>
      </p:sp>
      <p:sp>
        <p:nvSpPr>
          <p:cNvPr id="3" name="Content Placeholder 2"/>
          <p:cNvSpPr>
            <a:spLocks noGrp="1"/>
          </p:cNvSpPr>
          <p:nvPr>
            <p:ph idx="1"/>
          </p:nvPr>
        </p:nvSpPr>
        <p:spPr>
          <a:xfrm>
            <a:off x="152400" y="1219200"/>
            <a:ext cx="4495800" cy="5537200"/>
          </a:xfrm>
        </p:spPr>
        <p:txBody>
          <a:bodyPr>
            <a:noAutofit/>
          </a:bodyPr>
          <a:lstStyle/>
          <a:p>
            <a:r>
              <a:rPr lang="en-US" sz="4000" dirty="0" smtClean="0"/>
              <a:t>Search for </a:t>
            </a:r>
            <a:r>
              <a:rPr lang="en-US" sz="4000" dirty="0" err="1" smtClean="0"/>
              <a:t>ZH</a:t>
            </a:r>
            <a:r>
              <a:rPr lang="en-US" sz="4000" dirty="0" err="1" smtClean="0">
                <a:sym typeface="Wingdings" pitchFamily="2" charset="2"/>
              </a:rPr>
              <a:t>ll+Invisible</a:t>
            </a:r>
            <a:r>
              <a:rPr lang="en-US" sz="4000" dirty="0" smtClean="0">
                <a:sym typeface="Wingdings" pitchFamily="2" charset="2"/>
              </a:rPr>
              <a:t> is recently completed</a:t>
            </a:r>
          </a:p>
          <a:p>
            <a:pPr lvl="1"/>
            <a:r>
              <a:rPr lang="en-US" sz="3200" dirty="0" smtClean="0"/>
              <a:t>CDFNote 11068</a:t>
            </a:r>
          </a:p>
          <a:p>
            <a:r>
              <a:rPr lang="en-US" sz="4000" dirty="0" smtClean="0"/>
              <a:t>Working </a:t>
            </a:r>
            <a:r>
              <a:rPr lang="en-US" sz="4000" dirty="0" smtClean="0"/>
              <a:t>on new interpretation </a:t>
            </a:r>
            <a:r>
              <a:rPr lang="en-US" sz="4000" dirty="0" smtClean="0"/>
              <a:t>of this result in dark matter scenarios</a:t>
            </a:r>
            <a:endParaRPr lang="en-US" sz="40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13</a:t>
            </a:fld>
            <a:endParaRPr lang="en-US">
              <a:solidFill>
                <a:schemeClr val="tx1"/>
              </a:solidFill>
            </a:endParaRPr>
          </a:p>
        </p:txBody>
      </p:sp>
      <p:pic>
        <p:nvPicPr>
          <p:cNvPr id="74756" name="Picture 4" descr="obs"/>
          <p:cNvPicPr>
            <a:picLocks noChangeAspect="1" noChangeArrowheads="1"/>
          </p:cNvPicPr>
          <p:nvPr/>
        </p:nvPicPr>
        <p:blipFill>
          <a:blip r:embed="rId2" cstate="print"/>
          <a:srcRect l="2778" r="8333"/>
          <a:stretch>
            <a:fillRect/>
          </a:stretch>
        </p:blipFill>
        <p:spPr bwMode="auto">
          <a:xfrm>
            <a:off x="4648200" y="2286000"/>
            <a:ext cx="5486400" cy="41857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Particle Searches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Long </a:t>
            </a:r>
            <a:r>
              <a:rPr lang="en-US" dirty="0" smtClean="0"/>
              <a:t>history </a:t>
            </a:r>
            <a:r>
              <a:rPr lang="en-US" dirty="0" smtClean="0"/>
              <a:t>of searches at CDF for </a:t>
            </a:r>
            <a:r>
              <a:rPr lang="en-US" dirty="0" smtClean="0"/>
              <a:t>established models like Supersymmetry, heavy vector bosons, or extra dimensions</a:t>
            </a:r>
          </a:p>
          <a:p>
            <a:r>
              <a:rPr lang="en-US" dirty="0" smtClean="0"/>
              <a:t>Try different models of each, but also in many different variations</a:t>
            </a:r>
          </a:p>
          <a:p>
            <a:r>
              <a:rPr lang="en-US" dirty="0" smtClean="0"/>
              <a:t>Any indication of a deviation from the SM could help point the way to an understanding of what protects the Higgs mechanism, gives neutrinos their mass, tell us if the world is Supersymmetric in nature, or perhaps even give us a dark matter candidate</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Search for Heavy Vector </a:t>
            </a:r>
            <a:r>
              <a:rPr lang="en-US" sz="4800" dirty="0" smtClean="0"/>
              <a:t>Bosons</a:t>
            </a:r>
            <a:endParaRPr lang="en-US" sz="4800" dirty="0"/>
          </a:p>
        </p:txBody>
      </p:sp>
      <p:sp>
        <p:nvSpPr>
          <p:cNvPr id="3" name="Content Placeholder 2"/>
          <p:cNvSpPr>
            <a:spLocks noGrp="1"/>
          </p:cNvSpPr>
          <p:nvPr>
            <p:ph idx="1"/>
          </p:nvPr>
        </p:nvSpPr>
        <p:spPr>
          <a:xfrm>
            <a:off x="152400" y="1244600"/>
            <a:ext cx="4724400" cy="5537200"/>
          </a:xfrm>
        </p:spPr>
        <p:txBody>
          <a:bodyPr>
            <a:noAutofit/>
          </a:bodyPr>
          <a:lstStyle/>
          <a:p>
            <a:pPr marL="339725" indent="-222250"/>
            <a:r>
              <a:rPr lang="en-US" sz="3000" dirty="0" smtClean="0"/>
              <a:t>T</a:t>
            </a:r>
            <a:r>
              <a:rPr lang="en-US" sz="3000" dirty="0" smtClean="0"/>
              <a:t>evatron still has advantages for intermediate-mass searches</a:t>
            </a:r>
            <a:endParaRPr lang="en-US" sz="3000" dirty="0" smtClean="0"/>
          </a:p>
          <a:p>
            <a:pPr marL="720725" lvl="2" indent="-222250"/>
            <a:r>
              <a:rPr lang="en-US" sz="2600" dirty="0" err="1" smtClean="0"/>
              <a:t>PPbar</a:t>
            </a:r>
            <a:r>
              <a:rPr lang="en-US" sz="2600" dirty="0" smtClean="0"/>
              <a:t> vs. </a:t>
            </a:r>
            <a:r>
              <a:rPr lang="en-US" sz="2600" dirty="0" smtClean="0"/>
              <a:t>PP (backgrounds)</a:t>
            </a:r>
            <a:endParaRPr lang="en-US" sz="2600" dirty="0" smtClean="0"/>
          </a:p>
          <a:p>
            <a:pPr marL="722312" lvl="2" indent="-222250"/>
            <a:r>
              <a:rPr lang="en-US" sz="2600" dirty="0" smtClean="0"/>
              <a:t>Low number of interactions per </a:t>
            </a:r>
            <a:r>
              <a:rPr lang="en-US" sz="2600" dirty="0" smtClean="0"/>
              <a:t>crossing (triggers)</a:t>
            </a:r>
            <a:endParaRPr lang="en-US" sz="2600" dirty="0" smtClean="0"/>
          </a:p>
          <a:p>
            <a:pPr marL="339725" indent="-222250"/>
            <a:r>
              <a:rPr lang="en-US" sz="3000" dirty="0" smtClean="0"/>
              <a:t>Recent limits on </a:t>
            </a:r>
            <a:r>
              <a:rPr lang="en-US" sz="3000" dirty="0" err="1" smtClean="0"/>
              <a:t>W’</a:t>
            </a:r>
            <a:r>
              <a:rPr lang="en-US" sz="3000" dirty="0" err="1" smtClean="0">
                <a:sym typeface="Wingdings" panose="05000000000000000000" pitchFamily="2" charset="2"/>
              </a:rPr>
              <a:t>tb</a:t>
            </a:r>
            <a:r>
              <a:rPr lang="en-US" sz="3000" dirty="0" smtClean="0">
                <a:sym typeface="Wingdings" panose="05000000000000000000" pitchFamily="2" charset="2"/>
              </a:rPr>
              <a:t> </a:t>
            </a:r>
            <a:r>
              <a:rPr lang="en-US" sz="3000" dirty="0" smtClean="0">
                <a:sym typeface="Wingdings" panose="05000000000000000000" pitchFamily="2" charset="2"/>
              </a:rPr>
              <a:t>are </a:t>
            </a:r>
            <a:r>
              <a:rPr lang="en-US" sz="3000" dirty="0" smtClean="0">
                <a:sym typeface="Wingdings" panose="05000000000000000000" pitchFamily="2" charset="2"/>
              </a:rPr>
              <a:t>the world’s best at intermediate </a:t>
            </a:r>
            <a:r>
              <a:rPr lang="en-US" sz="3000" dirty="0" smtClean="0">
                <a:sym typeface="Wingdings" panose="05000000000000000000" pitchFamily="2" charset="2"/>
              </a:rPr>
              <a:t>masses</a:t>
            </a:r>
          </a:p>
          <a:p>
            <a:pPr marL="722312" lvl="2" indent="-222250"/>
            <a:r>
              <a:rPr lang="en-US" sz="2600" dirty="0" smtClean="0">
                <a:sym typeface="Wingdings" panose="05000000000000000000" pitchFamily="2" charset="2"/>
              </a:rPr>
              <a:t>Same for Z’  </a:t>
            </a:r>
            <a:r>
              <a:rPr lang="en-US" sz="2600" dirty="0" err="1" smtClean="0">
                <a:sym typeface="Wingdings" panose="05000000000000000000" pitchFamily="2" charset="2"/>
              </a:rPr>
              <a:t>tt</a:t>
            </a:r>
            <a:endParaRPr lang="en-US" sz="2600" dirty="0" smtClean="0">
              <a:sym typeface="Wingdings" panose="05000000000000000000" pitchFamily="2" charset="2"/>
            </a:endParaRPr>
          </a:p>
        </p:txBody>
      </p:sp>
      <p:sp>
        <p:nvSpPr>
          <p:cNvPr id="4" name="Date Placeholder 3"/>
          <p:cNvSpPr>
            <a:spLocks noGrp="1"/>
          </p:cNvSpPr>
          <p:nvPr>
            <p:ph type="dt" sz="half" idx="10"/>
          </p:nvPr>
        </p:nvSpPr>
        <p:spPr/>
        <p:txBody>
          <a:bodyPr/>
          <a:lstStyle/>
          <a:p>
            <a:endParaRPr lang="en-US" dirty="0" smtClean="0"/>
          </a:p>
          <a:p>
            <a:r>
              <a:rPr lang="en-US" dirty="0" smtClean="0"/>
              <a:t>Dec 2014</a:t>
            </a:r>
          </a:p>
          <a:p>
            <a:endParaRPr lang="en-US" dirty="0"/>
          </a:p>
        </p:txBody>
      </p:sp>
      <p:sp>
        <p:nvSpPr>
          <p:cNvPr id="5" name="Footer Placeholder 4"/>
          <p:cNvSpPr>
            <a:spLocks noGrp="1"/>
          </p:cNvSpPr>
          <p:nvPr>
            <p:ph type="ftr" sz="quarter" idx="11"/>
          </p:nvPr>
        </p:nvSpPr>
        <p:spPr/>
        <p:txBody>
          <a:bodyPr/>
          <a:lstStyle/>
          <a:p>
            <a:r>
              <a:rPr lang="en-US" dirty="0" smtClean="0"/>
              <a:t>David Toback, Texas A&amp;M University</a:t>
            </a:r>
          </a:p>
          <a:p>
            <a:r>
              <a:rPr lang="en-US" dirty="0"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15</a:t>
            </a:fld>
            <a:endParaRPr lang="en-US">
              <a:solidFill>
                <a:schemeClr val="tx1"/>
              </a:solidFill>
            </a:endParaRPr>
          </a:p>
        </p:txBody>
      </p:sp>
      <p:grpSp>
        <p:nvGrpSpPr>
          <p:cNvPr id="10" name="Group 9"/>
          <p:cNvGrpSpPr/>
          <p:nvPr/>
        </p:nvGrpSpPr>
        <p:grpSpPr>
          <a:xfrm>
            <a:off x="4572000" y="1676399"/>
            <a:ext cx="5486400" cy="4119227"/>
            <a:chOff x="4648200" y="1676399"/>
            <a:chExt cx="5486400" cy="4119227"/>
          </a:xfrm>
        </p:grpSpPr>
        <p:pic>
          <p:nvPicPr>
            <p:cNvPr id="9" name="Picture 4" descr="http://www-cdf.fnal.gov/physics/new/top/2014/20140910.wprime/plot/result_limit_comparisonnew.png"/>
            <p:cNvPicPr>
              <a:picLocks noChangeAspect="1" noChangeArrowheads="1"/>
            </p:cNvPicPr>
            <p:nvPr/>
          </p:nvPicPr>
          <p:blipFill>
            <a:blip r:embed="rId2" cstate="print"/>
            <a:srcRect r="8333"/>
            <a:stretch>
              <a:fillRect/>
            </a:stretch>
          </p:blipFill>
          <p:spPr bwMode="auto">
            <a:xfrm>
              <a:off x="4648200" y="1676399"/>
              <a:ext cx="5486400" cy="4053444"/>
            </a:xfrm>
            <a:prstGeom prst="rect">
              <a:avLst/>
            </a:prstGeom>
            <a:noFill/>
          </p:spPr>
        </p:pic>
        <p:pic>
          <p:nvPicPr>
            <p:cNvPr id="70657" name="Picture 1"/>
            <p:cNvPicPr>
              <a:picLocks noChangeAspect="1" noChangeArrowheads="1"/>
            </p:cNvPicPr>
            <p:nvPr/>
          </p:nvPicPr>
          <p:blipFill>
            <a:blip r:embed="rId3" cstate="print"/>
            <a:srcRect t="10040" r="8333"/>
            <a:stretch>
              <a:fillRect/>
            </a:stretch>
          </p:blipFill>
          <p:spPr bwMode="auto">
            <a:xfrm>
              <a:off x="4648200" y="2133600"/>
              <a:ext cx="5486400" cy="3662026"/>
            </a:xfrm>
            <a:prstGeom prst="rect">
              <a:avLst/>
            </a:prstGeom>
            <a:noFill/>
            <a:ln w="9525">
              <a:noFill/>
              <a:miter lim="800000"/>
              <a:headEnd/>
              <a:tailEnd/>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Monopoles</a:t>
            </a:r>
            <a:endParaRPr lang="en-US" dirty="0"/>
          </a:p>
        </p:txBody>
      </p:sp>
      <p:sp>
        <p:nvSpPr>
          <p:cNvPr id="3" name="Content Placeholder 2"/>
          <p:cNvSpPr>
            <a:spLocks noGrp="1"/>
          </p:cNvSpPr>
          <p:nvPr>
            <p:ph idx="1"/>
          </p:nvPr>
        </p:nvSpPr>
        <p:spPr>
          <a:xfrm>
            <a:off x="304800" y="1371600"/>
            <a:ext cx="5029200" cy="5537200"/>
          </a:xfrm>
        </p:spPr>
        <p:txBody>
          <a:bodyPr>
            <a:normAutofit fontScale="92500" lnSpcReduction="10000"/>
          </a:bodyPr>
          <a:lstStyle/>
          <a:p>
            <a:r>
              <a:rPr lang="en-US" dirty="0" smtClean="0"/>
              <a:t>Use the detector </a:t>
            </a:r>
            <a:r>
              <a:rPr lang="en-US" dirty="0" smtClean="0"/>
              <a:t>in </a:t>
            </a:r>
            <a:r>
              <a:rPr lang="en-US" dirty="0" smtClean="0"/>
              <a:t>fun new </a:t>
            </a:r>
            <a:r>
              <a:rPr lang="en-US" dirty="0" smtClean="0"/>
              <a:t>ways </a:t>
            </a:r>
            <a:r>
              <a:rPr lang="en-US" dirty="0" smtClean="0"/>
              <a:t>(straight tracks, very high ionization, time-of-flight) to </a:t>
            </a:r>
            <a:r>
              <a:rPr lang="en-US" dirty="0" smtClean="0"/>
              <a:t>expand our sensitivity to magnetic monopoles</a:t>
            </a:r>
          </a:p>
          <a:p>
            <a:r>
              <a:rPr lang="en-US" dirty="0" smtClean="0"/>
              <a:t>World’s most sensitive limits for </a:t>
            </a:r>
            <a:r>
              <a:rPr lang="en-US" dirty="0" smtClean="0"/>
              <a:t>intermediate</a:t>
            </a:r>
            <a:r>
              <a:rPr lang="en-US" dirty="0" smtClean="0"/>
              <a:t> </a:t>
            </a:r>
            <a:r>
              <a:rPr lang="en-US" dirty="0" smtClean="0"/>
              <a:t>masses</a:t>
            </a:r>
          </a:p>
          <a:p>
            <a:pPr lvl="1"/>
            <a:r>
              <a:rPr lang="en-US" dirty="0" smtClean="0"/>
              <a:t>Public </a:t>
            </a:r>
            <a:r>
              <a:rPr lang="en-US" dirty="0" smtClean="0"/>
              <a:t>Note 11102</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16</a:t>
            </a:fld>
            <a:endParaRPr lang="en-US">
              <a:solidFill>
                <a:schemeClr val="tx1"/>
              </a:solidFill>
            </a:endParaRPr>
          </a:p>
        </p:txBody>
      </p:sp>
      <p:pic>
        <p:nvPicPr>
          <p:cNvPr id="75778" name="Picture 2" descr="http://www-cdf.fnal.gov/physics/exotic/r2a/20140619.monopole/figures/limit_plot.gif"/>
          <p:cNvPicPr>
            <a:picLocks noChangeAspect="1" noChangeArrowheads="1"/>
          </p:cNvPicPr>
          <p:nvPr/>
        </p:nvPicPr>
        <p:blipFill>
          <a:blip r:embed="rId2" cstate="print"/>
          <a:srcRect/>
          <a:stretch>
            <a:fillRect/>
          </a:stretch>
        </p:blipFill>
        <p:spPr bwMode="auto">
          <a:xfrm>
            <a:off x="5486400" y="1295400"/>
            <a:ext cx="4572000" cy="3096381"/>
          </a:xfrm>
          <a:prstGeom prst="rect">
            <a:avLst/>
          </a:prstGeom>
          <a:noFill/>
        </p:spPr>
      </p:pic>
      <p:pic>
        <p:nvPicPr>
          <p:cNvPr id="75780" name="Picture 4" descr="http://www-cdf.fnal.gov/physics/exotic/r2a/20140619.monopole/figures/atlas_comparison.gif"/>
          <p:cNvPicPr>
            <a:picLocks noChangeAspect="1" noChangeArrowheads="1"/>
          </p:cNvPicPr>
          <p:nvPr/>
        </p:nvPicPr>
        <p:blipFill>
          <a:blip r:embed="rId3" cstate="print"/>
          <a:srcRect/>
          <a:stretch>
            <a:fillRect/>
          </a:stretch>
        </p:blipFill>
        <p:spPr bwMode="auto">
          <a:xfrm>
            <a:off x="5486400" y="4343400"/>
            <a:ext cx="4572000" cy="309638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Supersymmetry</a:t>
            </a:r>
            <a:endParaRPr lang="en-US" dirty="0"/>
          </a:p>
        </p:txBody>
      </p:sp>
      <p:sp>
        <p:nvSpPr>
          <p:cNvPr id="3" name="Content Placeholder 2"/>
          <p:cNvSpPr>
            <a:spLocks noGrp="1"/>
          </p:cNvSpPr>
          <p:nvPr>
            <p:ph idx="1"/>
          </p:nvPr>
        </p:nvSpPr>
        <p:spPr>
          <a:xfrm>
            <a:off x="228600" y="1371600"/>
            <a:ext cx="5257800" cy="5537200"/>
          </a:xfrm>
        </p:spPr>
        <p:txBody>
          <a:bodyPr>
            <a:noAutofit/>
          </a:bodyPr>
          <a:lstStyle/>
          <a:p>
            <a:r>
              <a:rPr lang="en-US" sz="2800" dirty="0" smtClean="0"/>
              <a:t>L</a:t>
            </a:r>
            <a:r>
              <a:rPr lang="en-US" sz="2800" dirty="0" smtClean="0"/>
              <a:t>ong </a:t>
            </a:r>
            <a:r>
              <a:rPr lang="en-US" sz="2800" dirty="0" smtClean="0"/>
              <a:t>history of searches for SUSY, including models with mSUGRA, GMSB, and Large </a:t>
            </a:r>
            <a:r>
              <a:rPr lang="en-US" sz="2800" dirty="0" err="1" smtClean="0"/>
              <a:t>tanBeta</a:t>
            </a:r>
            <a:r>
              <a:rPr lang="en-US" sz="2800" dirty="0" smtClean="0"/>
              <a:t> versions of both</a:t>
            </a:r>
          </a:p>
          <a:p>
            <a:r>
              <a:rPr lang="en-US" sz="2800" dirty="0" smtClean="0"/>
              <a:t>Important results in </a:t>
            </a:r>
            <a:r>
              <a:rPr lang="en-US" sz="2800" dirty="0" smtClean="0">
                <a:latin typeface="Symbol" pitchFamily="18" charset="2"/>
              </a:rPr>
              <a:t>t</a:t>
            </a:r>
            <a:r>
              <a:rPr lang="en-US" sz="2800" dirty="0" smtClean="0"/>
              <a:t> </a:t>
            </a:r>
            <a:r>
              <a:rPr lang="en-US" sz="2800" dirty="0" smtClean="0"/>
              <a:t>and photon final states, including the EMTiming system to search for Delayed Photons</a:t>
            </a:r>
          </a:p>
          <a:p>
            <a:pPr lvl="1"/>
            <a:r>
              <a:rPr lang="en-US" sz="2800" dirty="0" smtClean="0"/>
              <a:t>mSUGRA program finished</a:t>
            </a:r>
          </a:p>
          <a:p>
            <a:pPr lvl="1"/>
            <a:r>
              <a:rPr lang="en-US" sz="2800" dirty="0" smtClean="0"/>
              <a:t>L</a:t>
            </a:r>
            <a:r>
              <a:rPr lang="en-US" sz="2800" dirty="0" smtClean="0"/>
              <a:t>ast GMSB results with delayed photons expected </a:t>
            </a:r>
            <a:r>
              <a:rPr lang="en-US" sz="2800" dirty="0" smtClean="0"/>
              <a:t>soon</a:t>
            </a:r>
            <a:endParaRPr lang="en-US" sz="28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17</a:t>
            </a:fld>
            <a:endParaRPr lang="en-US">
              <a:solidFill>
                <a:schemeClr val="tx1"/>
              </a:solidFill>
            </a:endParaRPr>
          </a:p>
        </p:txBody>
      </p:sp>
      <p:pic>
        <p:nvPicPr>
          <p:cNvPr id="8" name="Picture 13" descr="C:\Users\Toback\Desktop\TCorr_StackedFitDeltaTNEW (2).png"/>
          <p:cNvPicPr>
            <a:picLocks noChangeAspect="1" noChangeArrowheads="1"/>
          </p:cNvPicPr>
          <p:nvPr/>
        </p:nvPicPr>
        <p:blipFill>
          <a:blip r:embed="rId2" cstate="print"/>
          <a:srcRect/>
          <a:stretch>
            <a:fillRect/>
          </a:stretch>
        </p:blipFill>
        <p:spPr bwMode="auto">
          <a:xfrm>
            <a:off x="5486400" y="4214648"/>
            <a:ext cx="4572000" cy="3100552"/>
          </a:xfrm>
          <a:prstGeom prst="rect">
            <a:avLst/>
          </a:prstGeom>
          <a:noFill/>
        </p:spPr>
      </p:pic>
      <p:pic>
        <p:nvPicPr>
          <p:cNvPr id="154626" name="Picture 2" descr="Figure 3"/>
          <p:cNvPicPr>
            <a:picLocks noChangeAspect="1" noChangeArrowheads="1"/>
          </p:cNvPicPr>
          <p:nvPr/>
        </p:nvPicPr>
        <p:blipFill>
          <a:blip r:embed="rId3" cstate="print"/>
          <a:srcRect/>
          <a:stretch>
            <a:fillRect/>
          </a:stretch>
        </p:blipFill>
        <p:spPr bwMode="auto">
          <a:xfrm>
            <a:off x="5486400" y="1219200"/>
            <a:ext cx="4572000" cy="30266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Diphotons</a:t>
            </a:r>
            <a:r>
              <a:rPr lang="en-US" dirty="0" smtClean="0"/>
              <a:t> and </a:t>
            </a:r>
            <a:r>
              <a:rPr lang="en-US" dirty="0" err="1" smtClean="0"/>
              <a:t>Triphotons</a:t>
            </a:r>
            <a:endParaRPr lang="en-US" dirty="0"/>
          </a:p>
        </p:txBody>
      </p:sp>
      <p:sp>
        <p:nvSpPr>
          <p:cNvPr id="3" name="Content Placeholder 2"/>
          <p:cNvSpPr>
            <a:spLocks noGrp="1"/>
          </p:cNvSpPr>
          <p:nvPr>
            <p:ph idx="1"/>
          </p:nvPr>
        </p:nvSpPr>
        <p:spPr>
          <a:xfrm>
            <a:off x="152400" y="1219200"/>
            <a:ext cx="6248400" cy="5537200"/>
          </a:xfrm>
        </p:spPr>
        <p:txBody>
          <a:bodyPr/>
          <a:lstStyle/>
          <a:p>
            <a:r>
              <a:rPr lang="en-US" sz="3200" dirty="0" smtClean="0"/>
              <a:t>Search for forbidden </a:t>
            </a:r>
            <a:r>
              <a:rPr lang="en-US" sz="3200" dirty="0" err="1" smtClean="0"/>
              <a:t>Z</a:t>
            </a:r>
            <a:r>
              <a:rPr lang="en-US" sz="3200" dirty="0" err="1" smtClean="0">
                <a:sym typeface="Wingdings" pitchFamily="2" charset="2"/>
              </a:rPr>
              <a:t></a:t>
            </a:r>
            <a:r>
              <a:rPr lang="en-US" sz="3200" dirty="0" err="1" smtClean="0">
                <a:latin typeface="Symbol" pitchFamily="18" charset="2"/>
                <a:sym typeface="Wingdings" pitchFamily="2" charset="2"/>
              </a:rPr>
              <a:t>gg</a:t>
            </a:r>
            <a:r>
              <a:rPr lang="en-US" sz="3200" dirty="0" smtClean="0">
                <a:sym typeface="Wingdings" pitchFamily="2" charset="2"/>
              </a:rPr>
              <a:t> decay</a:t>
            </a:r>
            <a:r>
              <a:rPr lang="en-US" sz="3200" dirty="0" smtClean="0"/>
              <a:t> (</a:t>
            </a:r>
            <a:r>
              <a:rPr lang="en-US" sz="3200" dirty="0" smtClean="0"/>
              <a:t>PRL 112, 111803 (2014</a:t>
            </a:r>
            <a:r>
              <a:rPr lang="en-US" sz="3200" dirty="0" smtClean="0"/>
              <a:t>))</a:t>
            </a:r>
          </a:p>
          <a:p>
            <a:r>
              <a:rPr lang="en-US" sz="3200" dirty="0" smtClean="0"/>
              <a:t>First tri-photon results which can be interpreted </a:t>
            </a:r>
            <a:r>
              <a:rPr lang="en-US" sz="3200" dirty="0" smtClean="0"/>
              <a:t>in Higgs models (CDFNote 11116)</a:t>
            </a:r>
            <a:endParaRPr lang="en-US" sz="3200" dirty="0" smtClean="0"/>
          </a:p>
          <a:p>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18</a:t>
            </a:fld>
            <a:endParaRPr lang="en-US">
              <a:solidFill>
                <a:schemeClr val="tx1"/>
              </a:solidFill>
            </a:endParaRPr>
          </a:p>
        </p:txBody>
      </p:sp>
      <p:pic>
        <p:nvPicPr>
          <p:cNvPr id="8" name="Picture 2" descr="http://www-cdf.fnal.gov/physics/exotic/r2a/20140910.3gamma/figures/plot921.p401.bless.gif"/>
          <p:cNvPicPr>
            <a:picLocks noChangeAspect="1" noChangeArrowheads="1"/>
          </p:cNvPicPr>
          <p:nvPr/>
        </p:nvPicPr>
        <p:blipFill>
          <a:blip r:embed="rId2" cstate="print"/>
          <a:srcRect t="7353"/>
          <a:stretch>
            <a:fillRect/>
          </a:stretch>
        </p:blipFill>
        <p:spPr bwMode="auto">
          <a:xfrm>
            <a:off x="838200" y="4191000"/>
            <a:ext cx="4113531" cy="3657600"/>
          </a:xfrm>
          <a:prstGeom prst="rect">
            <a:avLst/>
          </a:prstGeom>
          <a:noFill/>
        </p:spPr>
      </p:pic>
      <p:pic>
        <p:nvPicPr>
          <p:cNvPr id="9" name="Picture 10" descr="http://www-cdf.fnal.gov/physics/exotic/r2a/20140910.3gamma/figures/plot921.p701.bless.gif"/>
          <p:cNvPicPr>
            <a:picLocks noChangeAspect="1" noChangeArrowheads="1"/>
          </p:cNvPicPr>
          <p:nvPr/>
        </p:nvPicPr>
        <p:blipFill>
          <a:blip r:embed="rId3" cstate="print"/>
          <a:srcRect t="6863"/>
          <a:stretch>
            <a:fillRect/>
          </a:stretch>
        </p:blipFill>
        <p:spPr bwMode="auto">
          <a:xfrm>
            <a:off x="5638799" y="4191000"/>
            <a:ext cx="4085632" cy="3657600"/>
          </a:xfrm>
          <a:prstGeom prst="rect">
            <a:avLst/>
          </a:prstGeom>
          <a:noFill/>
        </p:spPr>
      </p:pic>
      <p:pic>
        <p:nvPicPr>
          <p:cNvPr id="66566" name="Picture 6" descr="Figure"/>
          <p:cNvPicPr>
            <a:picLocks noChangeAspect="1" noChangeArrowheads="1"/>
          </p:cNvPicPr>
          <p:nvPr/>
        </p:nvPicPr>
        <p:blipFill>
          <a:blip r:embed="rId4" cstate="print"/>
          <a:srcRect l="66000"/>
          <a:stretch>
            <a:fillRect/>
          </a:stretch>
        </p:blipFill>
        <p:spPr bwMode="auto">
          <a:xfrm>
            <a:off x="6324600" y="1295400"/>
            <a:ext cx="3657600" cy="2958354"/>
          </a:xfrm>
          <a:prstGeom prst="rect">
            <a:avLst/>
          </a:prstGeom>
          <a:noFill/>
        </p:spPr>
      </p:pic>
      <p:cxnSp>
        <p:nvCxnSpPr>
          <p:cNvPr id="14" name="Straight Arrow Connector 13"/>
          <p:cNvCxnSpPr/>
          <p:nvPr/>
        </p:nvCxnSpPr>
        <p:spPr bwMode="auto">
          <a:xfrm>
            <a:off x="5791200" y="1600200"/>
            <a:ext cx="609600" cy="381000"/>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Arrow Connector 14"/>
          <p:cNvCxnSpPr/>
          <p:nvPr/>
        </p:nvCxnSpPr>
        <p:spPr bwMode="auto">
          <a:xfrm flipH="1">
            <a:off x="2971800" y="3276600"/>
            <a:ext cx="2362200" cy="129540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5"/>
          <p:cNvCxnSpPr/>
          <p:nvPr/>
        </p:nvCxnSpPr>
        <p:spPr bwMode="auto">
          <a:xfrm>
            <a:off x="5257800" y="3276600"/>
            <a:ext cx="1143000" cy="99060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Quarks</a:t>
            </a:r>
            <a:endParaRPr lang="en-US" dirty="0"/>
          </a:p>
        </p:txBody>
      </p:sp>
      <p:sp>
        <p:nvSpPr>
          <p:cNvPr id="3" name="Content Placeholder 2"/>
          <p:cNvSpPr>
            <a:spLocks noGrp="1"/>
          </p:cNvSpPr>
          <p:nvPr>
            <p:ph idx="1"/>
          </p:nvPr>
        </p:nvSpPr>
        <p:spPr/>
        <p:txBody>
          <a:bodyPr>
            <a:noAutofit/>
          </a:bodyPr>
          <a:lstStyle/>
          <a:p>
            <a:r>
              <a:rPr lang="en-US" sz="2800" dirty="0" smtClean="0"/>
              <a:t>Top </a:t>
            </a:r>
            <a:r>
              <a:rPr lang="en-US" sz="2800" dirty="0" smtClean="0"/>
              <a:t>quark </a:t>
            </a:r>
            <a:r>
              <a:rPr lang="en-US" sz="2800" dirty="0" smtClean="0"/>
              <a:t>is a unique </a:t>
            </a:r>
            <a:r>
              <a:rPr lang="en-US" sz="2800" dirty="0" smtClean="0"/>
              <a:t>probe of particles and their interactions</a:t>
            </a:r>
          </a:p>
          <a:p>
            <a:r>
              <a:rPr lang="en-US" sz="2800" dirty="0" smtClean="0"/>
              <a:t>Precision measurements </a:t>
            </a:r>
            <a:r>
              <a:rPr lang="en-US" sz="2800" dirty="0" smtClean="0"/>
              <a:t>are </a:t>
            </a:r>
            <a:r>
              <a:rPr lang="en-US" sz="2800" dirty="0" smtClean="0"/>
              <a:t>important in their own </a:t>
            </a:r>
            <a:r>
              <a:rPr lang="en-US" sz="2800" dirty="0" smtClean="0"/>
              <a:t>right, as well as completing the EWK model with the Higgs</a:t>
            </a:r>
            <a:endParaRPr lang="en-US" sz="2800" dirty="0" smtClean="0"/>
          </a:p>
          <a:p>
            <a:r>
              <a:rPr lang="en-US" sz="2800" dirty="0" smtClean="0"/>
              <a:t>C</a:t>
            </a:r>
            <a:r>
              <a:rPr lang="en-US" sz="2800" dirty="0" smtClean="0"/>
              <a:t>ross sections (single </a:t>
            </a:r>
            <a:r>
              <a:rPr lang="en-US" sz="2800" dirty="0" smtClean="0"/>
              <a:t>top </a:t>
            </a:r>
            <a:r>
              <a:rPr lang="en-US" sz="2800" dirty="0" smtClean="0"/>
              <a:t>and pair </a:t>
            </a:r>
            <a:r>
              <a:rPr lang="en-US" sz="2800" dirty="0" smtClean="0"/>
              <a:t>production) </a:t>
            </a:r>
            <a:r>
              <a:rPr lang="en-US" sz="2800" dirty="0" smtClean="0"/>
              <a:t>are </a:t>
            </a:r>
            <a:r>
              <a:rPr lang="en-US" sz="2800" dirty="0" smtClean="0"/>
              <a:t>the last of their kind for the foreseeable future </a:t>
            </a:r>
          </a:p>
          <a:p>
            <a:r>
              <a:rPr lang="en-US" sz="2800" dirty="0" smtClean="0"/>
              <a:t>Property </a:t>
            </a:r>
            <a:r>
              <a:rPr lang="en-US" sz="2800" dirty="0" smtClean="0"/>
              <a:t>measurements are still competitive with </a:t>
            </a:r>
            <a:r>
              <a:rPr lang="en-US" sz="2800" dirty="0" smtClean="0"/>
              <a:t>LHC</a:t>
            </a:r>
            <a:endParaRPr lang="en-US" sz="2800" dirty="0" smtClean="0"/>
          </a:p>
          <a:p>
            <a:r>
              <a:rPr lang="en-US" sz="2800" dirty="0" smtClean="0"/>
              <a:t>The forward-backward asymmetry has been anomalous for years, and it may well be that it tells us that NNLO understanding of top quark production is necessary</a:t>
            </a:r>
            <a:endParaRPr lang="en-US" sz="28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Prelude</a:t>
            </a:r>
            <a:endParaRPr lang="en-US" dirty="0"/>
          </a:p>
        </p:txBody>
      </p:sp>
      <p:sp>
        <p:nvSpPr>
          <p:cNvPr id="3" name="Content Placeholder 2"/>
          <p:cNvSpPr>
            <a:spLocks noGrp="1"/>
          </p:cNvSpPr>
          <p:nvPr>
            <p:ph idx="1"/>
          </p:nvPr>
        </p:nvSpPr>
        <p:spPr/>
        <p:txBody>
          <a:bodyPr>
            <a:noAutofit/>
          </a:bodyPr>
          <a:lstStyle/>
          <a:p>
            <a:r>
              <a:rPr lang="en-US" sz="4400" dirty="0" smtClean="0"/>
              <a:t>The CDF collaboration </a:t>
            </a:r>
            <a:r>
              <a:rPr lang="en-US" sz="4400" dirty="0" smtClean="0"/>
              <a:t>continues to </a:t>
            </a:r>
            <a:r>
              <a:rPr lang="en-US" sz="4400" dirty="0" smtClean="0"/>
              <a:t>do </a:t>
            </a:r>
            <a:r>
              <a:rPr lang="en-US" sz="4400" dirty="0" smtClean="0"/>
              <a:t>exciting physics and </a:t>
            </a:r>
            <a:r>
              <a:rPr lang="en-US" sz="4400" dirty="0" smtClean="0"/>
              <a:t>publish </a:t>
            </a:r>
            <a:r>
              <a:rPr lang="en-US" sz="4400" dirty="0" smtClean="0"/>
              <a:t>at a strong rate</a:t>
            </a:r>
          </a:p>
          <a:p>
            <a:r>
              <a:rPr lang="en-US" sz="4400" dirty="0" smtClean="0">
                <a:solidFill>
                  <a:schemeClr val="bg1"/>
                </a:solidFill>
              </a:rPr>
              <a:t>Focusing on legacy results that are competitive and complementary to the LHC</a:t>
            </a:r>
          </a:p>
          <a:p>
            <a:r>
              <a:rPr lang="en-US" sz="4400" dirty="0" smtClean="0">
                <a:solidFill>
                  <a:srgbClr val="0000FF"/>
                </a:solidFill>
              </a:rPr>
              <a:t>In a phrase, our motto is “</a:t>
            </a:r>
            <a:r>
              <a:rPr lang="en-US" sz="4400" i="1" dirty="0" smtClean="0">
                <a:solidFill>
                  <a:srgbClr val="0000FF"/>
                </a:solidFill>
              </a:rPr>
              <a:t>Get the papers out!</a:t>
            </a:r>
            <a:r>
              <a:rPr lang="en-US" sz="4400" dirty="0" smtClean="0">
                <a:solidFill>
                  <a:srgbClr val="0000FF"/>
                </a:solidFill>
              </a:rPr>
              <a:t>”</a:t>
            </a:r>
          </a:p>
        </p:txBody>
      </p:sp>
      <p:sp>
        <p:nvSpPr>
          <p:cNvPr id="4" name="Date Placeholder 3"/>
          <p:cNvSpPr>
            <a:spLocks noGrp="1"/>
          </p:cNvSpPr>
          <p:nvPr>
            <p:ph type="dt" sz="half" idx="10"/>
          </p:nvPr>
        </p:nvSpPr>
        <p:spPr/>
        <p:txBody>
          <a:bodyPr/>
          <a:lstStyle/>
          <a:p>
            <a:endParaRPr lang="en-US" dirty="0" smtClean="0"/>
          </a:p>
          <a:p>
            <a:r>
              <a:rPr lang="en-US" dirty="0" smtClean="0"/>
              <a:t>Dec 2014</a:t>
            </a:r>
          </a:p>
          <a:p>
            <a:endParaRPr lang="en-US" dirty="0"/>
          </a:p>
        </p:txBody>
      </p:sp>
      <p:sp>
        <p:nvSpPr>
          <p:cNvPr id="5" name="Footer Placeholder 4"/>
          <p:cNvSpPr>
            <a:spLocks noGrp="1"/>
          </p:cNvSpPr>
          <p:nvPr>
            <p:ph type="ftr" sz="quarter" idx="11"/>
          </p:nvPr>
        </p:nvSpPr>
        <p:spPr/>
        <p:txBody>
          <a:bodyPr/>
          <a:lstStyle/>
          <a:p>
            <a:r>
              <a:rPr lang="en-US" dirty="0" smtClean="0"/>
              <a:t>David Toback, Texas A&amp;M University</a:t>
            </a:r>
          </a:p>
          <a:p>
            <a:r>
              <a:rPr lang="en-US" dirty="0"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Mass</a:t>
            </a:r>
            <a:endParaRPr lang="en-US" dirty="0"/>
          </a:p>
        </p:txBody>
      </p:sp>
      <p:sp>
        <p:nvSpPr>
          <p:cNvPr id="3" name="Content Placeholder 2"/>
          <p:cNvSpPr>
            <a:spLocks noGrp="1"/>
          </p:cNvSpPr>
          <p:nvPr>
            <p:ph idx="1"/>
          </p:nvPr>
        </p:nvSpPr>
        <p:spPr>
          <a:xfrm>
            <a:off x="533400" y="1371600"/>
            <a:ext cx="4953000" cy="5537200"/>
          </a:xfrm>
        </p:spPr>
        <p:txBody>
          <a:bodyPr>
            <a:normAutofit lnSpcReduction="10000"/>
          </a:bodyPr>
          <a:lstStyle/>
          <a:p>
            <a:r>
              <a:rPr lang="en-US" sz="4400" dirty="0" smtClean="0"/>
              <a:t>CDF Combination now complete in all channels </a:t>
            </a:r>
          </a:p>
          <a:p>
            <a:pPr lvl="1"/>
            <a:r>
              <a:rPr lang="en-US" sz="3600" dirty="0" smtClean="0"/>
              <a:t>Public Note </a:t>
            </a:r>
            <a:r>
              <a:rPr lang="en-US" sz="3600" dirty="0" smtClean="0"/>
              <a:t>11080</a:t>
            </a:r>
          </a:p>
          <a:p>
            <a:r>
              <a:rPr lang="en-US" sz="4000" dirty="0" smtClean="0"/>
              <a:t>Updating Lepton+Jets analysis for Matrix Element Methods</a:t>
            </a:r>
            <a:endParaRPr lang="en-US" sz="4000" dirty="0" smtClean="0"/>
          </a:p>
          <a:p>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20</a:t>
            </a:fld>
            <a:endParaRPr lang="en-US"/>
          </a:p>
        </p:txBody>
      </p:sp>
      <p:pic>
        <p:nvPicPr>
          <p:cNvPr id="238594" name="Picture 2" descr="http://www-cdf.fnal.gov/physics/new/top/2014/CDFTopCombo/winter2014-cdf-4ch.png"/>
          <p:cNvPicPr>
            <a:picLocks noChangeAspect="1" noChangeArrowheads="1"/>
          </p:cNvPicPr>
          <p:nvPr/>
        </p:nvPicPr>
        <p:blipFill>
          <a:blip r:embed="rId2" cstate="print"/>
          <a:srcRect/>
          <a:stretch>
            <a:fillRect/>
          </a:stretch>
        </p:blipFill>
        <p:spPr bwMode="auto">
          <a:xfrm>
            <a:off x="5493630" y="1066800"/>
            <a:ext cx="4640970" cy="6400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t>
            </a:r>
            <a:r>
              <a:rPr lang="en-US" dirty="0" smtClean="0"/>
              <a:t>Mass Combinations</a:t>
            </a:r>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21</a:t>
            </a:fld>
            <a:endParaRPr lang="en-US">
              <a:solidFill>
                <a:schemeClr val="tx1"/>
              </a:solidFill>
            </a:endParaRPr>
          </a:p>
        </p:txBody>
      </p:sp>
      <p:sp>
        <p:nvSpPr>
          <p:cNvPr id="3" name="Content Placeholder 2"/>
          <p:cNvSpPr>
            <a:spLocks noGrp="1"/>
          </p:cNvSpPr>
          <p:nvPr>
            <p:ph idx="1"/>
          </p:nvPr>
        </p:nvSpPr>
        <p:spPr>
          <a:xfrm>
            <a:off x="381000" y="1219200"/>
            <a:ext cx="9372600" cy="1838737"/>
          </a:xfrm>
          <a:noFill/>
        </p:spPr>
        <p:txBody>
          <a:bodyPr wrap="square" numCol="2">
            <a:spAutoFit/>
          </a:bodyPr>
          <a:lstStyle/>
          <a:p>
            <a:pPr marL="0" indent="0" algn="ctr">
              <a:buNone/>
            </a:pPr>
            <a:r>
              <a:rPr lang="en-US" dirty="0" smtClean="0"/>
              <a:t>Tevatron </a:t>
            </a:r>
            <a:r>
              <a:rPr lang="en-US" dirty="0" smtClean="0"/>
              <a:t>Combination</a:t>
            </a:r>
          </a:p>
          <a:p>
            <a:pPr marL="0" lvl="1" indent="0" algn="ctr">
              <a:buNone/>
            </a:pPr>
            <a:r>
              <a:rPr lang="en-US" sz="2800" dirty="0" smtClean="0"/>
              <a:t>arXiv:1305.3939</a:t>
            </a:r>
          </a:p>
          <a:p>
            <a:pPr marL="0" indent="0" algn="ctr">
              <a:buNone/>
            </a:pPr>
            <a:endParaRPr lang="en-US" dirty="0" smtClean="0"/>
          </a:p>
          <a:p>
            <a:pPr marL="0" indent="0" algn="ctr">
              <a:buNone/>
            </a:pPr>
            <a:r>
              <a:rPr lang="en-US" dirty="0" smtClean="0"/>
              <a:t>World </a:t>
            </a:r>
            <a:r>
              <a:rPr lang="en-US" dirty="0" smtClean="0"/>
              <a:t>combination</a:t>
            </a:r>
          </a:p>
          <a:p>
            <a:pPr marL="0" lvl="1" indent="0" algn="ctr">
              <a:buNone/>
            </a:pPr>
            <a:r>
              <a:rPr lang="en-US" sz="2800" dirty="0" smtClean="0"/>
              <a:t>arXiv:1403.4427</a:t>
            </a:r>
            <a:endParaRPr lang="en-US" dirty="0" smtClean="0"/>
          </a:p>
        </p:txBody>
      </p:sp>
      <p:pic>
        <p:nvPicPr>
          <p:cNvPr id="46082" name="Picture 2" descr="http://www-cdf.fnal.gov/physics/new/top/2014/WorldAverageTopMass/fig_prel/TopMassSummary_SepEst.png"/>
          <p:cNvPicPr>
            <a:picLocks noChangeAspect="1" noChangeArrowheads="1"/>
          </p:cNvPicPr>
          <p:nvPr/>
        </p:nvPicPr>
        <p:blipFill>
          <a:blip r:embed="rId2" cstate="print"/>
          <a:srcRect b="5556"/>
          <a:stretch>
            <a:fillRect/>
          </a:stretch>
        </p:blipFill>
        <p:spPr bwMode="auto">
          <a:xfrm>
            <a:off x="854408" y="2286000"/>
            <a:ext cx="8452213" cy="5486400"/>
          </a:xfrm>
          <a:prstGeom prst="rect">
            <a:avLst/>
          </a:prstGeom>
          <a:noFill/>
        </p:spPr>
      </p:pic>
    </p:spTree>
    <p:extLst>
      <p:ext uri="{BB962C8B-B14F-4D97-AF65-F5344CB8AC3E}">
        <p14:creationId xmlns:p14="http://schemas.microsoft.com/office/powerpoint/2010/main" xmlns="" val="791005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Pair-Production Cross Section</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22</a:t>
            </a:fld>
            <a:endParaRPr lang="en-US" dirty="0">
              <a:solidFill>
                <a:schemeClr val="tx1"/>
              </a:solidFill>
            </a:endParaRPr>
          </a:p>
        </p:txBody>
      </p:sp>
      <p:pic>
        <p:nvPicPr>
          <p:cNvPr id="8194" name="Picture 2" descr="Fig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752600"/>
            <a:ext cx="5486400" cy="491581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304800" y="1295400"/>
            <a:ext cx="4419600" cy="5421256"/>
          </a:xfrm>
          <a:noFill/>
        </p:spPr>
        <p:txBody>
          <a:bodyPr wrap="square">
            <a:spAutoFit/>
          </a:bodyPr>
          <a:lstStyle/>
          <a:p>
            <a:r>
              <a:rPr lang="en-US" dirty="0" smtClean="0"/>
              <a:t>Combination from </a:t>
            </a:r>
            <a:r>
              <a:rPr lang="en-US" dirty="0" smtClean="0"/>
              <a:t>~8.8 fb</a:t>
            </a:r>
            <a:r>
              <a:rPr lang="en-US" baseline="30000" dirty="0" smtClean="0"/>
              <a:t>-1</a:t>
            </a:r>
            <a:r>
              <a:rPr lang="en-US" dirty="0" smtClean="0"/>
              <a:t> published</a:t>
            </a:r>
          </a:p>
          <a:p>
            <a:pPr lvl="1"/>
            <a:r>
              <a:rPr lang="en-US" sz="3600" dirty="0"/>
              <a:t>Phys. Rev. D 89, 072001 </a:t>
            </a:r>
            <a:r>
              <a:rPr lang="en-US" sz="3600" dirty="0" smtClean="0"/>
              <a:t>(2014)</a:t>
            </a:r>
            <a:endParaRPr lang="en-US" sz="3600" dirty="0"/>
          </a:p>
          <a:p>
            <a:pPr lvl="1"/>
            <a:r>
              <a:rPr lang="en-US" sz="3600" dirty="0" smtClean="0"/>
              <a:t>7.60±0.41 </a:t>
            </a:r>
            <a:r>
              <a:rPr lang="en-US" sz="3600" dirty="0" smtClean="0"/>
              <a:t>pb</a:t>
            </a:r>
          </a:p>
          <a:p>
            <a:r>
              <a:rPr lang="en-US" dirty="0" smtClean="0"/>
              <a:t>CDF version in </a:t>
            </a:r>
            <a:r>
              <a:rPr lang="en-US" dirty="0" err="1" smtClean="0"/>
              <a:t>lep+jets</a:t>
            </a:r>
            <a:r>
              <a:rPr lang="en-US" dirty="0" smtClean="0"/>
              <a:t> with the full dataset in progress</a:t>
            </a:r>
          </a:p>
        </p:txBody>
      </p:sp>
      <p:sp>
        <p:nvSpPr>
          <p:cNvPr id="8"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9"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360510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of Single Top in the </a:t>
            </a:r>
            <a:r>
              <a:rPr lang="en-US" dirty="0" smtClean="0"/>
              <a:t/>
            </a:r>
            <a:br>
              <a:rPr lang="en-US" dirty="0" smtClean="0"/>
            </a:br>
            <a:r>
              <a:rPr lang="en-US" dirty="0" smtClean="0"/>
              <a:t>s-Channel</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23</a:t>
            </a:fld>
            <a:endParaRPr lang="en-US">
              <a:solidFill>
                <a:schemeClr val="tx1"/>
              </a:solidFill>
            </a:endParaRPr>
          </a:p>
        </p:txBody>
      </p:sp>
      <p:sp>
        <p:nvSpPr>
          <p:cNvPr id="3" name="Content Placeholder 2"/>
          <p:cNvSpPr>
            <a:spLocks noGrp="1"/>
          </p:cNvSpPr>
          <p:nvPr>
            <p:ph idx="1"/>
          </p:nvPr>
        </p:nvSpPr>
        <p:spPr>
          <a:xfrm>
            <a:off x="152400" y="1295400"/>
            <a:ext cx="4343400" cy="6026721"/>
          </a:xfrm>
          <a:noFill/>
        </p:spPr>
        <p:txBody>
          <a:bodyPr>
            <a:noAutofit/>
          </a:bodyPr>
          <a:lstStyle/>
          <a:p>
            <a:r>
              <a:rPr lang="en-US" dirty="0" smtClean="0"/>
              <a:t>CDF 4.2</a:t>
            </a:r>
            <a:r>
              <a:rPr lang="en-US" dirty="0" smtClean="0">
                <a:latin typeface="Symbol" pitchFamily="18" charset="2"/>
              </a:rPr>
              <a:t>s</a:t>
            </a:r>
            <a:r>
              <a:rPr lang="en-US" dirty="0" smtClean="0"/>
              <a:t> evidence in the combined Met+Jets and Lepton+Jets</a:t>
            </a:r>
          </a:p>
          <a:p>
            <a:pPr lvl="1"/>
            <a:r>
              <a:rPr lang="en-US" sz="2400" dirty="0" smtClean="0"/>
              <a:t>PRL 112, 231803 (2014)</a:t>
            </a:r>
          </a:p>
          <a:p>
            <a:pPr lvl="1"/>
            <a:r>
              <a:rPr lang="en-US" sz="2400" dirty="0" smtClean="0"/>
              <a:t>PRL 112, 231805 (2014)</a:t>
            </a:r>
            <a:endParaRPr lang="en-US" sz="2400" dirty="0" smtClean="0"/>
          </a:p>
          <a:p>
            <a:r>
              <a:rPr lang="en-US" dirty="0" smtClean="0"/>
              <a:t>Tevatron </a:t>
            </a:r>
            <a:r>
              <a:rPr lang="en-US" dirty="0" smtClean="0"/>
              <a:t>Combination </a:t>
            </a:r>
            <a:r>
              <a:rPr lang="en-US" dirty="0" smtClean="0"/>
              <a:t>at 6.3</a:t>
            </a:r>
            <a:r>
              <a:rPr lang="en-US" dirty="0" smtClean="0">
                <a:latin typeface="Symbol" pitchFamily="18" charset="2"/>
              </a:rPr>
              <a:t>s</a:t>
            </a:r>
            <a:endParaRPr lang="en-US" dirty="0" smtClean="0"/>
          </a:p>
          <a:p>
            <a:pPr lvl="1"/>
            <a:r>
              <a:rPr lang="en-US" sz="2400" dirty="0" smtClean="0"/>
              <a:t>PRL 112, 231802 (2014)</a:t>
            </a:r>
          </a:p>
        </p:txBody>
      </p:sp>
      <p:pic>
        <p:nvPicPr>
          <p:cNvPr id="7" name="Picture 6" descr="schannelTevSummary.eps"/>
          <p:cNvPicPr>
            <a:picLocks noChangeAspect="1"/>
          </p:cNvPicPr>
          <p:nvPr/>
        </p:nvPicPr>
        <p:blipFill>
          <a:blip r:embed="rId2" cstate="print"/>
          <a:stretch>
            <a:fillRect/>
          </a:stretch>
        </p:blipFill>
        <p:spPr>
          <a:xfrm>
            <a:off x="4572000" y="1752600"/>
            <a:ext cx="5486400" cy="4645743"/>
          </a:xfrm>
          <a:prstGeom prst="rect">
            <a:avLst/>
          </a:prstGeom>
        </p:spPr>
      </p:pic>
      <p:sp>
        <p:nvSpPr>
          <p:cNvPr id="10"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1"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3010746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Top: </a:t>
            </a:r>
            <a:r>
              <a:rPr lang="en-US" dirty="0" smtClean="0"/>
              <a:t>s</a:t>
            </a:r>
            <a:r>
              <a:rPr lang="en-US" dirty="0" smtClean="0"/>
              <a:t> </a:t>
            </a:r>
            <a:r>
              <a:rPr lang="en-US" dirty="0" smtClean="0"/>
              <a:t>vs. </a:t>
            </a:r>
            <a:r>
              <a:rPr lang="en-US" dirty="0" smtClean="0"/>
              <a:t>t</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24</a:t>
            </a:fld>
            <a:endParaRPr lang="en-US">
              <a:solidFill>
                <a:schemeClr val="tx1"/>
              </a:solidFill>
            </a:endParaRPr>
          </a:p>
        </p:txBody>
      </p:sp>
      <p:sp>
        <p:nvSpPr>
          <p:cNvPr id="3" name="Content Placeholder 2"/>
          <p:cNvSpPr>
            <a:spLocks noGrp="1"/>
          </p:cNvSpPr>
          <p:nvPr>
            <p:ph idx="1"/>
          </p:nvPr>
        </p:nvSpPr>
        <p:spPr>
          <a:xfrm>
            <a:off x="533400" y="1371600"/>
            <a:ext cx="9372600" cy="1875670"/>
          </a:xfrm>
          <a:noFill/>
        </p:spPr>
        <p:txBody>
          <a:bodyPr wrap="square">
            <a:spAutoFit/>
          </a:bodyPr>
          <a:lstStyle/>
          <a:p>
            <a:pPr marL="0" indent="0">
              <a:buNone/>
            </a:pPr>
            <a:r>
              <a:rPr lang="en-US" dirty="0" smtClean="0"/>
              <a:t>CDF Result and Tevatron </a:t>
            </a:r>
            <a:r>
              <a:rPr lang="en-US" dirty="0" smtClean="0"/>
              <a:t>combination </a:t>
            </a:r>
            <a:r>
              <a:rPr lang="en-US" dirty="0" smtClean="0"/>
              <a:t>for s </a:t>
            </a:r>
            <a:r>
              <a:rPr lang="en-US" dirty="0" smtClean="0"/>
              <a:t>and </a:t>
            </a:r>
            <a:r>
              <a:rPr lang="en-US" dirty="0" smtClean="0"/>
              <a:t>t </a:t>
            </a:r>
            <a:r>
              <a:rPr lang="en-US" dirty="0" smtClean="0"/>
              <a:t>channels </a:t>
            </a:r>
            <a:r>
              <a:rPr lang="en-US" dirty="0" smtClean="0"/>
              <a:t>separately are complete</a:t>
            </a:r>
          </a:p>
          <a:p>
            <a:pPr marL="0" indent="0">
              <a:buNone/>
            </a:pPr>
            <a:r>
              <a:rPr lang="en-US" dirty="0" smtClean="0"/>
              <a:t>	</a:t>
            </a:r>
            <a:r>
              <a:rPr lang="en-US" dirty="0" smtClean="0">
                <a:solidFill>
                  <a:srgbClr val="0033CC"/>
                </a:solidFill>
              </a:rPr>
              <a:t>Nearing </a:t>
            </a:r>
            <a:r>
              <a:rPr lang="en-US" dirty="0" smtClean="0">
                <a:solidFill>
                  <a:srgbClr val="0033CC"/>
                </a:solidFill>
              </a:rPr>
              <a:t>publication</a:t>
            </a:r>
          </a:p>
        </p:txBody>
      </p:sp>
      <p:sp>
        <p:nvSpPr>
          <p:cNvPr id="11"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2"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pic>
        <p:nvPicPr>
          <p:cNvPr id="43010" name="Picture 2" descr="http://www-cdf.fnal.gov/physics/new/top/2014/CDFComboSingleTopST/stop.cdf.2d.posterior.png"/>
          <p:cNvPicPr>
            <a:picLocks noChangeAspect="1" noChangeArrowheads="1"/>
          </p:cNvPicPr>
          <p:nvPr/>
        </p:nvPicPr>
        <p:blipFill>
          <a:blip r:embed="rId2" cstate="print"/>
          <a:srcRect t="3509"/>
          <a:stretch>
            <a:fillRect/>
          </a:stretch>
        </p:blipFill>
        <p:spPr bwMode="auto">
          <a:xfrm>
            <a:off x="304800" y="3200400"/>
            <a:ext cx="4730223" cy="4343400"/>
          </a:xfrm>
          <a:prstGeom prst="rect">
            <a:avLst/>
          </a:prstGeom>
          <a:noFill/>
        </p:spPr>
      </p:pic>
      <p:pic>
        <p:nvPicPr>
          <p:cNvPr id="9" name="Picture 2" descr="http://www-cdf.fnal.gov/physics/new/top/2014/stopTevCombo_webpage/Tev_2d_bsm.png"/>
          <p:cNvPicPr>
            <a:picLocks noChangeAspect="1" noChangeArrowheads="1"/>
          </p:cNvPicPr>
          <p:nvPr/>
        </p:nvPicPr>
        <p:blipFill>
          <a:blip r:embed="rId3" cstate="print"/>
          <a:srcRect/>
          <a:stretch>
            <a:fillRect/>
          </a:stretch>
        </p:blipFill>
        <p:spPr bwMode="auto">
          <a:xfrm>
            <a:off x="5257800" y="3200400"/>
            <a:ext cx="4502208" cy="4343400"/>
          </a:xfrm>
          <a:prstGeom prst="rect">
            <a:avLst/>
          </a:prstGeom>
          <a:noFill/>
        </p:spPr>
      </p:pic>
    </p:spTree>
    <p:extLst>
      <p:ext uri="{BB962C8B-B14F-4D97-AF65-F5344CB8AC3E}">
        <p14:creationId xmlns:p14="http://schemas.microsoft.com/office/powerpoint/2010/main" xmlns="" val="2189845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Sections and Extracting |V</a:t>
            </a:r>
            <a:r>
              <a:rPr lang="en-US" baseline="-25000" dirty="0" smtClean="0"/>
              <a:t>tb</a:t>
            </a:r>
            <a:r>
              <a:rPr lang="en-US" dirty="0" smtClean="0"/>
              <a:t>|</a:t>
            </a:r>
            <a:endParaRPr lang="en-US" baseline="-25000" dirty="0"/>
          </a:p>
        </p:txBody>
      </p:sp>
      <p:sp>
        <p:nvSpPr>
          <p:cNvPr id="3" name="Content Placeholder 2"/>
          <p:cNvSpPr>
            <a:spLocks noGrp="1"/>
          </p:cNvSpPr>
          <p:nvPr>
            <p:ph idx="1"/>
          </p:nvPr>
        </p:nvSpPr>
        <p:spPr>
          <a:xfrm>
            <a:off x="152400" y="1320800"/>
            <a:ext cx="4038600" cy="5537200"/>
          </a:xfrm>
        </p:spPr>
        <p:txBody>
          <a:bodyPr>
            <a:normAutofit/>
          </a:bodyPr>
          <a:lstStyle/>
          <a:p>
            <a:r>
              <a:rPr lang="en-US" sz="4000" dirty="0" smtClean="0"/>
              <a:t>All single-top cross </a:t>
            </a:r>
            <a:r>
              <a:rPr lang="en-US" sz="4000" dirty="0" smtClean="0"/>
              <a:t>s</a:t>
            </a:r>
            <a:r>
              <a:rPr lang="en-US" sz="4000" dirty="0" smtClean="0"/>
              <a:t>ections </a:t>
            </a:r>
            <a:r>
              <a:rPr lang="en-US" sz="4000" dirty="0" smtClean="0"/>
              <a:t>are </a:t>
            </a:r>
            <a:r>
              <a:rPr lang="en-US" sz="4000" dirty="0" smtClean="0"/>
              <a:t>consistent </a:t>
            </a:r>
            <a:r>
              <a:rPr lang="en-US" sz="4000" dirty="0" smtClean="0"/>
              <a:t>with SM</a:t>
            </a:r>
          </a:p>
          <a:p>
            <a:r>
              <a:rPr lang="en-US" sz="4000" dirty="0" smtClean="0"/>
              <a:t>CDF Combined</a:t>
            </a:r>
          </a:p>
          <a:p>
            <a:pPr lvl="1"/>
            <a:r>
              <a:rPr lang="en-US" sz="3500" dirty="0" smtClean="0"/>
              <a:t>|V</a:t>
            </a:r>
            <a:r>
              <a:rPr lang="en-US" sz="3500" baseline="-25000" dirty="0" smtClean="0"/>
              <a:t>tb</a:t>
            </a:r>
            <a:r>
              <a:rPr lang="en-US" sz="3500" dirty="0" smtClean="0"/>
              <a:t>|&gt;0.84</a:t>
            </a:r>
          </a:p>
          <a:p>
            <a:r>
              <a:rPr lang="en-US" sz="4000" dirty="0" smtClean="0"/>
              <a:t>Tevatron </a:t>
            </a:r>
          </a:p>
          <a:p>
            <a:pPr lvl="1"/>
            <a:r>
              <a:rPr lang="en-US" sz="3500" dirty="0" smtClean="0"/>
              <a:t>|V</a:t>
            </a:r>
            <a:r>
              <a:rPr lang="en-US" sz="3500" baseline="-25000" dirty="0" smtClean="0"/>
              <a:t>tb</a:t>
            </a:r>
            <a:r>
              <a:rPr lang="en-US" sz="3500" dirty="0" smtClean="0"/>
              <a:t>|&gt;0.92</a:t>
            </a:r>
            <a:endParaRPr lang="en-US" sz="3500" baseline="-250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25</a:t>
            </a:fld>
            <a:endParaRPr lang="en-US"/>
          </a:p>
        </p:txBody>
      </p:sp>
      <p:pic>
        <p:nvPicPr>
          <p:cNvPr id="8" name="Picture 6" descr="http://www-cdf.fnal.gov/physics/new/top/2014/stopTevCombo_webpage/tev_all_sum_plot.png"/>
          <p:cNvPicPr>
            <a:picLocks noChangeAspect="1" noChangeArrowheads="1"/>
          </p:cNvPicPr>
          <p:nvPr/>
        </p:nvPicPr>
        <p:blipFill>
          <a:blip r:embed="rId2" cstate="print"/>
          <a:srcRect/>
          <a:stretch>
            <a:fillRect/>
          </a:stretch>
        </p:blipFill>
        <p:spPr bwMode="auto">
          <a:xfrm>
            <a:off x="4137922" y="1066800"/>
            <a:ext cx="5920478" cy="6400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t>
            </a:r>
            <a:r>
              <a:rPr lang="en-US" baseline="-25000" dirty="0" smtClean="0"/>
              <a:t>tb</a:t>
            </a:r>
            <a:r>
              <a:rPr lang="en-US" dirty="0" smtClean="0"/>
              <a:t>| from </a:t>
            </a:r>
            <a:r>
              <a:rPr lang="en-US" dirty="0" smtClean="0"/>
              <a:t>Top Branching Fractions</a:t>
            </a:r>
            <a:endParaRPr lang="en-US" dirty="0"/>
          </a:p>
        </p:txBody>
      </p:sp>
      <p:sp>
        <p:nvSpPr>
          <p:cNvPr id="3" name="Content Placeholder 2"/>
          <p:cNvSpPr>
            <a:spLocks noGrp="1"/>
          </p:cNvSpPr>
          <p:nvPr>
            <p:ph idx="1"/>
          </p:nvPr>
        </p:nvSpPr>
        <p:spPr>
          <a:xfrm>
            <a:off x="228600" y="1371600"/>
            <a:ext cx="5029200" cy="5537200"/>
          </a:xfrm>
        </p:spPr>
        <p:txBody>
          <a:bodyPr>
            <a:normAutofit/>
          </a:bodyPr>
          <a:lstStyle/>
          <a:p>
            <a:r>
              <a:rPr lang="en-US" dirty="0" smtClean="0"/>
              <a:t>Can also measure </a:t>
            </a:r>
            <a:r>
              <a:rPr lang="en-US" dirty="0" smtClean="0"/>
              <a:t>|V</a:t>
            </a:r>
            <a:r>
              <a:rPr lang="en-US" baseline="-25000" dirty="0" smtClean="0"/>
              <a:t>tb</a:t>
            </a:r>
            <a:r>
              <a:rPr lang="en-US" dirty="0" smtClean="0"/>
              <a:t>| from </a:t>
            </a:r>
            <a:r>
              <a:rPr lang="en-US" dirty="0" smtClean="0"/>
              <a:t>the ratio of </a:t>
            </a:r>
            <a:r>
              <a:rPr lang="en-US" dirty="0" err="1" smtClean="0"/>
              <a:t>t</a:t>
            </a:r>
            <a:r>
              <a:rPr lang="en-US" dirty="0" err="1" smtClean="0">
                <a:sym typeface="Wingdings" pitchFamily="2" charset="2"/>
              </a:rPr>
              <a:t></a:t>
            </a:r>
            <a:r>
              <a:rPr lang="en-US" dirty="0" err="1" smtClean="0"/>
              <a:t>Wb</a:t>
            </a:r>
            <a:r>
              <a:rPr lang="en-US" dirty="0" smtClean="0"/>
              <a:t> to </a:t>
            </a:r>
            <a:r>
              <a:rPr lang="en-US" dirty="0" err="1" smtClean="0"/>
              <a:t>t</a:t>
            </a:r>
            <a:r>
              <a:rPr lang="en-US" dirty="0" err="1" smtClean="0">
                <a:sym typeface="Wingdings" pitchFamily="2" charset="2"/>
              </a:rPr>
              <a:t></a:t>
            </a:r>
            <a:r>
              <a:rPr lang="en-US" dirty="0" err="1" smtClean="0"/>
              <a:t>Wq</a:t>
            </a:r>
            <a:r>
              <a:rPr lang="en-US" dirty="0" smtClean="0"/>
              <a:t> </a:t>
            </a:r>
          </a:p>
          <a:p>
            <a:pPr lvl="1"/>
            <a:r>
              <a:rPr lang="en-US" dirty="0" smtClean="0"/>
              <a:t>Use Lepton+Jets and Dilepton final state</a:t>
            </a:r>
          </a:p>
          <a:p>
            <a:r>
              <a:rPr lang="en-US" dirty="0" smtClean="0"/>
              <a:t>Measure:</a:t>
            </a:r>
          </a:p>
          <a:p>
            <a:pPr lvl="1"/>
            <a:r>
              <a:rPr lang="en-US" dirty="0" smtClean="0"/>
              <a:t>R=0.87±0.07</a:t>
            </a:r>
          </a:p>
          <a:p>
            <a:pPr lvl="1"/>
            <a:r>
              <a:rPr lang="en-US" dirty="0" smtClean="0"/>
              <a:t>|V</a:t>
            </a:r>
            <a:r>
              <a:rPr lang="en-US" baseline="-25000" dirty="0" smtClean="0"/>
              <a:t>tb</a:t>
            </a:r>
            <a:r>
              <a:rPr lang="en-US" dirty="0" smtClean="0"/>
              <a:t>|=0.93±0.04</a:t>
            </a:r>
          </a:p>
          <a:p>
            <a:pPr lvl="1"/>
            <a:r>
              <a:rPr lang="en-US" dirty="0" smtClean="0"/>
              <a:t>|V</a:t>
            </a:r>
            <a:r>
              <a:rPr lang="en-US" baseline="-25000" dirty="0" smtClean="0"/>
              <a:t>tb</a:t>
            </a:r>
            <a:r>
              <a:rPr lang="en-US" dirty="0" smtClean="0"/>
              <a:t>|&gt;0.85 at 95% CL</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26</a:t>
            </a:fld>
            <a:endParaRPr lang="en-US">
              <a:solidFill>
                <a:schemeClr val="tx1"/>
              </a:solidFill>
            </a:endParaRPr>
          </a:p>
        </p:txBody>
      </p:sp>
      <p:pic>
        <p:nvPicPr>
          <p:cNvPr id="194562" name="Picture 2" descr="Figure 1"/>
          <p:cNvPicPr>
            <a:picLocks noChangeAspect="1" noChangeArrowheads="1"/>
          </p:cNvPicPr>
          <p:nvPr/>
        </p:nvPicPr>
        <p:blipFill>
          <a:blip r:embed="rId2" cstate="print"/>
          <a:srcRect/>
          <a:stretch>
            <a:fillRect/>
          </a:stretch>
        </p:blipFill>
        <p:spPr bwMode="auto">
          <a:xfrm>
            <a:off x="5334000" y="2877311"/>
            <a:ext cx="4572000" cy="2990089"/>
          </a:xfrm>
          <a:prstGeom prst="rect">
            <a:avLst/>
          </a:prstGeom>
          <a:noFill/>
        </p:spPr>
      </p:pic>
      <p:sp>
        <p:nvSpPr>
          <p:cNvPr id="8" name="TextBox 7"/>
          <p:cNvSpPr txBox="1"/>
          <p:nvPr/>
        </p:nvSpPr>
        <p:spPr>
          <a:xfrm>
            <a:off x="5830371" y="6153090"/>
            <a:ext cx="3981090" cy="400110"/>
          </a:xfrm>
          <a:prstGeom prst="rect">
            <a:avLst/>
          </a:prstGeom>
          <a:noFill/>
        </p:spPr>
        <p:txBody>
          <a:bodyPr wrap="none" rtlCol="0">
            <a:spAutoFit/>
          </a:bodyPr>
          <a:lstStyle/>
          <a:p>
            <a:r>
              <a:rPr lang="en-US" sz="2000" dirty="0" smtClean="0">
                <a:solidFill>
                  <a:schemeClr val="tx1"/>
                </a:solidFill>
                <a:latin typeface="Times" pitchFamily="18" charset="0"/>
              </a:rPr>
              <a:t>Phys. Rev. Lett. 112, 221801 (2014)</a:t>
            </a:r>
          </a:p>
        </p:txBody>
      </p:sp>
      <p:pic>
        <p:nvPicPr>
          <p:cNvPr id="194564" name="Picture 4"/>
          <p:cNvPicPr>
            <a:picLocks noChangeAspect="1" noChangeArrowheads="1"/>
          </p:cNvPicPr>
          <p:nvPr/>
        </p:nvPicPr>
        <p:blipFill>
          <a:blip r:embed="rId3" cstate="print"/>
          <a:srcRect/>
          <a:stretch>
            <a:fillRect/>
          </a:stretch>
        </p:blipFill>
        <p:spPr bwMode="auto">
          <a:xfrm>
            <a:off x="5334000" y="1810512"/>
            <a:ext cx="4572000" cy="6429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Forward-Backward </a:t>
            </a:r>
            <a:r>
              <a:rPr lang="en-US" dirty="0" smtClean="0"/>
              <a:t/>
            </a:r>
            <a:br>
              <a:rPr lang="en-US" dirty="0" smtClean="0"/>
            </a:br>
            <a:r>
              <a:rPr lang="en-US" dirty="0" smtClean="0"/>
              <a:t>Asymmetry in </a:t>
            </a:r>
            <a:r>
              <a:rPr lang="en-US" dirty="0" smtClean="0"/>
              <a:t>ttbar</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27</a:t>
            </a:fld>
            <a:endParaRPr lang="en-US">
              <a:solidFill>
                <a:schemeClr val="tx1"/>
              </a:solidFill>
            </a:endParaRPr>
          </a:p>
        </p:txBody>
      </p:sp>
      <p:sp>
        <p:nvSpPr>
          <p:cNvPr id="3" name="Content Placeholder 2"/>
          <p:cNvSpPr>
            <a:spLocks noGrp="1"/>
          </p:cNvSpPr>
          <p:nvPr>
            <p:ph idx="1"/>
          </p:nvPr>
        </p:nvSpPr>
        <p:spPr>
          <a:xfrm>
            <a:off x="228600" y="1219200"/>
            <a:ext cx="5638800" cy="6086053"/>
          </a:xfrm>
          <a:noFill/>
        </p:spPr>
        <p:txBody>
          <a:bodyPr wrap="square">
            <a:spAutoFit/>
          </a:bodyPr>
          <a:lstStyle/>
          <a:p>
            <a:pPr marL="287338" indent="-287338">
              <a:buFont typeface="Arial" panose="020B0604020202020204" pitchFamily="34" charset="0"/>
              <a:buChar char="•"/>
            </a:pPr>
            <a:r>
              <a:rPr lang="en-US" sz="2400" dirty="0" smtClean="0"/>
              <a:t>Hot </a:t>
            </a:r>
            <a:r>
              <a:rPr lang="en-US" sz="2400" dirty="0"/>
              <a:t>topic for a number of </a:t>
            </a:r>
            <a:r>
              <a:rPr lang="en-US" sz="2400" dirty="0" smtClean="0"/>
              <a:t>years/Theory-Experiment doesn’t hang </a:t>
            </a:r>
            <a:r>
              <a:rPr lang="en-US" sz="2400" dirty="0" smtClean="0"/>
              <a:t>together </a:t>
            </a:r>
            <a:r>
              <a:rPr lang="en-US" sz="2400" dirty="0" smtClean="0"/>
              <a:t>well</a:t>
            </a:r>
          </a:p>
          <a:p>
            <a:pPr marL="287338" lvl="2" indent="-287338">
              <a:buFont typeface="Arial" panose="020B0604020202020204" pitchFamily="34" charset="0"/>
              <a:buChar char="•"/>
            </a:pPr>
            <a:r>
              <a:rPr lang="en-US" sz="2400" dirty="0" smtClean="0"/>
              <a:t>Focus on </a:t>
            </a:r>
            <a:r>
              <a:rPr lang="en-US" sz="2400" dirty="0" smtClean="0"/>
              <a:t>gathering facts to improve methods </a:t>
            </a:r>
            <a:r>
              <a:rPr lang="en-US" sz="2400" dirty="0" smtClean="0"/>
              <a:t>and theory</a:t>
            </a:r>
          </a:p>
          <a:p>
            <a:pPr marL="287338" lvl="2" indent="-287338">
              <a:buFont typeface="Arial" panose="020B0604020202020204" pitchFamily="34" charset="0"/>
              <a:buChar char="•"/>
            </a:pPr>
            <a:r>
              <a:rPr lang="en-US" sz="2400" dirty="0" smtClean="0"/>
              <a:t>CDF </a:t>
            </a:r>
            <a:r>
              <a:rPr lang="en-US" sz="2400" dirty="0"/>
              <a:t>Lep+Jets results shows </a:t>
            </a:r>
            <a:r>
              <a:rPr lang="en-US" sz="2400" dirty="0" smtClean="0"/>
              <a:t>m</a:t>
            </a:r>
            <a:r>
              <a:rPr lang="en-US" sz="2400" dirty="0" smtClean="0"/>
              <a:t>any </a:t>
            </a:r>
            <a:r>
              <a:rPr lang="en-US" sz="2400" dirty="0" smtClean="0"/>
              <a:t>more forward events than backward </a:t>
            </a:r>
            <a:r>
              <a:rPr lang="en-US" sz="2400" dirty="0" smtClean="0"/>
              <a:t>events</a:t>
            </a:r>
            <a:r>
              <a:rPr lang="en-US" sz="2400" dirty="0" smtClean="0"/>
              <a:t> </a:t>
            </a:r>
            <a:r>
              <a:rPr lang="en-US" sz="2400" dirty="0" smtClean="0"/>
              <a:t>(when compared </a:t>
            </a:r>
            <a:r>
              <a:rPr lang="en-US" sz="2400" dirty="0" smtClean="0"/>
              <a:t>to predictions) at large </a:t>
            </a:r>
            <a:r>
              <a:rPr lang="en-US" sz="2400" dirty="0" err="1" smtClean="0"/>
              <a:t>m</a:t>
            </a:r>
            <a:r>
              <a:rPr lang="en-US" sz="2400" baseline="-25000" dirty="0" err="1" smtClean="0"/>
              <a:t>tt</a:t>
            </a:r>
            <a:endParaRPr lang="en-US" sz="2400" dirty="0" smtClean="0"/>
          </a:p>
          <a:p>
            <a:pPr marL="287338" lvl="2" indent="-287338">
              <a:buFont typeface="Arial" panose="020B0604020202020204" pitchFamily="34" charset="0"/>
              <a:buChar char="•"/>
            </a:pPr>
            <a:r>
              <a:rPr lang="en-US" sz="2400" dirty="0" smtClean="0"/>
              <a:t>Large amounts of follow up</a:t>
            </a:r>
          </a:p>
          <a:p>
            <a:pPr marL="669926" lvl="3" indent="-287338">
              <a:buFont typeface="Arial" panose="020B0604020202020204" pitchFamily="34" charset="0"/>
              <a:buChar char="•"/>
            </a:pPr>
            <a:r>
              <a:rPr lang="en-US" sz="2400" dirty="0" smtClean="0"/>
              <a:t>Lepton+Jets </a:t>
            </a:r>
            <a:r>
              <a:rPr lang="en-US" sz="2400" dirty="0" smtClean="0"/>
              <a:t>and Dilepton</a:t>
            </a:r>
          </a:p>
          <a:p>
            <a:pPr marL="669926" lvl="3" indent="-287338">
              <a:buFont typeface="Arial" panose="020B0604020202020204" pitchFamily="34" charset="0"/>
              <a:buChar char="•"/>
            </a:pPr>
            <a:r>
              <a:rPr lang="en-US" sz="2400" dirty="0" smtClean="0"/>
              <a:t>Both Full-reconstruction </a:t>
            </a:r>
            <a:r>
              <a:rPr lang="en-US" sz="2400" dirty="0" smtClean="0"/>
              <a:t>asymmetry and the </a:t>
            </a:r>
            <a:r>
              <a:rPr lang="en-US" sz="2400" dirty="0" smtClean="0"/>
              <a:t>leptonic-asymmetry</a:t>
            </a:r>
            <a:endParaRPr lang="en-US" sz="2400" dirty="0" smtClean="0"/>
          </a:p>
          <a:p>
            <a:pPr marL="669926" lvl="3" indent="-287338">
              <a:buFont typeface="Arial" panose="020B0604020202020204" pitchFamily="34" charset="0"/>
              <a:buChar char="•"/>
            </a:pPr>
            <a:r>
              <a:rPr lang="en-US" sz="2400" dirty="0" smtClean="0"/>
              <a:t>NLO </a:t>
            </a:r>
            <a:r>
              <a:rPr lang="en-US" sz="2400" dirty="0" smtClean="0"/>
              <a:t>simulations</a:t>
            </a:r>
            <a:r>
              <a:rPr lang="en-US" sz="2400" dirty="0" smtClean="0"/>
              <a:t> </a:t>
            </a:r>
            <a:r>
              <a:rPr lang="en-US" sz="2400" dirty="0" smtClean="0"/>
              <a:t>and recently a NNLO calculation</a:t>
            </a:r>
            <a:endParaRPr lang="en-US" sz="2400" dirty="0">
              <a:solidFill>
                <a:srgbClr val="FF0000"/>
              </a:solidFill>
            </a:endParaRPr>
          </a:p>
        </p:txBody>
      </p:sp>
      <p:pic>
        <p:nvPicPr>
          <p:cNvPr id="39938" name="Picture 2" descr="Figure"/>
          <p:cNvPicPr>
            <a:picLocks noChangeAspect="1" noChangeArrowheads="1"/>
          </p:cNvPicPr>
          <p:nvPr/>
        </p:nvPicPr>
        <p:blipFill>
          <a:blip r:embed="rId2" cstate="print"/>
          <a:srcRect r="49000"/>
          <a:stretch>
            <a:fillRect/>
          </a:stretch>
        </p:blipFill>
        <p:spPr bwMode="auto">
          <a:xfrm>
            <a:off x="5943600" y="1326776"/>
            <a:ext cx="4114800" cy="2864224"/>
          </a:xfrm>
          <a:prstGeom prst="rect">
            <a:avLst/>
          </a:prstGeom>
          <a:noFill/>
        </p:spPr>
      </p:pic>
      <p:pic>
        <p:nvPicPr>
          <p:cNvPr id="13" name="Picture 2" descr="Figure"/>
          <p:cNvPicPr>
            <a:picLocks noChangeAspect="1" noChangeArrowheads="1"/>
          </p:cNvPicPr>
          <p:nvPr/>
        </p:nvPicPr>
        <p:blipFill>
          <a:blip r:embed="rId2" cstate="print"/>
          <a:srcRect l="50000"/>
          <a:stretch>
            <a:fillRect/>
          </a:stretch>
        </p:blipFill>
        <p:spPr bwMode="auto">
          <a:xfrm>
            <a:off x="5943600" y="4267200"/>
            <a:ext cx="4114800" cy="2921508"/>
          </a:xfrm>
          <a:prstGeom prst="rect">
            <a:avLst/>
          </a:prstGeom>
          <a:noFill/>
        </p:spPr>
      </p:pic>
      <p:cxnSp>
        <p:nvCxnSpPr>
          <p:cNvPr id="14" name="Straight Arrow Connector 13"/>
          <p:cNvCxnSpPr/>
          <p:nvPr/>
        </p:nvCxnSpPr>
        <p:spPr bwMode="auto">
          <a:xfrm>
            <a:off x="4953000" y="3657600"/>
            <a:ext cx="3200400" cy="1676400"/>
          </a:xfrm>
          <a:prstGeom prst="straightConnector1">
            <a:avLst/>
          </a:prstGeom>
          <a:solidFill>
            <a:schemeClr val="accent1"/>
          </a:solidFill>
          <a:ln w="57150"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6"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3641068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Asymmetries</a:t>
            </a:r>
            <a:endParaRPr lang="en-US" dirty="0"/>
          </a:p>
        </p:txBody>
      </p:sp>
      <p:sp>
        <p:nvSpPr>
          <p:cNvPr id="3" name="Content Placeholder 2"/>
          <p:cNvSpPr>
            <a:spLocks noGrp="1"/>
          </p:cNvSpPr>
          <p:nvPr>
            <p:ph idx="1"/>
          </p:nvPr>
        </p:nvSpPr>
        <p:spPr>
          <a:xfrm>
            <a:off x="304800" y="1371600"/>
            <a:ext cx="4800600" cy="5537200"/>
          </a:xfrm>
        </p:spPr>
        <p:txBody>
          <a:bodyPr>
            <a:noAutofit/>
          </a:bodyPr>
          <a:lstStyle/>
          <a:p>
            <a:pPr marL="225425" indent="-225425"/>
            <a:r>
              <a:rPr lang="en-US" sz="2800" dirty="0" smtClean="0"/>
              <a:t>Get leptonic asymmetries with negligible reconstruction uncertainties</a:t>
            </a:r>
          </a:p>
          <a:p>
            <a:pPr marL="225425" indent="-225425"/>
            <a:r>
              <a:rPr lang="en-US" sz="2800" dirty="0" smtClean="0"/>
              <a:t>E</a:t>
            </a:r>
            <a:r>
              <a:rPr lang="en-US" sz="2800" dirty="0" smtClean="0"/>
              <a:t>xtrapolate </a:t>
            </a:r>
            <a:r>
              <a:rPr lang="en-US" sz="2800" dirty="0" smtClean="0"/>
              <a:t>the inclusive asymmetry </a:t>
            </a:r>
            <a:r>
              <a:rPr lang="en-US" sz="2800" dirty="0" smtClean="0"/>
              <a:t>from </a:t>
            </a:r>
            <a:r>
              <a:rPr lang="en-US" sz="2800" dirty="0" smtClean="0"/>
              <a:t>the differential distributions</a:t>
            </a:r>
          </a:p>
          <a:p>
            <a:pPr marL="225425" indent="-225425"/>
            <a:r>
              <a:rPr lang="en-US" sz="2800" dirty="0" smtClean="0"/>
              <a:t>For </a:t>
            </a:r>
            <a:r>
              <a:rPr lang="en-US" sz="2800" dirty="0" smtClean="0"/>
              <a:t>dilepton events, can get the </a:t>
            </a:r>
            <a:r>
              <a:rPr lang="en-US" sz="2800" dirty="0" smtClean="0">
                <a:latin typeface="Symbol" pitchFamily="18" charset="2"/>
              </a:rPr>
              <a:t>Dh </a:t>
            </a:r>
            <a:r>
              <a:rPr lang="en-US" sz="2800" dirty="0" smtClean="0"/>
              <a:t>asymmetry</a:t>
            </a:r>
            <a:endParaRPr lang="en-US" sz="2800" dirty="0" smtClean="0"/>
          </a:p>
          <a:p>
            <a:pPr marL="225425" indent="-225425"/>
            <a:r>
              <a:rPr lang="en-US" sz="2800" dirty="0" smtClean="0"/>
              <a:t>Individual results published, Tevatron combination results in progress</a:t>
            </a:r>
            <a:endParaRPr lang="en-US" sz="2800" dirty="0"/>
          </a:p>
        </p:txBody>
      </p:sp>
      <p:sp>
        <p:nvSpPr>
          <p:cNvPr id="4" name="Date Placeholder 3"/>
          <p:cNvSpPr>
            <a:spLocks noGrp="1"/>
          </p:cNvSpPr>
          <p:nvPr>
            <p:ph type="dt" sz="half" idx="10"/>
          </p:nvPr>
        </p:nvSpPr>
        <p:spPr/>
        <p:txBody>
          <a:bodyPr/>
          <a:lstStyle/>
          <a:p>
            <a:endParaRPr lang="en-US" dirty="0" smtClean="0"/>
          </a:p>
          <a:p>
            <a:r>
              <a:rPr lang="en-US" dirty="0"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28</a:t>
            </a:fld>
            <a:endParaRPr lang="en-US"/>
          </a:p>
        </p:txBody>
      </p:sp>
      <p:pic>
        <p:nvPicPr>
          <p:cNvPr id="38914" name="Picture 2" descr="http://people.physics.tamu.edu/zqhong/AFB_TeV/images/CDF_D0_DilAFB.png"/>
          <p:cNvPicPr>
            <a:picLocks noChangeAspect="1" noChangeArrowheads="1"/>
          </p:cNvPicPr>
          <p:nvPr/>
        </p:nvPicPr>
        <p:blipFill>
          <a:blip r:embed="rId2" cstate="print"/>
          <a:srcRect t="13343" r="13333"/>
          <a:stretch>
            <a:fillRect/>
          </a:stretch>
        </p:blipFill>
        <p:spPr bwMode="auto">
          <a:xfrm>
            <a:off x="5257800" y="4308097"/>
            <a:ext cx="4572000" cy="3299337"/>
          </a:xfrm>
          <a:prstGeom prst="rect">
            <a:avLst/>
          </a:prstGeom>
          <a:noFill/>
        </p:spPr>
      </p:pic>
      <p:pic>
        <p:nvPicPr>
          <p:cNvPr id="38916" name="Picture 4" descr="http://people.physics.tamu.edu/zqhong/AFB_TeV/images/CDF_D0_LepAFB_Nofit.png"/>
          <p:cNvPicPr>
            <a:picLocks noChangeAspect="1" noChangeArrowheads="1"/>
          </p:cNvPicPr>
          <p:nvPr/>
        </p:nvPicPr>
        <p:blipFill>
          <a:blip r:embed="rId3" cstate="print"/>
          <a:srcRect t="13628" r="15152"/>
          <a:stretch>
            <a:fillRect/>
          </a:stretch>
        </p:blipFill>
        <p:spPr bwMode="auto">
          <a:xfrm>
            <a:off x="5257800" y="984470"/>
            <a:ext cx="4572000" cy="335893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Asymmetries</a:t>
            </a:r>
            <a:endParaRPr lang="en-US" dirty="0"/>
          </a:p>
        </p:txBody>
      </p:sp>
      <p:sp>
        <p:nvSpPr>
          <p:cNvPr id="3" name="Content Placeholder 2"/>
          <p:cNvSpPr>
            <a:spLocks noGrp="1"/>
          </p:cNvSpPr>
          <p:nvPr>
            <p:ph idx="1"/>
          </p:nvPr>
        </p:nvSpPr>
        <p:spPr>
          <a:xfrm>
            <a:off x="152400" y="1371600"/>
            <a:ext cx="4953000" cy="5537200"/>
          </a:xfrm>
        </p:spPr>
        <p:txBody>
          <a:bodyPr>
            <a:noAutofit/>
          </a:bodyPr>
          <a:lstStyle/>
          <a:p>
            <a:r>
              <a:rPr lang="en-US" sz="3200" dirty="0" smtClean="0"/>
              <a:t>New </a:t>
            </a:r>
            <a:r>
              <a:rPr lang="en-US" sz="3200" dirty="0" smtClean="0"/>
              <a:t>NNLO </a:t>
            </a:r>
            <a:r>
              <a:rPr lang="en-US" sz="3200" dirty="0" smtClean="0"/>
              <a:t>measurement for </a:t>
            </a:r>
            <a:r>
              <a:rPr lang="en-US" sz="3200" dirty="0" err="1" smtClean="0"/>
              <a:t>tt</a:t>
            </a:r>
            <a:r>
              <a:rPr lang="en-US" sz="3200" dirty="0" smtClean="0"/>
              <a:t> asymmetry (slight increase)</a:t>
            </a:r>
            <a:endParaRPr lang="en-US" sz="3200" dirty="0" smtClean="0"/>
          </a:p>
          <a:p>
            <a:r>
              <a:rPr lang="en-US" sz="3200" dirty="0" smtClean="0"/>
              <a:t>T</a:t>
            </a:r>
            <a:r>
              <a:rPr lang="en-US" sz="3200" dirty="0" smtClean="0"/>
              <a:t>he </a:t>
            </a:r>
            <a:r>
              <a:rPr lang="en-US" sz="3200" dirty="0" smtClean="0"/>
              <a:t>“by eye” </a:t>
            </a:r>
            <a:r>
              <a:rPr lang="en-US" sz="3200" dirty="0" smtClean="0">
                <a:latin typeface="Symbol" pitchFamily="18" charset="2"/>
              </a:rPr>
              <a:t>c</a:t>
            </a:r>
            <a:r>
              <a:rPr lang="en-US" sz="3200" baseline="30000" dirty="0" smtClean="0"/>
              <a:t>2</a:t>
            </a:r>
            <a:r>
              <a:rPr lang="en-US" sz="3200" dirty="0" smtClean="0"/>
              <a:t> is small, but </a:t>
            </a:r>
            <a:r>
              <a:rPr lang="en-US" sz="3200" dirty="0" smtClean="0"/>
              <a:t>9 out of 9 are </a:t>
            </a:r>
            <a:r>
              <a:rPr lang="en-US" sz="3200" dirty="0" smtClean="0"/>
              <a:t>above predictions</a:t>
            </a:r>
          </a:p>
          <a:p>
            <a:r>
              <a:rPr lang="en-US" sz="3200" dirty="0" smtClean="0"/>
              <a:t>CDF full </a:t>
            </a:r>
            <a:r>
              <a:rPr lang="en-US" sz="3200" dirty="0" smtClean="0"/>
              <a:t>reconstruction </a:t>
            </a:r>
            <a:r>
              <a:rPr lang="en-US" sz="3200" dirty="0" smtClean="0"/>
              <a:t>in dileptons nearing completion, </a:t>
            </a:r>
            <a:r>
              <a:rPr lang="en-US" sz="3200" dirty="0" smtClean="0"/>
              <a:t>f</a:t>
            </a:r>
            <a:r>
              <a:rPr lang="en-US" sz="3200" dirty="0" smtClean="0"/>
              <a:t>inal </a:t>
            </a:r>
            <a:r>
              <a:rPr lang="en-US" sz="3200" dirty="0" smtClean="0"/>
              <a:t>combination </a:t>
            </a:r>
            <a:r>
              <a:rPr lang="en-US" sz="3200" dirty="0" smtClean="0"/>
              <a:t>in progress</a:t>
            </a:r>
            <a:endParaRPr lang="en-US" sz="32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29</a:t>
            </a:fld>
            <a:endParaRPr lang="en-US">
              <a:solidFill>
                <a:schemeClr val="tx1"/>
              </a:solidFill>
            </a:endParaRPr>
          </a:p>
        </p:txBody>
      </p:sp>
      <p:pic>
        <p:nvPicPr>
          <p:cNvPr id="38914" name="Picture 2" descr="http://people.physics.tamu.edu/zqhong/AFB_TeV/images/Tevatron_Top_Asymm.png"/>
          <p:cNvPicPr>
            <a:picLocks noChangeAspect="1" noChangeArrowheads="1"/>
          </p:cNvPicPr>
          <p:nvPr/>
        </p:nvPicPr>
        <p:blipFill>
          <a:blip r:embed="rId2" cstate="print"/>
          <a:srcRect l="4545" r="4545"/>
          <a:stretch>
            <a:fillRect/>
          </a:stretch>
        </p:blipFill>
        <p:spPr bwMode="auto">
          <a:xfrm>
            <a:off x="5029200" y="1524000"/>
            <a:ext cx="5029200" cy="54099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Autofit/>
          </a:bodyPr>
          <a:lstStyle/>
          <a:p>
            <a:r>
              <a:rPr lang="en-US" sz="3200" dirty="0" smtClean="0"/>
              <a:t>Big picture of the science in 2014, and CDF’s role in it</a:t>
            </a:r>
          </a:p>
          <a:p>
            <a:r>
              <a:rPr lang="en-US" sz="3200" dirty="0" smtClean="0"/>
              <a:t>Some fun numbers for those keeping </a:t>
            </a:r>
            <a:r>
              <a:rPr lang="en-US" sz="3200" dirty="0" smtClean="0"/>
              <a:t>track</a:t>
            </a:r>
            <a:endParaRPr lang="en-US" sz="3200" dirty="0" smtClean="0"/>
          </a:p>
          <a:p>
            <a:r>
              <a:rPr lang="en-US" sz="3200" dirty="0" smtClean="0"/>
              <a:t>The CDF Legacy Program</a:t>
            </a:r>
          </a:p>
          <a:p>
            <a:pPr lvl="1"/>
            <a:r>
              <a:rPr lang="en-US" sz="2800" dirty="0" smtClean="0"/>
              <a:t>Higgs</a:t>
            </a:r>
          </a:p>
          <a:p>
            <a:pPr lvl="1"/>
            <a:r>
              <a:rPr lang="en-US" sz="2800" dirty="0" smtClean="0"/>
              <a:t>Searches</a:t>
            </a:r>
          </a:p>
          <a:p>
            <a:pPr lvl="1"/>
            <a:r>
              <a:rPr lang="en-US" sz="2800" dirty="0" smtClean="0"/>
              <a:t>Top</a:t>
            </a:r>
          </a:p>
          <a:p>
            <a:pPr lvl="1"/>
            <a:r>
              <a:rPr lang="en-US" sz="2800" dirty="0" smtClean="0"/>
              <a:t>Heavy Flavor</a:t>
            </a:r>
          </a:p>
          <a:p>
            <a:pPr lvl="1"/>
            <a:r>
              <a:rPr lang="en-US" sz="2800" dirty="0" smtClean="0"/>
              <a:t>QCD</a:t>
            </a:r>
            <a:endParaRPr lang="en-US" sz="2800" dirty="0" smtClean="0"/>
          </a:p>
          <a:p>
            <a:pPr lvl="1"/>
            <a:r>
              <a:rPr lang="en-US" sz="2800" dirty="0" smtClean="0"/>
              <a:t>EWK</a:t>
            </a:r>
          </a:p>
          <a:p>
            <a:r>
              <a:rPr lang="en-US" sz="3200" dirty="0" smtClean="0"/>
              <a:t>Looking Forward &amp; Conclusions</a:t>
            </a:r>
            <a:endParaRPr lang="en-US" sz="3200"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remains? </a:t>
            </a:r>
            <a:br>
              <a:rPr lang="en-US" dirty="0" smtClean="0"/>
            </a:br>
            <a:r>
              <a:rPr lang="en-US" dirty="0" smtClean="0"/>
              <a:t>Differential Distributions</a:t>
            </a:r>
            <a:endParaRPr lang="en-US" dirty="0"/>
          </a:p>
        </p:txBody>
      </p:sp>
      <p:sp>
        <p:nvSpPr>
          <p:cNvPr id="3" name="Content Placeholder 2"/>
          <p:cNvSpPr>
            <a:spLocks noGrp="1"/>
          </p:cNvSpPr>
          <p:nvPr>
            <p:ph idx="1"/>
          </p:nvPr>
        </p:nvSpPr>
        <p:spPr>
          <a:xfrm>
            <a:off x="304800" y="1371600"/>
            <a:ext cx="6096000" cy="5537200"/>
          </a:xfrm>
        </p:spPr>
        <p:txBody>
          <a:bodyPr>
            <a:normAutofit/>
          </a:bodyPr>
          <a:lstStyle/>
          <a:p>
            <a:r>
              <a:rPr lang="en-US" dirty="0" smtClean="0"/>
              <a:t>Differential </a:t>
            </a:r>
            <a:r>
              <a:rPr lang="en-US" dirty="0" smtClean="0"/>
              <a:t>distributions </a:t>
            </a:r>
            <a:r>
              <a:rPr lang="en-US" dirty="0" smtClean="0"/>
              <a:t>agree with </a:t>
            </a:r>
            <a:r>
              <a:rPr lang="en-US" dirty="0" smtClean="0"/>
              <a:t>NNLO? Not as clear at </a:t>
            </a:r>
            <a:r>
              <a:rPr lang="en-US" dirty="0" smtClean="0"/>
              <a:t>large </a:t>
            </a:r>
            <a:r>
              <a:rPr lang="en-US" dirty="0" smtClean="0">
                <a:latin typeface="Symbol" pitchFamily="18" charset="2"/>
              </a:rPr>
              <a:t>D</a:t>
            </a:r>
            <a:r>
              <a:rPr lang="en-US" dirty="0" smtClean="0"/>
              <a:t>Y and </a:t>
            </a:r>
            <a:r>
              <a:rPr lang="en-US" dirty="0" err="1" smtClean="0"/>
              <a:t>M</a:t>
            </a:r>
            <a:r>
              <a:rPr lang="en-US" baseline="-25000" dirty="0" err="1" smtClean="0"/>
              <a:t>tt</a:t>
            </a:r>
            <a:endParaRPr lang="en-US" dirty="0" smtClean="0"/>
          </a:p>
          <a:p>
            <a:r>
              <a:rPr lang="en-US" dirty="0" smtClean="0"/>
              <a:t>Modest discrepancies between CDF and </a:t>
            </a:r>
            <a:r>
              <a:rPr lang="en-US" dirty="0" err="1" smtClean="0"/>
              <a:t>Dzero</a:t>
            </a:r>
            <a:r>
              <a:rPr lang="en-US" dirty="0" smtClean="0"/>
              <a:t> at large </a:t>
            </a:r>
            <a:r>
              <a:rPr lang="en-US" dirty="0" smtClean="0">
                <a:latin typeface="Symbol" pitchFamily="18" charset="2"/>
              </a:rPr>
              <a:t>D</a:t>
            </a:r>
            <a:r>
              <a:rPr lang="en-US" dirty="0" smtClean="0"/>
              <a:t>Y and </a:t>
            </a:r>
            <a:r>
              <a:rPr lang="en-US" dirty="0" err="1" smtClean="0"/>
              <a:t>M</a:t>
            </a:r>
            <a:r>
              <a:rPr lang="en-US" baseline="-25000" dirty="0" err="1" smtClean="0"/>
              <a:t>tt</a:t>
            </a:r>
            <a:endParaRPr lang="en-US" baseline="-25000" dirty="0" smtClean="0"/>
          </a:p>
          <a:p>
            <a:r>
              <a:rPr lang="en-US" dirty="0" smtClean="0"/>
              <a:t>Working on combination for final Tevatron Legacy numbers</a:t>
            </a:r>
            <a:endParaRPr lang="en-US" b="0"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30</a:t>
            </a:fld>
            <a:endParaRPr lang="en-US"/>
          </a:p>
        </p:txBody>
      </p:sp>
      <p:pic>
        <p:nvPicPr>
          <p:cNvPr id="7" name="Picture 6" descr="http://people.physics.tamu.edu/zqhong/AFB_TeV/images/Tev-MTT-asym.png"/>
          <p:cNvPicPr>
            <a:picLocks noChangeAspect="1" noChangeArrowheads="1"/>
          </p:cNvPicPr>
          <p:nvPr/>
        </p:nvPicPr>
        <p:blipFill>
          <a:blip r:embed="rId2" cstate="print"/>
          <a:srcRect/>
          <a:stretch>
            <a:fillRect/>
          </a:stretch>
        </p:blipFill>
        <p:spPr bwMode="auto">
          <a:xfrm>
            <a:off x="6400800" y="4419600"/>
            <a:ext cx="3657600" cy="2377440"/>
          </a:xfrm>
          <a:prstGeom prst="rect">
            <a:avLst/>
          </a:prstGeom>
          <a:solidFill>
            <a:schemeClr val="bg1"/>
          </a:solidFill>
        </p:spPr>
      </p:pic>
      <p:pic>
        <p:nvPicPr>
          <p:cNvPr id="8" name="Picture 8" descr="http://people.physics.tamu.edu/zqhong/AFB_TeV/images/Tev-Y-asym.png"/>
          <p:cNvPicPr>
            <a:picLocks noChangeAspect="1" noChangeArrowheads="1"/>
          </p:cNvPicPr>
          <p:nvPr/>
        </p:nvPicPr>
        <p:blipFill>
          <a:blip r:embed="rId3" cstate="print"/>
          <a:srcRect/>
          <a:stretch>
            <a:fillRect/>
          </a:stretch>
        </p:blipFill>
        <p:spPr bwMode="auto">
          <a:xfrm>
            <a:off x="6400800" y="1524000"/>
            <a:ext cx="3657600" cy="2542162"/>
          </a:xfrm>
          <a:prstGeom prst="rect">
            <a:avLst/>
          </a:prstGeom>
          <a:solidFill>
            <a:schemeClr val="bg1"/>
          </a:solid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r>
              <a:rPr lang="en-US" baseline="-25000" dirty="0" smtClean="0"/>
              <a:t>FB</a:t>
            </a:r>
            <a:r>
              <a:rPr lang="en-US" dirty="0" smtClean="0"/>
              <a:t> in bb</a:t>
            </a:r>
            <a:endParaRPr lang="en-US" dirty="0"/>
          </a:p>
        </p:txBody>
      </p:sp>
      <p:sp>
        <p:nvSpPr>
          <p:cNvPr id="3" name="Content Placeholder 2"/>
          <p:cNvSpPr>
            <a:spLocks noGrp="1"/>
          </p:cNvSpPr>
          <p:nvPr>
            <p:ph idx="1"/>
          </p:nvPr>
        </p:nvSpPr>
        <p:spPr>
          <a:xfrm>
            <a:off x="304800" y="1371600"/>
            <a:ext cx="5334000" cy="5537200"/>
          </a:xfrm>
          <a:solidFill>
            <a:schemeClr val="bg1">
              <a:alpha val="0"/>
            </a:schemeClr>
          </a:solidFill>
        </p:spPr>
        <p:txBody>
          <a:bodyPr>
            <a:noAutofit/>
          </a:bodyPr>
          <a:lstStyle/>
          <a:p>
            <a:r>
              <a:rPr lang="en-US" dirty="0" smtClean="0"/>
              <a:t>The A</a:t>
            </a:r>
            <a:r>
              <a:rPr lang="en-US" baseline="-25000" dirty="0" smtClean="0"/>
              <a:t>FB</a:t>
            </a:r>
            <a:r>
              <a:rPr lang="en-US" dirty="0" smtClean="0"/>
              <a:t> in </a:t>
            </a:r>
            <a:r>
              <a:rPr lang="en-US" dirty="0" err="1" smtClean="0"/>
              <a:t>tt</a:t>
            </a:r>
            <a:r>
              <a:rPr lang="en-US" dirty="0" smtClean="0"/>
              <a:t> </a:t>
            </a:r>
            <a:r>
              <a:rPr lang="en-US" dirty="0" smtClean="0"/>
              <a:t>makes it compelling to look at the same measurement in the </a:t>
            </a:r>
            <a:r>
              <a:rPr lang="en-US" dirty="0" smtClean="0"/>
              <a:t>bb </a:t>
            </a:r>
            <a:r>
              <a:rPr lang="en-US" dirty="0" smtClean="0"/>
              <a:t>final state</a:t>
            </a:r>
          </a:p>
          <a:p>
            <a:r>
              <a:rPr lang="en-US" dirty="0" smtClean="0">
                <a:solidFill>
                  <a:schemeClr val="tx1"/>
                </a:solidFill>
              </a:rPr>
              <a:t>New </a:t>
            </a:r>
            <a:r>
              <a:rPr lang="en-US" dirty="0">
                <a:solidFill>
                  <a:schemeClr val="tx1"/>
                </a:solidFill>
              </a:rPr>
              <a:t>r</a:t>
            </a:r>
            <a:r>
              <a:rPr lang="en-US" dirty="0" smtClean="0">
                <a:solidFill>
                  <a:schemeClr val="tx1"/>
                </a:solidFill>
              </a:rPr>
              <a:t>esults consistent with SM </a:t>
            </a:r>
          </a:p>
          <a:p>
            <a:pPr lvl="1"/>
            <a:r>
              <a:rPr lang="en-US" sz="3600" dirty="0" smtClean="0"/>
              <a:t>Public </a:t>
            </a:r>
            <a:r>
              <a:rPr lang="en-US" sz="3600" dirty="0" smtClean="0"/>
              <a:t>note 11092</a:t>
            </a:r>
          </a:p>
          <a:p>
            <a:r>
              <a:rPr lang="en-US" dirty="0" smtClean="0"/>
              <a:t>Measurement at lower masses of </a:t>
            </a:r>
            <a:r>
              <a:rPr lang="en-US" dirty="0" smtClean="0"/>
              <a:t>bb </a:t>
            </a:r>
            <a:r>
              <a:rPr lang="en-US" dirty="0" smtClean="0"/>
              <a:t>in the works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31</a:t>
            </a:fld>
            <a:endParaRPr lang="en-US" dirty="0">
              <a:solidFill>
                <a:schemeClr val="tx1"/>
              </a:solidFill>
            </a:endParaRPr>
          </a:p>
        </p:txBody>
      </p:sp>
      <p:sp>
        <p:nvSpPr>
          <p:cNvPr id="7" name="AutoShape 2" descr="marginal posterior probability density for AF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marginal posterior probability density for AF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marginal posterior probability density for AF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arginal posterior probability density for AF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marginal posterior probability density for AFB"/>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marginal posterior probability density for AFB"/>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marginal posterior probability density for AFB"/>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marginal posterior probability density for AFB"/>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marginal posterior probability density for AFB"/>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55" name="Picture 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1299207"/>
            <a:ext cx="4114800" cy="29679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57" name="Picture 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4191000"/>
            <a:ext cx="4114800" cy="29607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9"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1579044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Flavor</a:t>
            </a:r>
            <a:endParaRPr lang="en-US" dirty="0"/>
          </a:p>
        </p:txBody>
      </p:sp>
      <p:sp>
        <p:nvSpPr>
          <p:cNvPr id="3" name="Content Placeholder 2"/>
          <p:cNvSpPr>
            <a:spLocks noGrp="1"/>
          </p:cNvSpPr>
          <p:nvPr>
            <p:ph idx="1"/>
          </p:nvPr>
        </p:nvSpPr>
        <p:spPr/>
        <p:txBody>
          <a:bodyPr>
            <a:noAutofit/>
          </a:bodyPr>
          <a:lstStyle/>
          <a:p>
            <a:r>
              <a:rPr lang="en-US" dirty="0" smtClean="0"/>
              <a:t>The CDF Heavy Flavor program has been powerful for many years and is rich and broad in measurements and searches for both bottom and charm states</a:t>
            </a:r>
          </a:p>
          <a:p>
            <a:r>
              <a:rPr lang="en-US" dirty="0" smtClean="0"/>
              <a:t>Probe of strong production, meson and baryon states, and </a:t>
            </a:r>
            <a:r>
              <a:rPr lang="en-US" dirty="0" smtClean="0"/>
              <a:t>EWK </a:t>
            </a:r>
            <a:r>
              <a:rPr lang="en-US" dirty="0" smtClean="0"/>
              <a:t>decays</a:t>
            </a:r>
          </a:p>
          <a:p>
            <a:r>
              <a:rPr lang="en-US" dirty="0" smtClean="0"/>
              <a:t>CP </a:t>
            </a:r>
            <a:r>
              <a:rPr lang="en-US" dirty="0" smtClean="0"/>
              <a:t>violation could tell us about </a:t>
            </a:r>
            <a:r>
              <a:rPr lang="en-US" dirty="0" smtClean="0"/>
              <a:t>the matter anti-matter asymmetry in the </a:t>
            </a:r>
            <a:r>
              <a:rPr lang="en-US" dirty="0" smtClean="0"/>
              <a:t>universe</a:t>
            </a:r>
            <a:endParaRPr lang="en-US"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a:t>
            </a:r>
            <a:r>
              <a:rPr lang="en-US" dirty="0" smtClean="0"/>
              <a:t>-Baryon Properties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33</a:t>
            </a:fld>
            <a:endParaRPr lang="en-US">
              <a:solidFill>
                <a:schemeClr val="tx1"/>
              </a:solidFill>
            </a:endParaRPr>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297"/>
          <a:stretch/>
        </p:blipFill>
        <p:spPr bwMode="auto">
          <a:xfrm>
            <a:off x="5029200" y="1371600"/>
            <a:ext cx="5029200" cy="24860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304800" y="1295400"/>
            <a:ext cx="4724400" cy="5310456"/>
          </a:xfrm>
          <a:noFill/>
        </p:spPr>
        <p:txBody>
          <a:bodyPr wrap="square">
            <a:spAutoFit/>
          </a:bodyPr>
          <a:lstStyle/>
          <a:p>
            <a:r>
              <a:rPr lang="en-US" dirty="0" smtClean="0"/>
              <a:t>Full dataset measurement of the masses and lifetimes of </a:t>
            </a:r>
            <a:r>
              <a:rPr lang="en-US" dirty="0" err="1" smtClean="0">
                <a:latin typeface="Symbol" panose="05050102010706020507" pitchFamily="18" charset="2"/>
              </a:rPr>
              <a:t>X</a:t>
            </a:r>
            <a:r>
              <a:rPr lang="en-US" baseline="-25000" dirty="0" err="1" smtClean="0"/>
              <a:t>c</a:t>
            </a:r>
            <a:r>
              <a:rPr lang="en-US" baseline="-25000" dirty="0" smtClean="0"/>
              <a:t> </a:t>
            </a:r>
            <a:r>
              <a:rPr lang="en-US" dirty="0" smtClean="0"/>
              <a:t>and </a:t>
            </a:r>
            <a:r>
              <a:rPr lang="en-US" i="1" dirty="0" smtClean="0"/>
              <a:t>b</a:t>
            </a:r>
            <a:r>
              <a:rPr lang="en-US" dirty="0" smtClean="0"/>
              <a:t>-baryons</a:t>
            </a:r>
          </a:p>
          <a:p>
            <a:r>
              <a:rPr lang="en-US" dirty="0" smtClean="0">
                <a:solidFill>
                  <a:schemeClr val="tx1"/>
                </a:solidFill>
              </a:rPr>
              <a:t>First observations of 	</a:t>
            </a:r>
            <a:r>
              <a:rPr lang="en-US" dirty="0" err="1" smtClean="0">
                <a:solidFill>
                  <a:schemeClr val="tx1"/>
                </a:solidFill>
                <a:latin typeface="Symbol" panose="05050102010706020507" pitchFamily="18" charset="2"/>
              </a:rPr>
              <a:t>W</a:t>
            </a:r>
            <a:r>
              <a:rPr lang="en-US" baseline="-25000" dirty="0" err="1" smtClean="0">
                <a:solidFill>
                  <a:schemeClr val="tx1"/>
                </a:solidFill>
              </a:rPr>
              <a:t>b</a:t>
            </a:r>
            <a:r>
              <a:rPr lang="en-US" baseline="30000" dirty="0" smtClean="0">
                <a:solidFill>
                  <a:schemeClr val="tx1"/>
                </a:solidFill>
              </a:rPr>
              <a:t>-</a:t>
            </a:r>
            <a:r>
              <a:rPr lang="en-US" dirty="0" smtClean="0">
                <a:solidFill>
                  <a:schemeClr val="tx1"/>
                </a:solidFill>
                <a:sym typeface="Wingdings" panose="05000000000000000000" pitchFamily="2" charset="2"/>
              </a:rPr>
              <a:t></a:t>
            </a:r>
            <a:r>
              <a:rPr lang="en-US" dirty="0" smtClean="0">
                <a:solidFill>
                  <a:schemeClr val="tx1"/>
                </a:solidFill>
                <a:latin typeface="Symbol" panose="05050102010706020507" pitchFamily="18" charset="2"/>
              </a:rPr>
              <a:t>W</a:t>
            </a:r>
            <a:r>
              <a:rPr lang="en-US" baseline="-25000" dirty="0" smtClean="0">
                <a:solidFill>
                  <a:schemeClr val="tx1"/>
                </a:solidFill>
                <a:sym typeface="Wingdings" panose="05000000000000000000" pitchFamily="2" charset="2"/>
              </a:rPr>
              <a:t>c</a:t>
            </a:r>
            <a:r>
              <a:rPr lang="en-US" baseline="30000" dirty="0" smtClean="0">
                <a:solidFill>
                  <a:schemeClr val="tx1"/>
                </a:solidFill>
                <a:sym typeface="Wingdings" panose="05000000000000000000" pitchFamily="2" charset="2"/>
              </a:rPr>
              <a:t>0</a:t>
            </a:r>
            <a:r>
              <a:rPr lang="en-US" dirty="0" smtClean="0">
                <a:solidFill>
                  <a:schemeClr val="tx1"/>
                </a:solidFill>
                <a:latin typeface="Symbol" panose="05050102010706020507" pitchFamily="18" charset="2"/>
                <a:sym typeface="Wingdings" panose="05000000000000000000" pitchFamily="2" charset="2"/>
              </a:rPr>
              <a:t>p</a:t>
            </a:r>
            <a:r>
              <a:rPr lang="en-US" baseline="30000" dirty="0" smtClean="0">
                <a:solidFill>
                  <a:schemeClr val="tx1"/>
                </a:solidFill>
                <a:latin typeface="Symbol" panose="05050102010706020507" pitchFamily="18" charset="2"/>
                <a:sym typeface="Wingdings" panose="05000000000000000000" pitchFamily="2" charset="2"/>
              </a:rPr>
              <a:t>-</a:t>
            </a:r>
            <a:r>
              <a:rPr lang="en-US" dirty="0" smtClean="0">
                <a:solidFill>
                  <a:schemeClr val="tx1"/>
                </a:solidFill>
                <a:latin typeface="Symbol" panose="05050102010706020507" pitchFamily="18" charset="2"/>
                <a:sym typeface="Wingdings" panose="05000000000000000000" pitchFamily="2" charset="2"/>
              </a:rPr>
              <a:t> </a:t>
            </a:r>
            <a:r>
              <a:rPr lang="en-US" dirty="0" smtClean="0">
                <a:solidFill>
                  <a:schemeClr val="tx1"/>
                </a:solidFill>
                <a:sym typeface="Wingdings" panose="05000000000000000000" pitchFamily="2" charset="2"/>
              </a:rPr>
              <a:t>and 	</a:t>
            </a:r>
            <a:r>
              <a:rPr lang="en-US" dirty="0" smtClean="0">
                <a:solidFill>
                  <a:schemeClr val="tx1"/>
                </a:solidFill>
                <a:latin typeface="Symbol" panose="05050102010706020507" pitchFamily="18" charset="2"/>
                <a:sym typeface="Wingdings" panose="05000000000000000000" pitchFamily="2" charset="2"/>
              </a:rPr>
              <a:t>X</a:t>
            </a:r>
            <a:r>
              <a:rPr lang="en-US" baseline="-25000" dirty="0" smtClean="0">
                <a:solidFill>
                  <a:schemeClr val="tx1"/>
                </a:solidFill>
                <a:sym typeface="Wingdings" panose="05000000000000000000" pitchFamily="2" charset="2"/>
              </a:rPr>
              <a:t>b</a:t>
            </a:r>
            <a:r>
              <a:rPr lang="en-US" baseline="30000" dirty="0" smtClean="0">
                <a:solidFill>
                  <a:schemeClr val="tx1"/>
                </a:solidFill>
                <a:sym typeface="Wingdings" panose="05000000000000000000" pitchFamily="2" charset="2"/>
              </a:rPr>
              <a:t>0</a:t>
            </a:r>
            <a:r>
              <a:rPr lang="en-US" dirty="0" smtClean="0">
                <a:solidFill>
                  <a:schemeClr val="tx1"/>
                </a:solidFill>
                <a:sym typeface="Wingdings" panose="05000000000000000000" pitchFamily="2" charset="2"/>
              </a:rPr>
              <a:t> </a:t>
            </a:r>
            <a:r>
              <a:rPr lang="en-US" dirty="0">
                <a:solidFill>
                  <a:schemeClr val="tx1"/>
                </a:solidFill>
                <a:latin typeface="Symbol" panose="05050102010706020507" pitchFamily="18" charset="2"/>
                <a:sym typeface="Wingdings" panose="05000000000000000000" pitchFamily="2" charset="2"/>
              </a:rPr>
              <a:t> </a:t>
            </a:r>
            <a:r>
              <a:rPr lang="en-US" dirty="0" err="1" smtClean="0">
                <a:solidFill>
                  <a:schemeClr val="tx1"/>
                </a:solidFill>
                <a:latin typeface="Symbol" panose="05050102010706020507" pitchFamily="18" charset="2"/>
                <a:sym typeface="Wingdings" panose="05000000000000000000" pitchFamily="2" charset="2"/>
              </a:rPr>
              <a:t>X</a:t>
            </a:r>
            <a:r>
              <a:rPr lang="en-US" baseline="-25000" dirty="0" err="1" smtClean="0">
                <a:solidFill>
                  <a:schemeClr val="tx1"/>
                </a:solidFill>
                <a:sym typeface="Wingdings" panose="05000000000000000000" pitchFamily="2" charset="2"/>
              </a:rPr>
              <a:t>c</a:t>
            </a:r>
            <a:r>
              <a:rPr lang="en-US" baseline="30000" dirty="0" smtClean="0">
                <a:solidFill>
                  <a:schemeClr val="tx1"/>
                </a:solidFill>
                <a:sym typeface="Wingdings" panose="05000000000000000000" pitchFamily="2" charset="2"/>
              </a:rPr>
              <a:t>+ </a:t>
            </a:r>
            <a:r>
              <a:rPr lang="en-US" dirty="0" smtClean="0">
                <a:solidFill>
                  <a:schemeClr val="tx1"/>
                </a:solidFill>
                <a:latin typeface="Symbol" panose="05050102010706020507" pitchFamily="18" charset="2"/>
                <a:sym typeface="Wingdings" panose="05000000000000000000" pitchFamily="2" charset="2"/>
              </a:rPr>
              <a:t>p</a:t>
            </a:r>
            <a:r>
              <a:rPr lang="en-US" baseline="30000" dirty="0" smtClean="0">
                <a:solidFill>
                  <a:schemeClr val="tx1"/>
                </a:solidFill>
                <a:latin typeface="Symbol" panose="05050102010706020507" pitchFamily="18" charset="2"/>
                <a:sym typeface="Wingdings" panose="05000000000000000000" pitchFamily="2" charset="2"/>
              </a:rPr>
              <a:t>-</a:t>
            </a:r>
            <a:r>
              <a:rPr lang="en-US" dirty="0" smtClean="0">
                <a:solidFill>
                  <a:schemeClr val="tx1"/>
                </a:solidFill>
              </a:rPr>
              <a:t> </a:t>
            </a:r>
          </a:p>
          <a:p>
            <a:pPr lvl="1"/>
            <a:r>
              <a:rPr lang="en-US" sz="3600" dirty="0" smtClean="0"/>
              <a:t>PRD 89, </a:t>
            </a:r>
            <a:r>
              <a:rPr lang="en-US" sz="3600" dirty="0"/>
              <a:t>072014 (2014</a:t>
            </a:r>
            <a:r>
              <a:rPr lang="en-US" sz="3600" dirty="0" smtClean="0"/>
              <a:t>)</a:t>
            </a:r>
            <a:endParaRPr lang="en-US" sz="3600" dirty="0"/>
          </a:p>
        </p:txBody>
      </p:sp>
      <p:sp>
        <p:nvSpPr>
          <p:cNvPr id="10"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1"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pic>
        <p:nvPicPr>
          <p:cNvPr id="57346" name="Picture 2" descr="Figure"/>
          <p:cNvPicPr>
            <a:picLocks noChangeAspect="1" noChangeArrowheads="1"/>
          </p:cNvPicPr>
          <p:nvPr/>
        </p:nvPicPr>
        <p:blipFill>
          <a:blip r:embed="rId3" cstate="print"/>
          <a:srcRect t="51000"/>
          <a:stretch>
            <a:fillRect/>
          </a:stretch>
        </p:blipFill>
        <p:spPr bwMode="auto">
          <a:xfrm>
            <a:off x="5029200" y="3810000"/>
            <a:ext cx="5029200" cy="3604107"/>
          </a:xfrm>
          <a:prstGeom prst="rect">
            <a:avLst/>
          </a:prstGeom>
          <a:noFill/>
        </p:spPr>
      </p:pic>
    </p:spTree>
    <p:extLst>
      <p:ext uri="{BB962C8B-B14F-4D97-AF65-F5344CB8AC3E}">
        <p14:creationId xmlns:p14="http://schemas.microsoft.com/office/powerpoint/2010/main" xmlns="" val="578920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igure"/>
          <p:cNvPicPr>
            <a:picLocks noChangeAspect="1" noChangeArrowheads="1"/>
          </p:cNvPicPr>
          <p:nvPr/>
        </p:nvPicPr>
        <p:blipFill>
          <a:blip r:embed="rId2" cstate="print"/>
          <a:srcRect b="49000"/>
          <a:stretch>
            <a:fillRect/>
          </a:stretch>
        </p:blipFill>
        <p:spPr bwMode="auto">
          <a:xfrm>
            <a:off x="5486400" y="1295400"/>
            <a:ext cx="4572000" cy="3261147"/>
          </a:xfrm>
          <a:prstGeom prst="rect">
            <a:avLst/>
          </a:prstGeom>
          <a:noFill/>
        </p:spPr>
      </p:pic>
      <p:sp>
        <p:nvSpPr>
          <p:cNvPr id="2" name="Title 1"/>
          <p:cNvSpPr>
            <a:spLocks noGrp="1"/>
          </p:cNvSpPr>
          <p:nvPr>
            <p:ph type="title"/>
          </p:nvPr>
        </p:nvSpPr>
        <p:spPr/>
        <p:txBody>
          <a:bodyPr/>
          <a:lstStyle/>
          <a:p>
            <a:r>
              <a:rPr lang="en-US" dirty="0" smtClean="0"/>
              <a:t>Excited B-mesons</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34</a:t>
            </a:fld>
            <a:endParaRPr lang="en-US" dirty="0">
              <a:solidFill>
                <a:schemeClr val="tx1"/>
              </a:solidFill>
            </a:endParaRPr>
          </a:p>
        </p:txBody>
      </p:sp>
      <p:pic>
        <p:nvPicPr>
          <p:cNvPr id="9218" name="Picture 2" descr="http://www-cdf.fnal.gov/physics/new/bottom/130711.blessed-bstarstar/tables/evidence1.jpe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161"/>
          <a:stretch/>
        </p:blipFill>
        <p:spPr bwMode="auto">
          <a:xfrm>
            <a:off x="5495925" y="4876800"/>
            <a:ext cx="4486275" cy="223377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304800" y="1371600"/>
            <a:ext cx="5105400" cy="6400800"/>
          </a:xfrm>
          <a:noFill/>
        </p:spPr>
        <p:txBody>
          <a:bodyPr>
            <a:noAutofit/>
          </a:bodyPr>
          <a:lstStyle/>
          <a:p>
            <a:r>
              <a:rPr lang="en-US" sz="3000" dirty="0" smtClean="0"/>
              <a:t>First evidence of  </a:t>
            </a:r>
            <a:r>
              <a:rPr lang="en-US" sz="3000" dirty="0"/>
              <a:t>resonances </a:t>
            </a:r>
            <a:r>
              <a:rPr lang="en-US" sz="3000" dirty="0" smtClean="0"/>
              <a:t>(4.4</a:t>
            </a:r>
            <a:r>
              <a:rPr lang="en-US" sz="3000" dirty="0" smtClean="0">
                <a:latin typeface="Symbol" panose="05050102010706020507" pitchFamily="18" charset="2"/>
              </a:rPr>
              <a:t>s</a:t>
            </a:r>
            <a:r>
              <a:rPr lang="en-US" sz="3000" dirty="0" smtClean="0"/>
              <a:t>) consistent </a:t>
            </a:r>
            <a:r>
              <a:rPr lang="en-US" sz="3000" dirty="0"/>
              <a:t>with two states of </a:t>
            </a:r>
            <a:r>
              <a:rPr lang="en-US" sz="3000" dirty="0" err="1"/>
              <a:t>orbitally</a:t>
            </a:r>
            <a:r>
              <a:rPr lang="en-US" sz="3000" dirty="0"/>
              <a:t> excited (L=1) B</a:t>
            </a:r>
            <a:r>
              <a:rPr lang="en-US" sz="3000" baseline="30000" dirty="0"/>
              <a:t>+</a:t>
            </a:r>
            <a:r>
              <a:rPr lang="en-US" sz="3000" dirty="0"/>
              <a:t>-</a:t>
            </a:r>
            <a:r>
              <a:rPr lang="en-US" sz="3000" dirty="0" smtClean="0"/>
              <a:t>mesons</a:t>
            </a:r>
          </a:p>
          <a:p>
            <a:pPr lvl="1"/>
            <a:r>
              <a:rPr lang="en-US" sz="3000" dirty="0" smtClean="0"/>
              <a:t>In both </a:t>
            </a:r>
            <a:r>
              <a:rPr lang="en-US" sz="3000" dirty="0"/>
              <a:t>B</a:t>
            </a:r>
            <a:r>
              <a:rPr lang="en-US" sz="3000" baseline="30000" dirty="0"/>
              <a:t>0</a:t>
            </a:r>
            <a:r>
              <a:rPr lang="en-US" sz="3000" dirty="0"/>
              <a:t>π</a:t>
            </a:r>
            <a:r>
              <a:rPr lang="en-US" sz="3000" baseline="30000" dirty="0" smtClean="0"/>
              <a:t>+</a:t>
            </a:r>
            <a:r>
              <a:rPr lang="en-US" sz="3000" dirty="0" smtClean="0"/>
              <a:t> </a:t>
            </a:r>
            <a:r>
              <a:rPr lang="en-US" sz="3000" dirty="0"/>
              <a:t>and a </a:t>
            </a:r>
            <a:r>
              <a:rPr lang="en-US" sz="3000" dirty="0" smtClean="0"/>
              <a:t>B</a:t>
            </a:r>
            <a:r>
              <a:rPr lang="en-US" sz="3000" baseline="30000" dirty="0" smtClean="0"/>
              <a:t>+</a:t>
            </a:r>
            <a:r>
              <a:rPr lang="en-US" sz="3000" dirty="0" smtClean="0"/>
              <a:t>π</a:t>
            </a:r>
            <a:r>
              <a:rPr lang="en-US" sz="3000" baseline="30000" dirty="0"/>
              <a:t> </a:t>
            </a:r>
            <a:r>
              <a:rPr lang="en-US" sz="3000" dirty="0" smtClean="0"/>
              <a:t>samples</a:t>
            </a:r>
          </a:p>
          <a:p>
            <a:r>
              <a:rPr lang="en-US" sz="3000" dirty="0" smtClean="0"/>
              <a:t>Measured masses </a:t>
            </a:r>
            <a:r>
              <a:rPr lang="en-US" sz="3000" dirty="0"/>
              <a:t>and widths of all states, as well as the relative production </a:t>
            </a:r>
            <a:r>
              <a:rPr lang="en-US" sz="3000" dirty="0" smtClean="0"/>
              <a:t>rates</a:t>
            </a:r>
            <a:endParaRPr lang="en-US" sz="3000" dirty="0"/>
          </a:p>
          <a:p>
            <a:pPr lvl="1"/>
            <a:r>
              <a:rPr lang="en-US" sz="3000" dirty="0" smtClean="0"/>
              <a:t>PRD 90, 012013 (2014)</a:t>
            </a:r>
            <a:endParaRPr lang="en-US" sz="3000" dirty="0" smtClean="0"/>
          </a:p>
        </p:txBody>
      </p:sp>
      <p:cxnSp>
        <p:nvCxnSpPr>
          <p:cNvPr id="8" name="Straight Arrow Connector 7"/>
          <p:cNvCxnSpPr/>
          <p:nvPr/>
        </p:nvCxnSpPr>
        <p:spPr bwMode="auto">
          <a:xfrm flipV="1">
            <a:off x="4876800" y="2590800"/>
            <a:ext cx="4267200" cy="457200"/>
          </a:xfrm>
          <a:prstGeom prst="straightConnector1">
            <a:avLst/>
          </a:prstGeom>
          <a:solidFill>
            <a:schemeClr val="accent1"/>
          </a:solidFill>
          <a:ln w="19050" cap="flat" cmpd="sng" algn="ctr">
            <a:solidFill>
              <a:srgbClr val="FF0000"/>
            </a:solidFill>
            <a:prstDash val="dash"/>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4"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3816019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a:t>
            </a:r>
            <a:r>
              <a:rPr lang="en-US" dirty="0" smtClean="0"/>
              <a:t>of </a:t>
            </a:r>
            <a:r>
              <a:rPr lang="en-US" dirty="0" err="1" smtClean="0"/>
              <a:t>B</a:t>
            </a:r>
            <a:r>
              <a:rPr lang="en-US" baseline="-25000" dirty="0" err="1" smtClean="0"/>
              <a:t>c</a:t>
            </a:r>
            <a:r>
              <a:rPr lang="en-US" baseline="-25000" dirty="0" smtClean="0"/>
              <a:t> </a:t>
            </a:r>
            <a:r>
              <a:rPr lang="en-US" dirty="0" smtClean="0"/>
              <a:t>Production</a:t>
            </a:r>
            <a:endParaRPr lang="en-US" dirty="0"/>
          </a:p>
        </p:txBody>
      </p:sp>
      <p:sp>
        <p:nvSpPr>
          <p:cNvPr id="3" name="Content Placeholder 2"/>
          <p:cNvSpPr>
            <a:spLocks noGrp="1"/>
          </p:cNvSpPr>
          <p:nvPr>
            <p:ph idx="1"/>
          </p:nvPr>
        </p:nvSpPr>
        <p:spPr>
          <a:xfrm>
            <a:off x="304800" y="1371600"/>
            <a:ext cx="4876800" cy="5537200"/>
          </a:xfrm>
        </p:spPr>
        <p:txBody>
          <a:bodyPr>
            <a:normAutofit fontScale="92500"/>
          </a:bodyPr>
          <a:lstStyle/>
          <a:p>
            <a:r>
              <a:rPr lang="en-US" dirty="0" smtClean="0"/>
              <a:t>Important to learn more about </a:t>
            </a:r>
            <a:r>
              <a:rPr lang="en-US" dirty="0" err="1" smtClean="0"/>
              <a:t>B</a:t>
            </a:r>
            <a:r>
              <a:rPr lang="en-US" baseline="-25000" dirty="0" err="1" smtClean="0"/>
              <a:t>c</a:t>
            </a:r>
            <a:r>
              <a:rPr lang="en-US" dirty="0" smtClean="0"/>
              <a:t>, do what we can at the Tevatron</a:t>
            </a:r>
          </a:p>
          <a:p>
            <a:r>
              <a:rPr lang="en-US" dirty="0" smtClean="0"/>
              <a:t>Measure the </a:t>
            </a:r>
            <a:r>
              <a:rPr lang="en-US" dirty="0" smtClean="0"/>
              <a:t>ratio of the production cross section times branching fraction of </a:t>
            </a:r>
            <a:r>
              <a:rPr lang="en-US" dirty="0" err="1" smtClean="0"/>
              <a:t>B</a:t>
            </a:r>
            <a:r>
              <a:rPr lang="en-US" baseline="-25000" dirty="0" err="1" smtClean="0"/>
              <a:t>c</a:t>
            </a:r>
            <a:r>
              <a:rPr lang="en-US" baseline="30000" dirty="0" smtClean="0"/>
              <a:t>+</a:t>
            </a:r>
            <a:r>
              <a:rPr lang="en-US" dirty="0" smtClean="0"/>
              <a:t>→J/ψ </a:t>
            </a:r>
            <a:r>
              <a:rPr lang="en-US" dirty="0" err="1" smtClean="0"/>
              <a:t>μ</a:t>
            </a:r>
            <a:r>
              <a:rPr lang="en-US" baseline="30000" dirty="0" err="1" smtClean="0"/>
              <a:t>+</a:t>
            </a:r>
            <a:r>
              <a:rPr lang="en-US" dirty="0" err="1" smtClean="0"/>
              <a:t>ν</a:t>
            </a:r>
            <a:r>
              <a:rPr lang="en-US" dirty="0" smtClean="0"/>
              <a:t> relative to B</a:t>
            </a:r>
            <a:r>
              <a:rPr lang="en-US" baseline="30000" dirty="0" smtClean="0"/>
              <a:t>+</a:t>
            </a:r>
            <a:r>
              <a:rPr lang="en-US" dirty="0" smtClean="0"/>
              <a:t>→J/</a:t>
            </a:r>
            <a:r>
              <a:rPr lang="en-US" dirty="0" err="1" smtClean="0"/>
              <a:t>ψK</a:t>
            </a:r>
            <a:r>
              <a:rPr lang="en-US" baseline="30000" dirty="0" smtClean="0"/>
              <a:t>+</a:t>
            </a:r>
            <a:endParaRPr lang="en-US" dirty="0" smtClean="0"/>
          </a:p>
          <a:p>
            <a:r>
              <a:rPr lang="en-US" dirty="0" smtClean="0"/>
              <a:t>CDFNote 11083</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35</a:t>
            </a:fld>
            <a:endParaRPr lang="en-US">
              <a:solidFill>
                <a:schemeClr val="tx1"/>
              </a:solidFill>
            </a:endParaRPr>
          </a:p>
        </p:txBody>
      </p:sp>
      <p:pic>
        <p:nvPicPr>
          <p:cNvPr id="60418" name="Picture 2" descr="http://www-cdf.fnal.gov/physics/new/bottom/140228.blessed-Bc-Xsec-8.7fb/plots/pub_JpsiMuMass_bgrOn.jpg"/>
          <p:cNvPicPr>
            <a:picLocks noChangeAspect="1" noChangeArrowheads="1"/>
          </p:cNvPicPr>
          <p:nvPr/>
        </p:nvPicPr>
        <p:blipFill>
          <a:blip r:embed="rId2" cstate="print"/>
          <a:srcRect/>
          <a:stretch>
            <a:fillRect/>
          </a:stretch>
        </p:blipFill>
        <p:spPr bwMode="auto">
          <a:xfrm>
            <a:off x="5334000" y="1447800"/>
            <a:ext cx="4572000" cy="3411513"/>
          </a:xfrm>
          <a:prstGeom prst="rect">
            <a:avLst/>
          </a:prstGeom>
          <a:noFill/>
        </p:spPr>
      </p:pic>
      <p:pic>
        <p:nvPicPr>
          <p:cNvPr id="60420" name="Picture 4" descr="http://www-cdf.fnal.gov/physics/new/bottom/140228.blessed-Bc-Xsec-8.7fb/plots/pub_finalSummary.jpg"/>
          <p:cNvPicPr>
            <a:picLocks noChangeAspect="1" noChangeArrowheads="1"/>
          </p:cNvPicPr>
          <p:nvPr/>
        </p:nvPicPr>
        <p:blipFill>
          <a:blip r:embed="rId3" cstate="print"/>
          <a:srcRect/>
          <a:stretch>
            <a:fillRect/>
          </a:stretch>
        </p:blipFill>
        <p:spPr bwMode="auto">
          <a:xfrm>
            <a:off x="5334000" y="5105400"/>
            <a:ext cx="4572000" cy="190715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Direct CP Violating Asymmetries in Charmless Decays of Strange Bottom Mesons and Bottom Baryons</a:t>
            </a:r>
            <a:r>
              <a:rPr lang="en-US" dirty="0" smtClean="0"/>
              <a:t> </a:t>
            </a:r>
            <a:endParaRPr lang="en-US" dirty="0"/>
          </a:p>
        </p:txBody>
      </p:sp>
      <p:sp>
        <p:nvSpPr>
          <p:cNvPr id="3" name="Content Placeholder 2"/>
          <p:cNvSpPr>
            <a:spLocks noGrp="1"/>
          </p:cNvSpPr>
          <p:nvPr>
            <p:ph idx="1"/>
          </p:nvPr>
        </p:nvSpPr>
        <p:spPr>
          <a:xfrm>
            <a:off x="304800" y="1371600"/>
            <a:ext cx="5257800" cy="5537200"/>
          </a:xfrm>
        </p:spPr>
        <p:txBody>
          <a:bodyPr>
            <a:noAutofit/>
          </a:bodyPr>
          <a:lstStyle/>
          <a:p>
            <a:r>
              <a:rPr lang="en-US" sz="2800" dirty="0" smtClean="0"/>
              <a:t>Direct CP violation in charmless decays of B mesons have shown discrepancies from expectations</a:t>
            </a:r>
          </a:p>
          <a:p>
            <a:r>
              <a:rPr lang="en-US" sz="2800" dirty="0" smtClean="0"/>
              <a:t>Follow up on with B</a:t>
            </a:r>
            <a:r>
              <a:rPr lang="en-US" sz="2800" baseline="30000" dirty="0" smtClean="0"/>
              <a:t>0</a:t>
            </a:r>
            <a:r>
              <a:rPr lang="en-US" sz="2800" dirty="0" smtClean="0"/>
              <a:t>→K</a:t>
            </a:r>
            <a:r>
              <a:rPr lang="en-US" sz="2800" baseline="30000" dirty="0" smtClean="0"/>
              <a:t>+</a:t>
            </a:r>
            <a:r>
              <a:rPr lang="en-US" sz="2800" dirty="0" smtClean="0"/>
              <a:t> π</a:t>
            </a:r>
            <a:r>
              <a:rPr lang="en-US" sz="2800" baseline="30000" dirty="0" smtClean="0"/>
              <a:t>-</a:t>
            </a:r>
            <a:r>
              <a:rPr lang="en-US" sz="2800" dirty="0" smtClean="0"/>
              <a:t>, </a:t>
            </a:r>
            <a:r>
              <a:rPr lang="en-US" sz="2800" dirty="0" smtClean="0"/>
              <a:t>B</a:t>
            </a:r>
            <a:r>
              <a:rPr lang="en-US" sz="2800" baseline="30000" dirty="0" smtClean="0"/>
              <a:t>0</a:t>
            </a:r>
            <a:r>
              <a:rPr lang="en-US" sz="2800" baseline="-25000" dirty="0" smtClean="0"/>
              <a:t>s</a:t>
            </a:r>
            <a:r>
              <a:rPr lang="en-US" sz="2800" dirty="0" smtClean="0"/>
              <a:t>→π</a:t>
            </a:r>
            <a:r>
              <a:rPr lang="en-US" sz="2800" baseline="30000" dirty="0" smtClean="0"/>
              <a:t>+</a:t>
            </a:r>
            <a:r>
              <a:rPr lang="en-US" sz="2800" dirty="0" smtClean="0"/>
              <a:t> K</a:t>
            </a:r>
            <a:r>
              <a:rPr lang="en-US" sz="2800" baseline="30000" dirty="0" smtClean="0"/>
              <a:t>- </a:t>
            </a:r>
            <a:r>
              <a:rPr lang="en-US" sz="2800" dirty="0" smtClean="0"/>
              <a:t>as well as Lambdas</a:t>
            </a:r>
          </a:p>
          <a:p>
            <a:r>
              <a:rPr lang="en-US" sz="2800" dirty="0" smtClean="0"/>
              <a:t>Results are </a:t>
            </a:r>
            <a:r>
              <a:rPr lang="en-US" sz="2800" dirty="0" smtClean="0"/>
              <a:t>compatible </a:t>
            </a:r>
            <a:r>
              <a:rPr lang="en-US" sz="2800" dirty="0" smtClean="0"/>
              <a:t>with and have comparable </a:t>
            </a:r>
            <a:r>
              <a:rPr lang="en-US" sz="2800" dirty="0" smtClean="0"/>
              <a:t>accuracy with current results from B-Factories and </a:t>
            </a:r>
            <a:r>
              <a:rPr lang="en-US" sz="2800" dirty="0" err="1" smtClean="0"/>
              <a:t>LHCb</a:t>
            </a:r>
            <a:r>
              <a:rPr lang="en-US" sz="2800" dirty="0" smtClean="0"/>
              <a:t> </a:t>
            </a:r>
            <a:endParaRPr lang="en-US" sz="2800" dirty="0" smtClean="0"/>
          </a:p>
          <a:p>
            <a:pPr lvl="1"/>
            <a:r>
              <a:rPr lang="en-US" sz="2800" dirty="0" smtClean="0"/>
              <a:t>PRL </a:t>
            </a:r>
            <a:r>
              <a:rPr lang="en-US" sz="2800" dirty="0" smtClean="0"/>
              <a:t>113, 242001 (2014) </a:t>
            </a:r>
            <a:endParaRPr lang="en-US" sz="28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36</a:t>
            </a:fld>
            <a:endParaRPr lang="en-US"/>
          </a:p>
        </p:txBody>
      </p:sp>
      <p:pic>
        <p:nvPicPr>
          <p:cNvPr id="7" name="Picture 2" descr="Figure 1"/>
          <p:cNvPicPr>
            <a:picLocks noChangeAspect="1" noChangeArrowheads="1"/>
          </p:cNvPicPr>
          <p:nvPr/>
        </p:nvPicPr>
        <p:blipFill>
          <a:blip r:embed="rId2" cstate="print"/>
          <a:srcRect/>
          <a:stretch>
            <a:fillRect/>
          </a:stretch>
        </p:blipFill>
        <p:spPr bwMode="auto">
          <a:xfrm>
            <a:off x="5725408" y="1295400"/>
            <a:ext cx="4028192" cy="3657600"/>
          </a:xfrm>
          <a:prstGeom prst="rect">
            <a:avLst/>
          </a:prstGeom>
          <a:noFill/>
        </p:spPr>
      </p:pic>
      <p:pic>
        <p:nvPicPr>
          <p:cNvPr id="235522" name="Picture 2" descr="http://www-cdf.fnal.gov/physics/new/bottom/120628.blessed-Bhh9fb/formulae/table_res.gif"/>
          <p:cNvPicPr>
            <a:picLocks noChangeAspect="1" noChangeArrowheads="1"/>
          </p:cNvPicPr>
          <p:nvPr/>
        </p:nvPicPr>
        <p:blipFill>
          <a:blip r:embed="rId3" cstate="print"/>
          <a:srcRect l="1667" r="10000"/>
          <a:stretch>
            <a:fillRect/>
          </a:stretch>
        </p:blipFill>
        <p:spPr bwMode="auto">
          <a:xfrm>
            <a:off x="5486400" y="4953000"/>
            <a:ext cx="4572000" cy="263833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a:t>
            </a:r>
            <a:r>
              <a:rPr lang="en-US" dirty="0" smtClean="0"/>
              <a:t>CP-violating asymmetries in D</a:t>
            </a:r>
            <a:r>
              <a:rPr lang="en-US" baseline="30000" dirty="0" smtClean="0"/>
              <a:t>0</a:t>
            </a:r>
            <a:r>
              <a:rPr lang="en-US" dirty="0" smtClean="0"/>
              <a:t> → K</a:t>
            </a:r>
            <a:r>
              <a:rPr lang="en-US" baseline="30000" dirty="0" smtClean="0"/>
              <a:t>+</a:t>
            </a:r>
            <a:r>
              <a:rPr lang="en-US" dirty="0" smtClean="0"/>
              <a:t>K</a:t>
            </a:r>
            <a:r>
              <a:rPr lang="en-US" baseline="30000" dirty="0" smtClean="0"/>
              <a:t>−</a:t>
            </a:r>
            <a:r>
              <a:rPr lang="en-US" dirty="0" smtClean="0"/>
              <a:t> and D</a:t>
            </a:r>
            <a:r>
              <a:rPr lang="en-US" baseline="30000" dirty="0" smtClean="0"/>
              <a:t>0</a:t>
            </a:r>
            <a:r>
              <a:rPr lang="en-US" dirty="0" smtClean="0"/>
              <a:t> → </a:t>
            </a:r>
            <a:r>
              <a:rPr lang="en-US" dirty="0" err="1" smtClean="0"/>
              <a:t>π</a:t>
            </a:r>
            <a:r>
              <a:rPr lang="en-US" baseline="30000" dirty="0" err="1" smtClean="0"/>
              <a:t>+</a:t>
            </a:r>
            <a:r>
              <a:rPr lang="en-US" dirty="0" err="1" smtClean="0"/>
              <a:t>π</a:t>
            </a:r>
            <a:r>
              <a:rPr lang="en-US" baseline="30000" dirty="0" smtClean="0"/>
              <a:t>−</a:t>
            </a:r>
            <a:r>
              <a:rPr lang="en-US" dirty="0" smtClean="0"/>
              <a:t> decays</a:t>
            </a:r>
            <a:endParaRPr lang="en-US" dirty="0"/>
          </a:p>
        </p:txBody>
      </p:sp>
      <p:sp>
        <p:nvSpPr>
          <p:cNvPr id="3" name="Content Placeholder 2"/>
          <p:cNvSpPr>
            <a:spLocks noGrp="1"/>
          </p:cNvSpPr>
          <p:nvPr>
            <p:ph idx="1"/>
          </p:nvPr>
        </p:nvSpPr>
        <p:spPr>
          <a:xfrm>
            <a:off x="228600" y="1371600"/>
            <a:ext cx="6629400" cy="5537200"/>
          </a:xfrm>
        </p:spPr>
        <p:txBody>
          <a:bodyPr>
            <a:normAutofit fontScale="92500" lnSpcReduction="10000"/>
          </a:bodyPr>
          <a:lstStyle/>
          <a:p>
            <a:r>
              <a:rPr lang="en-US" dirty="0" smtClean="0"/>
              <a:t>Use D</a:t>
            </a:r>
            <a:r>
              <a:rPr lang="en-US" baseline="30000" dirty="0" smtClean="0"/>
              <a:t>*+</a:t>
            </a:r>
            <a:r>
              <a:rPr lang="en-US" dirty="0" smtClean="0"/>
              <a:t> →D</a:t>
            </a:r>
            <a:r>
              <a:rPr lang="en-US" baseline="30000" dirty="0" smtClean="0"/>
              <a:t>0</a:t>
            </a:r>
            <a:r>
              <a:rPr lang="en-US" dirty="0" smtClean="0"/>
              <a:t> π</a:t>
            </a:r>
            <a:r>
              <a:rPr lang="en-US" baseline="30000" dirty="0" smtClean="0"/>
              <a:t>+</a:t>
            </a:r>
            <a:r>
              <a:rPr lang="en-US" dirty="0" smtClean="0"/>
              <a:t> </a:t>
            </a:r>
            <a:r>
              <a:rPr lang="en-US" dirty="0" smtClean="0"/>
              <a:t>decays </a:t>
            </a:r>
            <a:r>
              <a:rPr lang="en-US" dirty="0" smtClean="0"/>
              <a:t>to identify the flavor of the neutral charmed meson at </a:t>
            </a:r>
            <a:r>
              <a:rPr lang="en-US" dirty="0" smtClean="0"/>
              <a:t>production</a:t>
            </a:r>
          </a:p>
          <a:p>
            <a:r>
              <a:rPr lang="en-US" dirty="0" smtClean="0"/>
              <a:t>Allows a measurement of the effective-lifetime asymmetry, A</a:t>
            </a:r>
            <a:r>
              <a:rPr lang="en-US" baseline="-25000" dirty="0" smtClean="0"/>
              <a:t>Γ </a:t>
            </a:r>
          </a:p>
          <a:p>
            <a:pPr lvl="1"/>
            <a:r>
              <a:rPr lang="en-US" dirty="0" smtClean="0"/>
              <a:t>A</a:t>
            </a:r>
            <a:r>
              <a:rPr lang="en-US" baseline="-25000" dirty="0" smtClean="0"/>
              <a:t>Γ</a:t>
            </a:r>
            <a:r>
              <a:rPr lang="en-US" dirty="0" smtClean="0"/>
              <a:t> (</a:t>
            </a:r>
            <a:r>
              <a:rPr lang="en-US" dirty="0" err="1" smtClean="0"/>
              <a:t>π</a:t>
            </a:r>
            <a:r>
              <a:rPr lang="en-US" baseline="30000" dirty="0" err="1" smtClean="0"/>
              <a:t>+</a:t>
            </a:r>
            <a:r>
              <a:rPr lang="en-US" dirty="0" err="1" smtClean="0"/>
              <a:t>π</a:t>
            </a:r>
            <a:r>
              <a:rPr lang="en-US" baseline="30000" dirty="0" smtClean="0"/>
              <a:t>−</a:t>
            </a:r>
            <a:r>
              <a:rPr lang="en-US" dirty="0" smtClean="0"/>
              <a:t>) = [-0.1 ± 1.8 (stat.) ± 0.3 (syst.)] × 10</a:t>
            </a:r>
            <a:r>
              <a:rPr lang="en-US" baseline="30000" dirty="0" smtClean="0"/>
              <a:t>−</a:t>
            </a:r>
            <a:r>
              <a:rPr lang="en-US" baseline="30000" dirty="0" smtClean="0"/>
              <a:t>3</a:t>
            </a:r>
            <a:endParaRPr lang="en-US" dirty="0" smtClean="0"/>
          </a:p>
          <a:p>
            <a:pPr lvl="1"/>
            <a:r>
              <a:rPr lang="en-US" dirty="0" smtClean="0"/>
              <a:t>A</a:t>
            </a:r>
            <a:r>
              <a:rPr lang="en-US" baseline="-25000" dirty="0" smtClean="0"/>
              <a:t>Γ</a:t>
            </a:r>
            <a:r>
              <a:rPr lang="en-US" dirty="0" smtClean="0"/>
              <a:t>(K</a:t>
            </a:r>
            <a:r>
              <a:rPr lang="en-US" baseline="30000" dirty="0" smtClean="0"/>
              <a:t>+</a:t>
            </a:r>
            <a:r>
              <a:rPr lang="en-US" dirty="0" smtClean="0"/>
              <a:t>K</a:t>
            </a:r>
            <a:r>
              <a:rPr lang="en-US" baseline="30000" dirty="0" smtClean="0"/>
              <a:t>−</a:t>
            </a:r>
            <a:r>
              <a:rPr lang="en-US" dirty="0" smtClean="0"/>
              <a:t>) = [-1.9 ± 1.5 (stat.) ± 0.4 (syst.)] × 10</a:t>
            </a:r>
            <a:r>
              <a:rPr lang="en-US" baseline="30000" dirty="0" smtClean="0"/>
              <a:t>−</a:t>
            </a:r>
            <a:r>
              <a:rPr lang="en-US" baseline="30000" dirty="0" smtClean="0"/>
              <a:t>3</a:t>
            </a:r>
            <a:endParaRPr lang="en-US" dirty="0" smtClean="0"/>
          </a:p>
          <a:p>
            <a:r>
              <a:rPr lang="en-US" dirty="0" smtClean="0"/>
              <a:t>CDF </a:t>
            </a:r>
            <a:r>
              <a:rPr lang="en-US" dirty="0" smtClean="0"/>
              <a:t>Public Note </a:t>
            </a:r>
            <a:r>
              <a:rPr lang="en-US" dirty="0" smtClean="0"/>
              <a:t>11117</a:t>
            </a:r>
            <a:r>
              <a:rPr lang="en-US" dirty="0" smtClean="0"/>
              <a:t>, accepted for publication in PRD-RC</a:t>
            </a:r>
            <a:endParaRPr lang="en-US"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37</a:t>
            </a:fld>
            <a:endParaRPr lang="en-US">
              <a:solidFill>
                <a:schemeClr val="tx1"/>
              </a:solidFill>
            </a:endParaRPr>
          </a:p>
        </p:txBody>
      </p:sp>
      <p:pic>
        <p:nvPicPr>
          <p:cNvPr id="65538" name="Picture 2" descr="http://www-cdf.fnal.gov/physics/new/bottom/140821.blessed-D0-AGamma/figs/paper/mass_plots.png"/>
          <p:cNvPicPr>
            <a:picLocks noChangeAspect="1" noChangeArrowheads="1"/>
          </p:cNvPicPr>
          <p:nvPr/>
        </p:nvPicPr>
        <p:blipFill>
          <a:blip r:embed="rId2" cstate="print"/>
          <a:srcRect/>
          <a:stretch>
            <a:fillRect/>
          </a:stretch>
        </p:blipFill>
        <p:spPr bwMode="auto">
          <a:xfrm>
            <a:off x="7048982" y="1295400"/>
            <a:ext cx="2552218" cy="3200400"/>
          </a:xfrm>
          <a:prstGeom prst="rect">
            <a:avLst/>
          </a:prstGeom>
          <a:noFill/>
        </p:spPr>
      </p:pic>
      <p:pic>
        <p:nvPicPr>
          <p:cNvPr id="65542" name="Picture 6" descr="http://www-cdf.fnal.gov/physics/new/bottom/140821.blessed-D0-AGamma/figs/paper/asymmetry_plots.png"/>
          <p:cNvPicPr>
            <a:picLocks noChangeAspect="1" noChangeArrowheads="1"/>
          </p:cNvPicPr>
          <p:nvPr/>
        </p:nvPicPr>
        <p:blipFill>
          <a:blip r:embed="rId3" cstate="print"/>
          <a:srcRect/>
          <a:stretch>
            <a:fillRect/>
          </a:stretch>
        </p:blipFill>
        <p:spPr bwMode="auto">
          <a:xfrm>
            <a:off x="6705600" y="4495800"/>
            <a:ext cx="3311363" cy="3200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QCD</a:t>
            </a:r>
            <a:endParaRPr lang="en-US" dirty="0"/>
          </a:p>
        </p:txBody>
      </p:sp>
      <p:sp>
        <p:nvSpPr>
          <p:cNvPr id="3" name="Content Placeholder 2"/>
          <p:cNvSpPr>
            <a:spLocks noGrp="1"/>
          </p:cNvSpPr>
          <p:nvPr>
            <p:ph idx="1"/>
          </p:nvPr>
        </p:nvSpPr>
        <p:spPr/>
        <p:txBody>
          <a:bodyPr>
            <a:noAutofit/>
          </a:bodyPr>
          <a:lstStyle/>
          <a:p>
            <a:r>
              <a:rPr lang="en-US" sz="4400" dirty="0" smtClean="0"/>
              <a:t>The strong </a:t>
            </a:r>
            <a:r>
              <a:rPr lang="en-US" sz="4400" dirty="0" smtClean="0"/>
              <a:t>interaction is one of the most </a:t>
            </a:r>
            <a:r>
              <a:rPr lang="en-US" sz="4400" dirty="0" smtClean="0"/>
              <a:t>difficult to probe in any experiment</a:t>
            </a:r>
          </a:p>
          <a:p>
            <a:r>
              <a:rPr lang="en-US" sz="4400" dirty="0" smtClean="0"/>
              <a:t>Many studies which look for deviations of the Standard Model </a:t>
            </a:r>
            <a:r>
              <a:rPr lang="en-US" sz="4400" dirty="0" smtClean="0"/>
              <a:t>as well as to </a:t>
            </a:r>
            <a:r>
              <a:rPr lang="en-US" sz="4400" dirty="0" smtClean="0"/>
              <a:t>improve future </a:t>
            </a:r>
            <a:r>
              <a:rPr lang="en-US" sz="4400" dirty="0" smtClean="0"/>
              <a:t>experiments</a:t>
            </a:r>
            <a:endParaRPr lang="en-US" sz="44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a:r>
            <a:r>
              <a:rPr lang="en-US" dirty="0" err="1"/>
              <a:t>Z</a:t>
            </a:r>
            <a:r>
              <a:rPr lang="en-US" dirty="0" err="1" smtClean="0"/>
              <a:t>+Jets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39</a:t>
            </a:fld>
            <a:endParaRPr lang="en-US">
              <a:solidFill>
                <a:schemeClr val="tx1"/>
              </a:solidFill>
            </a:endParaRPr>
          </a:p>
        </p:txBody>
      </p:sp>
      <p:sp>
        <p:nvSpPr>
          <p:cNvPr id="9" name="TextBox 8"/>
          <p:cNvSpPr txBox="1"/>
          <p:nvPr/>
        </p:nvSpPr>
        <p:spPr>
          <a:xfrm>
            <a:off x="304800" y="1295400"/>
            <a:ext cx="9448800" cy="1777181"/>
          </a:xfrm>
          <a:prstGeom prst="rect">
            <a:avLst/>
          </a:prstGeom>
          <a:noFill/>
        </p:spPr>
        <p:txBody>
          <a:bodyPr wrap="square" lIns="101882" tIns="50941" rIns="101882" bIns="50941" rtlCol="0">
            <a:spAutoFit/>
          </a:bodyPr>
          <a:lstStyle/>
          <a:p>
            <a:pPr marL="457200" indent="-457200" algn="l">
              <a:buFont typeface="Arial" pitchFamily="34" charset="0"/>
              <a:buChar char="•"/>
            </a:pPr>
            <a:r>
              <a:rPr lang="en-US" sz="3200" dirty="0" smtClean="0">
                <a:solidFill>
                  <a:schemeClr val="tx1"/>
                </a:solidFill>
                <a:latin typeface="Times New Roman" panose="02020603050405020304" pitchFamily="18" charset="0"/>
                <a:cs typeface="Times New Roman" panose="02020603050405020304" pitchFamily="18" charset="0"/>
              </a:rPr>
              <a:t>Z+jets Production well described by </a:t>
            </a:r>
            <a:r>
              <a:rPr lang="en-US" sz="3200" dirty="0" smtClean="0">
                <a:solidFill>
                  <a:schemeClr val="tx1"/>
                </a:solidFill>
                <a:latin typeface="Times New Roman" panose="02020603050405020304" pitchFamily="18" charset="0"/>
                <a:cs typeface="Times New Roman" panose="02020603050405020304" pitchFamily="18" charset="0"/>
              </a:rPr>
              <a:t>QCD@NLO </a:t>
            </a:r>
          </a:p>
          <a:p>
            <a:pPr marL="914400" lvl="1" indent="-457200" algn="l">
              <a:buFont typeface="Arial" pitchFamily="34" charset="0"/>
              <a:buChar char="•"/>
            </a:pPr>
            <a:r>
              <a:rPr lang="en-US" sz="3200" dirty="0" smtClean="0">
                <a:solidFill>
                  <a:srgbClr val="0000FF"/>
                </a:solidFill>
                <a:latin typeface="Times New Roman" panose="02020603050405020304" pitchFamily="18" charset="0"/>
                <a:cs typeface="Times New Roman" panose="02020603050405020304" pitchFamily="18" charset="0"/>
              </a:rPr>
              <a:t>arXiv:1409.4359, Accepted to PRD</a:t>
            </a:r>
          </a:p>
          <a:p>
            <a:pPr marL="457200" indent="-457200" algn="l">
              <a:buFont typeface="Arial" pitchFamily="34" charset="0"/>
              <a:buChar char="•"/>
            </a:pPr>
            <a:r>
              <a:rPr lang="en-US" sz="3200" dirty="0" err="1" smtClean="0">
                <a:solidFill>
                  <a:schemeClr val="tx1"/>
                </a:solidFill>
                <a:latin typeface="Times New Roman" panose="02020603050405020304" pitchFamily="18" charset="0"/>
                <a:cs typeface="Times New Roman" panose="02020603050405020304" pitchFamily="18" charset="0"/>
              </a:rPr>
              <a:t>W+Jets</a:t>
            </a:r>
            <a:r>
              <a:rPr lang="en-US" sz="3200" dirty="0" smtClean="0">
                <a:solidFill>
                  <a:schemeClr val="tx1"/>
                </a:solidFill>
                <a:latin typeface="Times New Roman" panose="02020603050405020304" pitchFamily="18" charset="0"/>
                <a:cs typeface="Times New Roman" panose="02020603050405020304" pitchFamily="18" charset="0"/>
              </a:rPr>
              <a:t> coming soon</a:t>
            </a:r>
            <a:endParaRPr lang="en-US" sz="3200" dirty="0" smtClean="0">
              <a:solidFill>
                <a:schemeClr val="tx1"/>
              </a:solidFill>
              <a:latin typeface="Times New Roman" panose="02020603050405020304" pitchFamily="18" charset="0"/>
              <a:cs typeface="Times New Roman" panose="02020603050405020304" pitchFamily="18" charset="0"/>
            </a:endParaRPr>
          </a:p>
        </p:txBody>
      </p:sp>
      <p:sp>
        <p:nvSpPr>
          <p:cNvPr id="12"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3"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1366136" y="2971800"/>
            <a:ext cx="7549264" cy="4572000"/>
          </a:xfrm>
          <a:prstGeom prst="rect">
            <a:avLst/>
          </a:prstGeom>
          <a:noFill/>
          <a:ln w="9525">
            <a:noFill/>
            <a:miter lim="800000"/>
            <a:headEnd/>
            <a:tailEnd/>
          </a:ln>
        </p:spPr>
      </p:pic>
    </p:spTree>
    <p:extLst>
      <p:ext uri="{BB962C8B-B14F-4D97-AF65-F5344CB8AC3E}">
        <p14:creationId xmlns:p14="http://schemas.microsoft.com/office/powerpoint/2010/main" xmlns="" val="1568003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 in 2014</a:t>
            </a:r>
            <a:endParaRPr lang="en-US" dirty="0"/>
          </a:p>
        </p:txBody>
      </p:sp>
      <p:sp>
        <p:nvSpPr>
          <p:cNvPr id="3" name="Content Placeholder 2"/>
          <p:cNvSpPr>
            <a:spLocks noGrp="1"/>
          </p:cNvSpPr>
          <p:nvPr>
            <p:ph idx="1"/>
          </p:nvPr>
        </p:nvSpPr>
        <p:spPr/>
        <p:txBody>
          <a:bodyPr>
            <a:noAutofit/>
          </a:bodyPr>
          <a:lstStyle/>
          <a:p>
            <a:r>
              <a:rPr lang="en-US" sz="2400" dirty="0" smtClean="0"/>
              <a:t>There are many BIG questions in 2014, many of which were not on our radar screen in the early 1980’s when CDF started</a:t>
            </a:r>
          </a:p>
          <a:p>
            <a:r>
              <a:rPr lang="en-US" sz="2400" i="1" dirty="0" smtClean="0"/>
              <a:t>Why is the top mass so much bigger than all the others? </a:t>
            </a:r>
          </a:p>
          <a:p>
            <a:pPr lvl="1"/>
            <a:r>
              <a:rPr lang="en-US" sz="2400" i="1" dirty="0" smtClean="0"/>
              <a:t>Why is the top coupling to the Higgs so large? </a:t>
            </a:r>
          </a:p>
          <a:p>
            <a:r>
              <a:rPr lang="en-US" sz="2400" i="1" dirty="0" smtClean="0"/>
              <a:t>What protects the Higgs mass?</a:t>
            </a:r>
          </a:p>
          <a:p>
            <a:r>
              <a:rPr lang="en-US" sz="2400" i="1" dirty="0" smtClean="0"/>
              <a:t>Is Supersymmetry a correct description of nature?</a:t>
            </a:r>
          </a:p>
          <a:p>
            <a:r>
              <a:rPr lang="en-US" sz="2400" i="1" dirty="0" smtClean="0"/>
              <a:t>Are there extra dimensions of nature?  </a:t>
            </a:r>
          </a:p>
          <a:p>
            <a:r>
              <a:rPr lang="en-US" sz="2400" i="1" dirty="0" smtClean="0"/>
              <a:t>What is the mechanism that gives neutrinos mass? </a:t>
            </a:r>
          </a:p>
          <a:p>
            <a:r>
              <a:rPr lang="en-US" sz="2400" i="1" dirty="0" smtClean="0"/>
              <a:t>What is the dark matter that fills the universe? </a:t>
            </a:r>
          </a:p>
          <a:p>
            <a:r>
              <a:rPr lang="en-US" sz="2400" i="1" dirty="0" smtClean="0"/>
              <a:t>What is the dark energy that is causing the universe to accelerate? </a:t>
            </a:r>
          </a:p>
          <a:p>
            <a:r>
              <a:rPr lang="en-US" sz="2400" i="1" dirty="0" smtClean="0"/>
              <a:t>Why so much matter in the universe and so little anti-matter?</a:t>
            </a:r>
          </a:p>
          <a:p>
            <a:r>
              <a:rPr lang="en-US" sz="2400" i="1" dirty="0" smtClean="0"/>
              <a:t>What bigger theory does the SM approximate so well? </a:t>
            </a:r>
            <a:endParaRPr lang="en-US" sz="2400" i="1"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Boson + </a:t>
            </a:r>
            <a:r>
              <a:rPr lang="en-US" dirty="0" smtClean="0"/>
              <a:t>Heavy Flavor Production</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40</a:t>
            </a:fld>
            <a:endParaRPr lang="en-US">
              <a:solidFill>
                <a:schemeClr val="tx1"/>
              </a:solidFill>
            </a:endParaRPr>
          </a:p>
        </p:txBody>
      </p:sp>
      <p:sp>
        <p:nvSpPr>
          <p:cNvPr id="3" name="Content Placeholder 2"/>
          <p:cNvSpPr>
            <a:spLocks noGrp="1"/>
          </p:cNvSpPr>
          <p:nvPr>
            <p:ph idx="1"/>
          </p:nvPr>
        </p:nvSpPr>
        <p:spPr>
          <a:xfrm>
            <a:off x="76200" y="1295400"/>
            <a:ext cx="6172199" cy="6400800"/>
          </a:xfrm>
          <a:noFill/>
        </p:spPr>
        <p:txBody>
          <a:bodyPr>
            <a:normAutofit/>
          </a:bodyPr>
          <a:lstStyle/>
          <a:p>
            <a:r>
              <a:rPr lang="en-US" sz="2800" dirty="0" smtClean="0"/>
              <a:t>Measurements </a:t>
            </a:r>
            <a:r>
              <a:rPr lang="en-US" sz="2800" dirty="0" smtClean="0"/>
              <a:t>of σ(W+D</a:t>
            </a:r>
            <a:r>
              <a:rPr lang="en-US" sz="2800" baseline="30000" dirty="0" smtClean="0"/>
              <a:t>*</a:t>
            </a:r>
            <a:r>
              <a:rPr lang="en-US" sz="2800" dirty="0" smtClean="0"/>
              <a:t>)/σ(W) and σ(Z+D</a:t>
            </a:r>
            <a:r>
              <a:rPr lang="en-US" sz="2800" baseline="30000" dirty="0" smtClean="0"/>
              <a:t>*</a:t>
            </a:r>
            <a:r>
              <a:rPr lang="en-US" sz="2800" dirty="0" smtClean="0"/>
              <a:t>)/σ(Z) in the W/Z leptonic decay channels using full D</a:t>
            </a:r>
            <a:r>
              <a:rPr lang="en-US" sz="2800" baseline="30000" dirty="0" smtClean="0"/>
              <a:t>*</a:t>
            </a:r>
            <a:r>
              <a:rPr lang="en-US" sz="2800" dirty="0" smtClean="0"/>
              <a:t> </a:t>
            </a:r>
            <a:r>
              <a:rPr lang="en-US" sz="2800" dirty="0" smtClean="0"/>
              <a:t>reconstruction</a:t>
            </a:r>
            <a:r>
              <a:rPr lang="en-US" sz="2800" dirty="0" smtClean="0"/>
              <a:t> </a:t>
            </a:r>
          </a:p>
          <a:p>
            <a:pPr lvl="1"/>
            <a:r>
              <a:rPr lang="en-US" sz="2800" dirty="0" smtClean="0"/>
              <a:t>First </a:t>
            </a:r>
            <a:r>
              <a:rPr lang="en-US" sz="2800" dirty="0" smtClean="0"/>
              <a:t>measurement of W/Z+D</a:t>
            </a:r>
            <a:r>
              <a:rPr lang="en-US" sz="2800" baseline="30000" dirty="0" smtClean="0"/>
              <a:t>*</a:t>
            </a:r>
            <a:r>
              <a:rPr lang="en-US" sz="2800" dirty="0" smtClean="0"/>
              <a:t> production with </a:t>
            </a:r>
            <a:r>
              <a:rPr lang="en-US" sz="2800" dirty="0" err="1" smtClean="0"/>
              <a:t>p</a:t>
            </a:r>
            <a:r>
              <a:rPr lang="en-US" sz="2800" baseline="-25000" dirty="0" err="1" smtClean="0"/>
              <a:t>T</a:t>
            </a:r>
            <a:r>
              <a:rPr lang="en-US" sz="2800" dirty="0" smtClean="0"/>
              <a:t>(c) &lt; 15 GeV at the </a:t>
            </a:r>
            <a:r>
              <a:rPr lang="en-US" sz="2800" dirty="0" smtClean="0"/>
              <a:t>Tevatron</a:t>
            </a:r>
            <a:endParaRPr lang="en-US" sz="2800" dirty="0" smtClean="0"/>
          </a:p>
          <a:p>
            <a:pPr lvl="1"/>
            <a:r>
              <a:rPr lang="en-US" sz="2800" dirty="0" smtClean="0"/>
              <a:t>CDF </a:t>
            </a:r>
            <a:r>
              <a:rPr lang="en-US" sz="2800" dirty="0"/>
              <a:t>Public Note </a:t>
            </a:r>
            <a:r>
              <a:rPr lang="en-US" sz="2800" dirty="0" smtClean="0"/>
              <a:t>11087</a:t>
            </a:r>
          </a:p>
          <a:p>
            <a:r>
              <a:rPr lang="en-US" sz="2800" dirty="0" smtClean="0"/>
              <a:t>W/</a:t>
            </a:r>
            <a:r>
              <a:rPr lang="en-US" sz="2800" dirty="0" err="1" smtClean="0"/>
              <a:t>Z+Upsilon</a:t>
            </a:r>
            <a:endParaRPr lang="en-US" sz="2800" dirty="0" smtClean="0"/>
          </a:p>
          <a:p>
            <a:pPr lvl="1"/>
            <a:r>
              <a:rPr lang="en-US" sz="2800" dirty="0" smtClean="0"/>
              <a:t>No observation, new limits</a:t>
            </a:r>
          </a:p>
          <a:p>
            <a:pPr lvl="1"/>
            <a:r>
              <a:rPr lang="en-US" sz="2800" dirty="0" smtClean="0"/>
              <a:t>arXiv:1412.4827 Submitted to PRD</a:t>
            </a:r>
            <a:endParaRPr lang="en-US" sz="2800" dirty="0"/>
          </a:p>
        </p:txBody>
      </p:sp>
      <p:pic>
        <p:nvPicPr>
          <p:cNvPr id="54274" name="Picture 2" descr="http://www-cdf.fnal.gov/physics/new/qcd/vplusdstar_new/vplusdstar_webpage/figures/wall_diff_cross.png"/>
          <p:cNvPicPr>
            <a:picLocks noChangeAspect="1" noChangeArrowheads="1"/>
          </p:cNvPicPr>
          <p:nvPr/>
        </p:nvPicPr>
        <p:blipFill>
          <a:blip r:embed="rId2" cstate="print"/>
          <a:srcRect l="337" t="10417" r="5637" b="2084"/>
          <a:stretch>
            <a:fillRect/>
          </a:stretch>
        </p:blipFill>
        <p:spPr bwMode="auto">
          <a:xfrm>
            <a:off x="6172200" y="1295400"/>
            <a:ext cx="3796393" cy="4572000"/>
          </a:xfrm>
          <a:prstGeom prst="rect">
            <a:avLst/>
          </a:prstGeom>
          <a:solidFill>
            <a:schemeClr val="bg1"/>
          </a:solidFill>
        </p:spPr>
      </p:pic>
      <p:pic>
        <p:nvPicPr>
          <p:cNvPr id="54276" name="Picture 4"/>
          <p:cNvPicPr>
            <a:picLocks noChangeAspect="1" noChangeArrowheads="1"/>
          </p:cNvPicPr>
          <p:nvPr/>
        </p:nvPicPr>
        <p:blipFill>
          <a:blip r:embed="rId3" cstate="print"/>
          <a:srcRect l="8333"/>
          <a:stretch>
            <a:fillRect/>
          </a:stretch>
        </p:blipFill>
        <p:spPr bwMode="auto">
          <a:xfrm>
            <a:off x="5867400" y="5867400"/>
            <a:ext cx="4191000" cy="1500289"/>
          </a:xfrm>
          <a:prstGeom prst="rect">
            <a:avLst/>
          </a:prstGeom>
          <a:noFill/>
          <a:ln w="9525">
            <a:noFill/>
            <a:miter lim="800000"/>
            <a:headEnd/>
            <a:tailEnd/>
          </a:ln>
        </p:spPr>
      </p:pic>
      <p:sp>
        <p:nvSpPr>
          <p:cNvPr id="13"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5"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519853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QCD: Exclusive Production</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41</a:t>
            </a:fld>
            <a:endParaRPr lang="en-US">
              <a:solidFill>
                <a:schemeClr val="tx1"/>
              </a:solidFill>
            </a:endParaRPr>
          </a:p>
        </p:txBody>
      </p:sp>
      <p:sp>
        <p:nvSpPr>
          <p:cNvPr id="3" name="Content Placeholder 2"/>
          <p:cNvSpPr>
            <a:spLocks noGrp="1"/>
          </p:cNvSpPr>
          <p:nvPr>
            <p:ph idx="1"/>
          </p:nvPr>
        </p:nvSpPr>
        <p:spPr>
          <a:xfrm>
            <a:off x="304800" y="1295400"/>
            <a:ext cx="5257800" cy="6400800"/>
          </a:xfrm>
          <a:noFill/>
        </p:spPr>
        <p:txBody>
          <a:bodyPr>
            <a:normAutofit/>
          </a:bodyPr>
          <a:lstStyle/>
          <a:p>
            <a:r>
              <a:rPr lang="en-US" sz="2800" dirty="0" smtClean="0"/>
              <a:t>Central </a:t>
            </a:r>
            <a:r>
              <a:rPr lang="en-US" sz="2800" dirty="0"/>
              <a:t>Exclusive Hadron Pair </a:t>
            </a:r>
            <a:r>
              <a:rPr lang="en-US" sz="2800" dirty="0" smtClean="0"/>
              <a:t>Production</a:t>
            </a:r>
            <a:endParaRPr lang="en-US" sz="2800" dirty="0"/>
          </a:p>
          <a:p>
            <a:pPr lvl="1"/>
            <a:r>
              <a:rPr lang="en-US" sz="2800" dirty="0" smtClean="0"/>
              <a:t>CDF Public Note 10841</a:t>
            </a:r>
          </a:p>
          <a:p>
            <a:r>
              <a:rPr lang="en-US" sz="2800" dirty="0" smtClean="0"/>
              <a:t>Measurements </a:t>
            </a:r>
            <a:r>
              <a:rPr lang="en-US" sz="2800" dirty="0" smtClean="0"/>
              <a:t>at multiple Tevatron energies</a:t>
            </a:r>
          </a:p>
          <a:p>
            <a:pPr lvl="1"/>
            <a:r>
              <a:rPr lang="en-US" sz="2800" dirty="0" smtClean="0"/>
              <a:t>300, 900 and 1960 </a:t>
            </a:r>
            <a:r>
              <a:rPr lang="en-US" sz="2800" dirty="0" err="1" smtClean="0"/>
              <a:t>GeV</a:t>
            </a:r>
            <a:endParaRPr lang="en-US" sz="2800" dirty="0" smtClean="0"/>
          </a:p>
          <a:p>
            <a:pPr lvl="1"/>
            <a:r>
              <a:rPr lang="en-US" sz="2800" dirty="0" smtClean="0"/>
              <a:t>CDF </a:t>
            </a:r>
            <a:r>
              <a:rPr lang="en-US" sz="2800" dirty="0" smtClean="0"/>
              <a:t>Public Notes </a:t>
            </a:r>
            <a:r>
              <a:rPr lang="en-US" sz="2800" dirty="0" smtClean="0"/>
              <a:t>10841 and 10874</a:t>
            </a:r>
          </a:p>
          <a:p>
            <a:r>
              <a:rPr lang="en-US" sz="2800" dirty="0" smtClean="0">
                <a:solidFill>
                  <a:schemeClr val="tx1"/>
                </a:solidFill>
              </a:rPr>
              <a:t>Important in its own right as well as for confidence in our Monte Carlos (</a:t>
            </a:r>
            <a:r>
              <a:rPr lang="en-US" sz="2800" dirty="0" err="1" smtClean="0">
                <a:solidFill>
                  <a:schemeClr val="tx1"/>
                </a:solidFill>
              </a:rPr>
              <a:t>Pythia</a:t>
            </a:r>
            <a:r>
              <a:rPr lang="en-US" sz="2800" dirty="0" smtClean="0">
                <a:solidFill>
                  <a:schemeClr val="tx1"/>
                </a:solidFill>
              </a:rPr>
              <a:t>, </a:t>
            </a:r>
            <a:r>
              <a:rPr lang="en-US" sz="2800" dirty="0" err="1" smtClean="0">
                <a:solidFill>
                  <a:schemeClr val="tx1"/>
                </a:solidFill>
              </a:rPr>
              <a:t>Herwig</a:t>
            </a:r>
            <a:r>
              <a:rPr lang="en-US" sz="2800" dirty="0" smtClean="0">
                <a:solidFill>
                  <a:schemeClr val="tx1"/>
                </a:solidFill>
              </a:rPr>
              <a:t>++ etc.)</a:t>
            </a:r>
          </a:p>
        </p:txBody>
      </p:sp>
      <p:pic>
        <p:nvPicPr>
          <p:cNvPr id="14338" name="Picture 2" descr="Click to Retur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4038600"/>
            <a:ext cx="4572000" cy="2745338"/>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55298" name="Picture 2" descr="http://www-cdf.fnal.gov/physics/new/qcd/GXG_14/webpage/plots/Mass1960900.png"/>
          <p:cNvPicPr>
            <a:picLocks noChangeAspect="1" noChangeArrowheads="1"/>
          </p:cNvPicPr>
          <p:nvPr/>
        </p:nvPicPr>
        <p:blipFill>
          <a:blip r:embed="rId3" cstate="print"/>
          <a:srcRect/>
          <a:stretch>
            <a:fillRect/>
          </a:stretch>
        </p:blipFill>
        <p:spPr bwMode="auto">
          <a:xfrm>
            <a:off x="5486400" y="1447800"/>
            <a:ext cx="4572000" cy="2300378"/>
          </a:xfrm>
          <a:prstGeom prst="rect">
            <a:avLst/>
          </a:prstGeom>
          <a:noFill/>
        </p:spPr>
      </p:pic>
      <p:sp>
        <p:nvSpPr>
          <p:cNvPr id="10"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1"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4114769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a:t>
            </a:r>
            <a:r>
              <a:rPr lang="en-US" dirty="0" smtClean="0"/>
              <a:t>Substructure and </a:t>
            </a:r>
            <a:br>
              <a:rPr lang="en-US" dirty="0" smtClean="0"/>
            </a:br>
            <a:r>
              <a:rPr lang="en-US" dirty="0" smtClean="0"/>
              <a:t>Boosted Tops</a:t>
            </a:r>
            <a:endParaRPr lang="en-US" dirty="0"/>
          </a:p>
        </p:txBody>
      </p:sp>
      <p:sp>
        <p:nvSpPr>
          <p:cNvPr id="3" name="Content Placeholder 2"/>
          <p:cNvSpPr>
            <a:spLocks noGrp="1"/>
          </p:cNvSpPr>
          <p:nvPr>
            <p:ph idx="1"/>
          </p:nvPr>
        </p:nvSpPr>
        <p:spPr>
          <a:xfrm>
            <a:off x="533400" y="1371600"/>
            <a:ext cx="5029200" cy="5537200"/>
          </a:xfrm>
        </p:spPr>
        <p:txBody>
          <a:bodyPr>
            <a:noAutofit/>
          </a:bodyPr>
          <a:lstStyle/>
          <a:p>
            <a:r>
              <a:rPr lang="en-US" sz="2800" dirty="0" smtClean="0"/>
              <a:t>Studied </a:t>
            </a:r>
            <a:r>
              <a:rPr lang="en-US" sz="2800" dirty="0" smtClean="0"/>
              <a:t>inclusive jets with </a:t>
            </a:r>
            <a:r>
              <a:rPr lang="en-US" sz="2800" dirty="0" err="1" smtClean="0"/>
              <a:t>p</a:t>
            </a:r>
            <a:r>
              <a:rPr lang="en-US" sz="2800" baseline="-25000" dirty="0" err="1" smtClean="0"/>
              <a:t>T</a:t>
            </a:r>
            <a:r>
              <a:rPr lang="en-US" sz="2800" dirty="0" smtClean="0"/>
              <a:t>&gt;400 </a:t>
            </a:r>
            <a:r>
              <a:rPr lang="en-US" sz="2800" dirty="0" smtClean="0"/>
              <a:t>GeV/c for large mass objects and deviations from expectations</a:t>
            </a:r>
          </a:p>
          <a:p>
            <a:r>
              <a:rPr lang="en-US" sz="2800" dirty="0" smtClean="0"/>
              <a:t>Search for boosted top quark production in events with 2 </a:t>
            </a:r>
            <a:r>
              <a:rPr lang="en-US" sz="2800" dirty="0" smtClean="0"/>
              <a:t>massive jets, or 1 massive jet with MET</a:t>
            </a:r>
          </a:p>
          <a:p>
            <a:r>
              <a:rPr lang="en-US" sz="2800" dirty="0" smtClean="0">
                <a:latin typeface="Symbol" pitchFamily="18" charset="2"/>
              </a:rPr>
              <a:t>s</a:t>
            </a:r>
            <a:r>
              <a:rPr lang="en-US" sz="2800" baseline="-25000" dirty="0" smtClean="0">
                <a:latin typeface="Symbol" pitchFamily="18" charset="2"/>
              </a:rPr>
              <a:t>95%</a:t>
            </a:r>
            <a:r>
              <a:rPr lang="en-US" sz="2800" dirty="0" smtClean="0"/>
              <a:t> </a:t>
            </a:r>
            <a:r>
              <a:rPr lang="en-US" sz="2800" dirty="0" smtClean="0"/>
              <a:t>&lt; 38 fb @ 95% </a:t>
            </a:r>
            <a:r>
              <a:rPr lang="en-US" sz="2800" dirty="0" smtClean="0"/>
              <a:t>CL</a:t>
            </a:r>
          </a:p>
          <a:p>
            <a:pPr lvl="1"/>
            <a:r>
              <a:rPr lang="en-US" sz="2400" dirty="0" smtClean="0"/>
              <a:t>arXiv:1407.3484</a:t>
            </a:r>
          </a:p>
          <a:p>
            <a:r>
              <a:rPr lang="en-US" sz="2800" dirty="0" smtClean="0"/>
              <a:t>Powerful tool now in regular use by the LHC for </a:t>
            </a:r>
            <a:r>
              <a:rPr lang="en-US" sz="2800" dirty="0" smtClean="0"/>
              <a:t>top-tagging</a:t>
            </a:r>
            <a:endParaRPr lang="en-US" sz="2800"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42</a:t>
            </a:fld>
            <a:endParaRPr lang="en-US">
              <a:solidFill>
                <a:schemeClr val="tx1"/>
              </a:solidFill>
            </a:endParaRPr>
          </a:p>
        </p:txBody>
      </p:sp>
      <p:pic>
        <p:nvPicPr>
          <p:cNvPr id="53250" name="Picture 2" descr="http://www-cdf.fnal.gov/physics/new/top/2011/BoostedTops/plotsMay2011/mjet2_vs_mjet1_fullHadronic_data_Midpoint_c1_cropped.png"/>
          <p:cNvPicPr>
            <a:picLocks noChangeAspect="1" noChangeArrowheads="1"/>
          </p:cNvPicPr>
          <p:nvPr/>
        </p:nvPicPr>
        <p:blipFill>
          <a:blip r:embed="rId2" cstate="print"/>
          <a:srcRect/>
          <a:stretch>
            <a:fillRect/>
          </a:stretch>
        </p:blipFill>
        <p:spPr bwMode="auto">
          <a:xfrm>
            <a:off x="5410200" y="2352295"/>
            <a:ext cx="4572000" cy="374370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Electroweak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study of the electroweak sector has a long history at CDF and been invaluable to the field</a:t>
            </a:r>
          </a:p>
          <a:p>
            <a:r>
              <a:rPr lang="en-US" dirty="0" smtClean="0"/>
              <a:t>Measurement of the W mass</a:t>
            </a:r>
          </a:p>
          <a:p>
            <a:r>
              <a:rPr lang="en-US" dirty="0" smtClean="0"/>
              <a:t>Measurement of the A</a:t>
            </a:r>
            <a:r>
              <a:rPr lang="en-US" baseline="-25000" dirty="0" smtClean="0"/>
              <a:t>FB</a:t>
            </a:r>
            <a:r>
              <a:rPr lang="en-US" dirty="0" smtClean="0"/>
              <a:t> of the Z/</a:t>
            </a:r>
            <a:r>
              <a:rPr lang="en-US" dirty="0" smtClean="0">
                <a:latin typeface="Symbol" pitchFamily="18" charset="2"/>
              </a:rPr>
              <a:t>g</a:t>
            </a:r>
            <a:r>
              <a:rPr lang="en-US" dirty="0" smtClean="0"/>
              <a:t>* system as a measurement of the Weinberg angle, as well as an </a:t>
            </a:r>
            <a:r>
              <a:rPr lang="en-US" dirty="0" smtClean="0"/>
              <a:t>indirect </a:t>
            </a:r>
            <a:r>
              <a:rPr lang="en-US" dirty="0" smtClean="0"/>
              <a:t>measurement of the W mass</a:t>
            </a:r>
          </a:p>
          <a:p>
            <a:r>
              <a:rPr lang="en-US" dirty="0" smtClean="0"/>
              <a:t>W </a:t>
            </a:r>
            <a:r>
              <a:rPr lang="en-US" dirty="0" smtClean="0"/>
              <a:t>asymmetry </a:t>
            </a:r>
            <a:r>
              <a:rPr lang="en-US" dirty="0" smtClean="0"/>
              <a:t>has played an important role in understanding the PDFs</a:t>
            </a:r>
          </a:p>
          <a:p>
            <a:r>
              <a:rPr lang="en-US" dirty="0" smtClean="0"/>
              <a:t>Full set of diboson measurements are an excellent probe of the </a:t>
            </a:r>
            <a:r>
              <a:rPr lang="en-US" dirty="0" smtClean="0"/>
              <a:t>SM and were invaluable in the Higgs searches</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EWK: A</a:t>
            </a:r>
            <a:r>
              <a:rPr lang="en-US" baseline="-25000" dirty="0" smtClean="0"/>
              <a:t>FB</a:t>
            </a:r>
            <a:r>
              <a:rPr lang="en-US" dirty="0" smtClean="0"/>
              <a:t> from leptons</a:t>
            </a:r>
            <a:br>
              <a:rPr lang="en-US" dirty="0" smtClean="0"/>
            </a:br>
            <a:r>
              <a:rPr lang="en-US" dirty="0" smtClean="0"/>
              <a:t>sin</a:t>
            </a:r>
            <a:r>
              <a:rPr lang="en-US" baseline="30000" dirty="0" smtClean="0"/>
              <a:t>2</a:t>
            </a:r>
            <a:r>
              <a:rPr lang="en-US" dirty="0" smtClean="0">
                <a:latin typeface="Symbol" panose="05050102010706020507" pitchFamily="18" charset="2"/>
              </a:rPr>
              <a:t>q</a:t>
            </a:r>
            <a:r>
              <a:rPr lang="en-US" baseline="-25000" dirty="0" smtClean="0"/>
              <a:t>eff</a:t>
            </a:r>
            <a:r>
              <a:rPr lang="en-US" dirty="0" smtClean="0"/>
              <a:t> and W-mass</a:t>
            </a:r>
            <a:endParaRPr lang="en-US" dirty="0"/>
          </a:p>
        </p:txBody>
      </p:sp>
      <p:sp>
        <p:nvSpPr>
          <p:cNvPr id="3" name="Content Placeholder 2"/>
          <p:cNvSpPr>
            <a:spLocks noGrp="1"/>
          </p:cNvSpPr>
          <p:nvPr>
            <p:ph idx="1"/>
          </p:nvPr>
        </p:nvSpPr>
        <p:spPr>
          <a:xfrm>
            <a:off x="533400" y="1295400"/>
            <a:ext cx="8991600" cy="5537200"/>
          </a:xfrm>
        </p:spPr>
        <p:txBody>
          <a:bodyPr>
            <a:normAutofit/>
          </a:bodyPr>
          <a:lstStyle/>
          <a:p>
            <a:r>
              <a:rPr lang="en-US" sz="2800" dirty="0" smtClean="0"/>
              <a:t>A</a:t>
            </a:r>
            <a:r>
              <a:rPr lang="en-US" sz="2800" baseline="-25000" dirty="0" smtClean="0"/>
              <a:t>FB </a:t>
            </a:r>
            <a:r>
              <a:rPr lang="en-US" sz="2800" dirty="0" smtClean="0"/>
              <a:t>above and below the Z pole probes the SM</a:t>
            </a:r>
          </a:p>
          <a:p>
            <a:r>
              <a:rPr lang="en-US" sz="2800" dirty="0" smtClean="0"/>
              <a:t>Measure the Weinberg angle and an indirect W mass measurement - Competitive results in both areas</a:t>
            </a:r>
          </a:p>
          <a:p>
            <a:r>
              <a:rPr lang="en-US" sz="2800" dirty="0" smtClean="0"/>
              <a:t>Just published the </a:t>
            </a:r>
            <a:r>
              <a:rPr lang="en-US" sz="2800" dirty="0" smtClean="0">
                <a:latin typeface="Symbol" pitchFamily="18" charset="2"/>
              </a:rPr>
              <a:t>mm</a:t>
            </a:r>
            <a:r>
              <a:rPr lang="en-US" sz="2800" dirty="0" smtClean="0"/>
              <a:t> result, with </a:t>
            </a:r>
            <a:r>
              <a:rPr lang="en-US" sz="2800" i="1" dirty="0" smtClean="0"/>
              <a:t>ee</a:t>
            </a:r>
            <a:r>
              <a:rPr lang="en-US" sz="2800" dirty="0" smtClean="0"/>
              <a:t> in progress. Discussions for a Tevatron combination have started</a:t>
            </a:r>
          </a:p>
          <a:p>
            <a:r>
              <a:rPr lang="en-US" sz="2800" dirty="0" smtClean="0"/>
              <a:t>Plans for </a:t>
            </a:r>
            <a:r>
              <a:rPr lang="en-US" sz="2800" dirty="0" smtClean="0"/>
              <a:t>a </a:t>
            </a:r>
            <a:r>
              <a:rPr lang="en-US" sz="2800" dirty="0" smtClean="0"/>
              <a:t>W Asymmetry measurement </a:t>
            </a:r>
            <a:r>
              <a:rPr lang="en-US" sz="2800" dirty="0" smtClean="0"/>
              <a:t>to come </a:t>
            </a:r>
            <a:r>
              <a:rPr lang="en-US" sz="2800" dirty="0" smtClean="0"/>
              <a:t>shortly after</a:t>
            </a:r>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44</a:t>
            </a:fld>
            <a:endParaRPr lang="en-US"/>
          </a:p>
        </p:txBody>
      </p:sp>
      <p:pic>
        <p:nvPicPr>
          <p:cNvPr id="7" name="Picture 2" descr="Figure 1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4540300"/>
            <a:ext cx="3319916" cy="32004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www-d0.fnal.gov/Run2Physics/WWW/results/prelim/EW/E40/E40F02.jpe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882" r="541" b="3571"/>
          <a:stretch/>
        </p:blipFill>
        <p:spPr bwMode="auto">
          <a:xfrm>
            <a:off x="1040993" y="4572000"/>
            <a:ext cx="3378607" cy="3200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Dibosons</a:t>
            </a:r>
            <a:r>
              <a:rPr lang="en-US" dirty="0" smtClean="0"/>
              <a:t>:</a:t>
            </a:r>
            <a:br>
              <a:rPr lang="en-US" dirty="0" smtClean="0"/>
            </a:br>
            <a:r>
              <a:rPr lang="en-US" dirty="0" smtClean="0"/>
              <a:t>WW, WZ, ZZ, </a:t>
            </a:r>
            <a:r>
              <a:rPr lang="en-US" dirty="0" err="1" smtClean="0"/>
              <a:t>W</a:t>
            </a:r>
            <a:r>
              <a:rPr lang="en-US" dirty="0" err="1" smtClean="0">
                <a:latin typeface="Symbol" pitchFamily="18" charset="2"/>
              </a:rPr>
              <a:t>g</a:t>
            </a:r>
            <a:r>
              <a:rPr lang="en-US" dirty="0" smtClean="0"/>
              <a:t>, </a:t>
            </a:r>
            <a:r>
              <a:rPr lang="en-US" dirty="0" err="1" smtClean="0"/>
              <a:t>Z</a:t>
            </a:r>
            <a:r>
              <a:rPr lang="en-US" dirty="0" err="1" smtClean="0">
                <a:latin typeface="Symbol" pitchFamily="18" charset="2"/>
              </a:rPr>
              <a:t>g</a:t>
            </a:r>
            <a:r>
              <a:rPr lang="en-US" dirty="0" smtClean="0"/>
              <a:t> and </a:t>
            </a:r>
            <a:r>
              <a:rPr lang="en-US" dirty="0" err="1" smtClean="0">
                <a:latin typeface="Symbol" pitchFamily="18" charset="2"/>
              </a:rPr>
              <a:t>gg</a:t>
            </a:r>
            <a:endParaRPr lang="en-US" dirty="0">
              <a:latin typeface="Symbol" pitchFamily="18" charset="2"/>
            </a:endParaRPr>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45</a:t>
            </a:fld>
            <a:endParaRPr lang="en-US" dirty="0">
              <a:solidFill>
                <a:schemeClr val="tx1"/>
              </a:solidFill>
            </a:endParaRPr>
          </a:p>
        </p:txBody>
      </p:sp>
      <p:pic>
        <p:nvPicPr>
          <p:cNvPr id="6146" name="Picture 2" descr="http://www-cdf.fnal.gov/~wcparker/ww+jets/Plots/XS/SigmaNew_v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2590800"/>
            <a:ext cx="4554940" cy="29643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228600" y="1371600"/>
            <a:ext cx="5486400" cy="5101168"/>
          </a:xfrm>
          <a:noFill/>
        </p:spPr>
        <p:txBody>
          <a:bodyPr wrap="square">
            <a:spAutoFit/>
          </a:bodyPr>
          <a:lstStyle/>
          <a:p>
            <a:r>
              <a:rPr lang="en-US" sz="2800" dirty="0" smtClean="0"/>
              <a:t>Dibosons provide an </a:t>
            </a:r>
            <a:r>
              <a:rPr lang="en-US" sz="2800" dirty="0" smtClean="0"/>
              <a:t>important test of the SM, </a:t>
            </a:r>
            <a:r>
              <a:rPr lang="en-US" sz="2800" dirty="0" smtClean="0"/>
              <a:t>and are vital </a:t>
            </a:r>
            <a:r>
              <a:rPr lang="en-US" sz="2800" dirty="0" smtClean="0"/>
              <a:t>to measurements of Top, Higgs and other Searches</a:t>
            </a:r>
          </a:p>
          <a:p>
            <a:r>
              <a:rPr lang="en-US" sz="2800" dirty="0" smtClean="0"/>
              <a:t>Powerful new differential measurements of the WW cross section recently released </a:t>
            </a:r>
            <a:endParaRPr lang="en-US" sz="2800" dirty="0" smtClean="0"/>
          </a:p>
          <a:p>
            <a:pPr lvl="1"/>
            <a:r>
              <a:rPr lang="en-US" sz="2800" dirty="0" err="1" smtClean="0"/>
              <a:t>WW+Jets</a:t>
            </a:r>
            <a:r>
              <a:rPr lang="en-US" sz="2800" dirty="0" smtClean="0"/>
              <a:t> may well be impossible at LHC</a:t>
            </a:r>
            <a:endParaRPr lang="en-US" sz="2800" dirty="0" smtClean="0"/>
          </a:p>
          <a:p>
            <a:r>
              <a:rPr lang="en-US" sz="2800" dirty="0" smtClean="0"/>
              <a:t>Full suite of measurements done, all consistent with the SM</a:t>
            </a:r>
          </a:p>
        </p:txBody>
      </p:sp>
      <p:sp>
        <p:nvSpPr>
          <p:cNvPr id="8"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9"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3706858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 Mass Measurement</a:t>
            </a:r>
            <a:endParaRPr lang="en-US" sz="5400"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46</a:t>
            </a:fld>
            <a:endParaRPr lang="en-US">
              <a:solidFill>
                <a:schemeClr val="tx1"/>
              </a:solidFill>
            </a:endParaRPr>
          </a:p>
        </p:txBody>
      </p:sp>
      <p:pic>
        <p:nvPicPr>
          <p:cNvPr id="11" name="Picture 10" descr="2012_09_18_W_vs_top_logo.eps"/>
          <p:cNvPicPr>
            <a:picLocks noChangeAspect="1"/>
          </p:cNvPicPr>
          <p:nvPr/>
        </p:nvPicPr>
        <p:blipFill>
          <a:blip r:embed="rId2" cstate="print"/>
          <a:stretch>
            <a:fillRect/>
          </a:stretch>
        </p:blipFill>
        <p:spPr>
          <a:xfrm>
            <a:off x="5650242" y="1092083"/>
            <a:ext cx="4331957" cy="3022717"/>
          </a:xfrm>
          <a:prstGeom prst="rect">
            <a:avLst/>
          </a:prstGeom>
        </p:spPr>
      </p:pic>
      <p:sp>
        <p:nvSpPr>
          <p:cNvPr id="3" name="Content Placeholder 2"/>
          <p:cNvSpPr>
            <a:spLocks noGrp="1"/>
          </p:cNvSpPr>
          <p:nvPr>
            <p:ph idx="1"/>
          </p:nvPr>
        </p:nvSpPr>
        <p:spPr>
          <a:xfrm>
            <a:off x="381001" y="1267771"/>
            <a:ext cx="5181599" cy="5507433"/>
          </a:xfrm>
          <a:noFill/>
        </p:spPr>
        <p:txBody>
          <a:bodyPr>
            <a:spAutoFit/>
          </a:bodyPr>
          <a:lstStyle/>
          <a:p>
            <a:r>
              <a:rPr lang="en-US" sz="2800" dirty="0"/>
              <a:t>Tevatron </a:t>
            </a:r>
            <a:r>
              <a:rPr lang="en-US" sz="2800" dirty="0" smtClean="0"/>
              <a:t>Combination</a:t>
            </a:r>
          </a:p>
          <a:p>
            <a:pPr lvl="1"/>
            <a:r>
              <a:rPr lang="en-US" sz="2800" dirty="0" smtClean="0">
                <a:solidFill>
                  <a:schemeClr val="tx1"/>
                </a:solidFill>
              </a:rPr>
              <a:t>PRD </a:t>
            </a:r>
            <a:r>
              <a:rPr lang="en-US" sz="2800" dirty="0">
                <a:solidFill>
                  <a:schemeClr val="tx1"/>
                </a:solidFill>
              </a:rPr>
              <a:t>88, 052018 (2013</a:t>
            </a:r>
            <a:r>
              <a:rPr lang="en-US" sz="2800" dirty="0" smtClean="0">
                <a:solidFill>
                  <a:schemeClr val="tx1"/>
                </a:solidFill>
              </a:rPr>
              <a:t>)</a:t>
            </a:r>
          </a:p>
          <a:p>
            <a:pPr lvl="2"/>
            <a:r>
              <a:rPr lang="en-US" sz="1800" dirty="0" smtClean="0">
                <a:solidFill>
                  <a:srgbClr val="0000FF"/>
                </a:solidFill>
              </a:rPr>
              <a:t>CDF: PRD 89, 072003 (2014)</a:t>
            </a:r>
          </a:p>
          <a:p>
            <a:pPr lvl="2"/>
            <a:r>
              <a:rPr lang="en-US" sz="1800" dirty="0" err="1" smtClean="0">
                <a:solidFill>
                  <a:srgbClr val="0000FF"/>
                </a:solidFill>
              </a:rPr>
              <a:t>DZero</a:t>
            </a:r>
            <a:r>
              <a:rPr lang="en-US" sz="1800" dirty="0" smtClean="0">
                <a:solidFill>
                  <a:srgbClr val="0000FF"/>
                </a:solidFill>
              </a:rPr>
              <a:t>: PRD 89, 012005 (2014)</a:t>
            </a:r>
          </a:p>
          <a:p>
            <a:pPr lvl="1"/>
            <a:r>
              <a:rPr lang="en-US" sz="2800" dirty="0" smtClean="0">
                <a:solidFill>
                  <a:schemeClr val="tx1"/>
                </a:solidFill>
              </a:rPr>
              <a:t>M</a:t>
            </a:r>
            <a:r>
              <a:rPr lang="en-US" sz="2800" baseline="-25000" dirty="0" smtClean="0">
                <a:solidFill>
                  <a:schemeClr val="tx1"/>
                </a:solidFill>
              </a:rPr>
              <a:t>W</a:t>
            </a:r>
            <a:r>
              <a:rPr lang="en-US" sz="2800" dirty="0" smtClean="0">
                <a:solidFill>
                  <a:schemeClr val="tx1"/>
                </a:solidFill>
              </a:rPr>
              <a:t> </a:t>
            </a:r>
            <a:r>
              <a:rPr lang="en-US" sz="2800" dirty="0">
                <a:solidFill>
                  <a:schemeClr val="tx1"/>
                </a:solidFill>
              </a:rPr>
              <a:t>= (80387 ± 16) </a:t>
            </a:r>
            <a:r>
              <a:rPr lang="en-US" sz="2800" dirty="0" smtClean="0">
                <a:solidFill>
                  <a:schemeClr val="tx1"/>
                </a:solidFill>
              </a:rPr>
              <a:t>MeV/c</a:t>
            </a:r>
            <a:r>
              <a:rPr lang="en-US" sz="2800" baseline="30000" dirty="0" smtClean="0">
                <a:solidFill>
                  <a:schemeClr val="tx1"/>
                </a:solidFill>
              </a:rPr>
              <a:t>2</a:t>
            </a:r>
          </a:p>
          <a:p>
            <a:pPr lvl="1"/>
            <a:r>
              <a:rPr lang="en-US" sz="2800" dirty="0" smtClean="0">
                <a:solidFill>
                  <a:schemeClr val="tx1"/>
                </a:solidFill>
              </a:rPr>
              <a:t>0.02</a:t>
            </a:r>
            <a:r>
              <a:rPr lang="en-US" sz="2800" dirty="0">
                <a:solidFill>
                  <a:schemeClr val="tx1"/>
                </a:solidFill>
              </a:rPr>
              <a:t>% precision</a:t>
            </a:r>
            <a:r>
              <a:rPr lang="en-US" sz="2800" dirty="0" smtClean="0">
                <a:solidFill>
                  <a:schemeClr val="tx1"/>
                </a:solidFill>
              </a:rPr>
              <a:t>!</a:t>
            </a:r>
          </a:p>
          <a:p>
            <a:r>
              <a:rPr lang="en-US" sz="2800" dirty="0" smtClean="0"/>
              <a:t>Further reduction of uncertainties are difficult and time consuming</a:t>
            </a:r>
          </a:p>
          <a:p>
            <a:pPr lvl="1"/>
            <a:r>
              <a:rPr lang="en-US" sz="2800" dirty="0" smtClean="0"/>
              <a:t>Full-data results from both CDF and </a:t>
            </a:r>
            <a:r>
              <a:rPr lang="en-US" sz="2800" dirty="0" err="1" smtClean="0"/>
              <a:t>DZero</a:t>
            </a:r>
            <a:r>
              <a:rPr lang="en-US" sz="2800" dirty="0" smtClean="0"/>
              <a:t> in progress</a:t>
            </a:r>
            <a:endParaRPr lang="en-US" sz="2800" dirty="0" smtClean="0">
              <a:solidFill>
                <a:srgbClr val="0000FF"/>
              </a:solidFill>
            </a:endParaRPr>
          </a:p>
        </p:txBody>
      </p:sp>
      <p:sp>
        <p:nvSpPr>
          <p:cNvPr id="9"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2"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pic>
        <p:nvPicPr>
          <p:cNvPr id="10" name="Picture 9" descr="mw_plot_old.eps"/>
          <p:cNvPicPr>
            <a:picLocks noChangeAspect="1"/>
          </p:cNvPicPr>
          <p:nvPr/>
        </p:nvPicPr>
        <p:blipFill>
          <a:blip r:embed="rId3" cstate="print"/>
          <a:stretch>
            <a:fillRect/>
          </a:stretch>
        </p:blipFill>
        <p:spPr>
          <a:xfrm>
            <a:off x="6019800" y="4114800"/>
            <a:ext cx="3700117" cy="3657600"/>
          </a:xfrm>
          <a:prstGeom prst="rect">
            <a:avLst/>
          </a:prstGeom>
          <a:ln>
            <a:solidFill>
              <a:schemeClr val="tx2"/>
            </a:solidFill>
          </a:ln>
        </p:spPr>
      </p:pic>
    </p:spTree>
    <p:extLst>
      <p:ext uri="{BB962C8B-B14F-4D97-AF65-F5344CB8AC3E}">
        <p14:creationId xmlns:p14="http://schemas.microsoft.com/office/powerpoint/2010/main" xmlns="" val="27381832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Publications</a:t>
            </a:r>
            <a:br>
              <a:rPr lang="en-US" dirty="0" smtClean="0"/>
            </a:br>
            <a:r>
              <a:rPr lang="en-US" i="1" dirty="0" smtClean="0"/>
              <a:t>This Year and Looking Forward</a:t>
            </a:r>
            <a:endParaRPr lang="en-US" i="1" dirty="0"/>
          </a:p>
        </p:txBody>
      </p:sp>
      <p:sp>
        <p:nvSpPr>
          <p:cNvPr id="3" name="Content Placeholder 2"/>
          <p:cNvSpPr>
            <a:spLocks noGrp="1"/>
          </p:cNvSpPr>
          <p:nvPr>
            <p:ph idx="1"/>
          </p:nvPr>
        </p:nvSpPr>
        <p:spPr>
          <a:xfrm>
            <a:off x="304800" y="1295400"/>
            <a:ext cx="9448800" cy="1143000"/>
          </a:xfrm>
        </p:spPr>
        <p:txBody>
          <a:bodyPr>
            <a:noAutofit/>
          </a:bodyPr>
          <a:lstStyle/>
          <a:p>
            <a:pPr marL="0" indent="0" algn="ctr">
              <a:buNone/>
            </a:pPr>
            <a:r>
              <a:rPr lang="en-US" dirty="0" smtClean="0"/>
              <a:t>Over 675 papers published with a good chance of topping </a:t>
            </a:r>
            <a:r>
              <a:rPr lang="en-US" dirty="0" smtClean="0"/>
              <a:t>700 by the time we’re done</a:t>
            </a:r>
            <a:endParaRPr lang="en-US" dirty="0" smtClean="0"/>
          </a:p>
        </p:txBody>
      </p:sp>
      <p:sp>
        <p:nvSpPr>
          <p:cNvPr id="4" name="Date Placeholder 3"/>
          <p:cNvSpPr>
            <a:spLocks noGrp="1"/>
          </p:cNvSpPr>
          <p:nvPr>
            <p:ph type="dt" sz="half" idx="10"/>
          </p:nvPr>
        </p:nvSpPr>
        <p:spPr/>
        <p:txBody>
          <a:bodyPr/>
          <a:lstStyle/>
          <a:p>
            <a:endParaRPr lang="en-US" dirty="0" smtClean="0"/>
          </a:p>
          <a:p>
            <a:r>
              <a:rPr lang="en-US" dirty="0"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47</a:t>
            </a:fld>
            <a:endParaRPr lang="en-US"/>
          </a:p>
        </p:txBody>
      </p:sp>
      <p:graphicFrame>
        <p:nvGraphicFramePr>
          <p:cNvPr id="7" name="Espace réservé du contenu 10"/>
          <p:cNvGraphicFramePr>
            <a:graphicFrameLocks/>
          </p:cNvGraphicFramePr>
          <p:nvPr>
            <p:extLst>
              <p:ext uri="{D42A27DB-BD31-4B8C-83A1-F6EECF244321}">
                <p14:modId xmlns:p14="http://schemas.microsoft.com/office/powerpoint/2010/main" xmlns="" val="2908919362"/>
              </p:ext>
            </p:extLst>
          </p:nvPr>
        </p:nvGraphicFramePr>
        <p:xfrm>
          <a:off x="304800" y="2565417"/>
          <a:ext cx="9296401" cy="4521183"/>
        </p:xfrm>
        <a:graphic>
          <a:graphicData uri="http://schemas.openxmlformats.org/drawingml/2006/table">
            <a:tbl>
              <a:tblPr firstRow="1" bandRow="1">
                <a:tableStyleId>{5C22544A-7EE6-4342-B048-85BDC9FD1C3A}</a:tableStyleId>
              </a:tblPr>
              <a:tblGrid>
                <a:gridCol w="2895600"/>
                <a:gridCol w="2043113"/>
                <a:gridCol w="2178844"/>
                <a:gridCol w="2178844"/>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anose="02020603050405020304" pitchFamily="18" charset="0"/>
                          <a:cs typeface="Times New Roman" panose="02020603050405020304" pitchFamily="18" charset="0"/>
                        </a:rPr>
                        <a:t>Topic</a:t>
                      </a:r>
                    </a:p>
                  </a:txBody>
                  <a:tcPr marL="100584" marR="100584" marT="51816" marB="51816"/>
                </a:tc>
                <a:tc>
                  <a:txBody>
                    <a:bodyPr/>
                    <a:lstStyle/>
                    <a:p>
                      <a:pPr algn="ctr"/>
                      <a:r>
                        <a:rPr lang="en-US" sz="2400" b="1" baseline="0" dirty="0" smtClean="0">
                          <a:latin typeface="Times New Roman" panose="02020603050405020304" pitchFamily="18" charset="0"/>
                          <a:cs typeface="Times New Roman" panose="02020603050405020304" pitchFamily="18" charset="0"/>
                        </a:rPr>
                        <a:t>Published or Accepted in 2014</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baseline="0" dirty="0" smtClean="0">
                          <a:latin typeface="Times New Roman" panose="02020603050405020304" pitchFamily="18" charset="0"/>
                          <a:cs typeface="Times New Roman" panose="02020603050405020304" pitchFamily="18" charset="0"/>
                        </a:rPr>
                        <a:t>Submitted but not yet Accepted</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err="1" smtClean="0">
                          <a:latin typeface="Times New Roman" panose="02020603050405020304" pitchFamily="18" charset="0"/>
                          <a:cs typeface="Times New Roman" panose="02020603050405020304" pitchFamily="18" charset="0"/>
                        </a:rPr>
                        <a:t>Blessed</a:t>
                      </a:r>
                      <a:r>
                        <a:rPr lang="fr-FR" sz="2400" b="1" baseline="0" dirty="0" smtClean="0">
                          <a:latin typeface="Times New Roman" panose="02020603050405020304" pitchFamily="18" charset="0"/>
                          <a:cs typeface="Times New Roman" panose="02020603050405020304" pitchFamily="18" charset="0"/>
                        </a:rPr>
                        <a:t> but not </a:t>
                      </a:r>
                      <a:r>
                        <a:rPr lang="fr-FR" sz="2400" b="1" baseline="0" dirty="0" err="1" smtClean="0">
                          <a:latin typeface="Times New Roman" panose="02020603050405020304" pitchFamily="18" charset="0"/>
                          <a:cs typeface="Times New Roman" panose="02020603050405020304" pitchFamily="18" charset="0"/>
                        </a:rPr>
                        <a:t>yet</a:t>
                      </a:r>
                      <a:r>
                        <a:rPr lang="fr-FR" sz="2400" b="1" baseline="0" dirty="0" smtClean="0">
                          <a:latin typeface="Times New Roman" panose="02020603050405020304" pitchFamily="18" charset="0"/>
                          <a:cs typeface="Times New Roman" panose="02020603050405020304" pitchFamily="18" charset="0"/>
                        </a:rPr>
                        <a:t> </a:t>
                      </a:r>
                      <a:r>
                        <a:rPr lang="fr-FR" sz="2400" b="1" baseline="0" dirty="0" err="1" smtClean="0">
                          <a:latin typeface="Times New Roman" panose="02020603050405020304" pitchFamily="18" charset="0"/>
                          <a:cs typeface="Times New Roman" panose="02020603050405020304" pitchFamily="18" charset="0"/>
                        </a:rPr>
                        <a:t>Submitted</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r>
              <a:tr h="444537">
                <a:tc>
                  <a:txBody>
                    <a:bodyPr/>
                    <a:lstStyle/>
                    <a:p>
                      <a:pPr algn="ctr"/>
                      <a:r>
                        <a:rPr lang="en-US" sz="2400" b="1" dirty="0" smtClean="0">
                          <a:latin typeface="Times New Roman" panose="02020603050405020304" pitchFamily="18" charset="0"/>
                          <a:cs typeface="Times New Roman" panose="02020603050405020304" pitchFamily="18" charset="0"/>
                        </a:rPr>
                        <a:t>BSM</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2</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0</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3</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r>
              <a:tr h="480901">
                <a:tc>
                  <a:txBody>
                    <a:bodyPr/>
                    <a:lstStyle/>
                    <a:p>
                      <a:pPr algn="ctr"/>
                      <a:r>
                        <a:rPr lang="en-US" sz="2400" b="1" baseline="0" dirty="0" smtClean="0">
                          <a:latin typeface="Times New Roman" panose="02020603050405020304" pitchFamily="18" charset="0"/>
                          <a:cs typeface="Times New Roman" panose="02020603050405020304" pitchFamily="18" charset="0"/>
                        </a:rPr>
                        <a:t>Higgs </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1</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0</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1</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r>
              <a:tr h="330496">
                <a:tc>
                  <a:txBody>
                    <a:bodyPr/>
                    <a:lstStyle/>
                    <a:p>
                      <a:pPr algn="ctr"/>
                      <a:r>
                        <a:rPr lang="en-US" sz="2400" b="1" dirty="0" smtClean="0">
                          <a:latin typeface="Times New Roman" panose="02020603050405020304" pitchFamily="18" charset="0"/>
                          <a:cs typeface="Times New Roman" panose="02020603050405020304" pitchFamily="18" charset="0"/>
                        </a:rPr>
                        <a:t>Top</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8</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2</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4</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r>
              <a:tr h="480901">
                <a:tc>
                  <a:txBody>
                    <a:bodyPr/>
                    <a:lstStyle/>
                    <a:p>
                      <a:pPr algn="ctr"/>
                      <a:r>
                        <a:rPr lang="en-US" sz="2400" b="1" dirty="0" smtClean="0">
                          <a:latin typeface="Times New Roman" panose="02020603050405020304" pitchFamily="18" charset="0"/>
                          <a:cs typeface="Times New Roman" panose="02020603050405020304" pitchFamily="18" charset="0"/>
                        </a:rPr>
                        <a:t>SM (EWK+QCD)</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4</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1</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3</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r>
              <a:tr h="371809">
                <a:tc>
                  <a:txBody>
                    <a:bodyPr/>
                    <a:lstStyle/>
                    <a:p>
                      <a:pPr algn="ctr"/>
                      <a:r>
                        <a:rPr lang="en-US" sz="2400" b="1" dirty="0" smtClean="0">
                          <a:latin typeface="Times New Roman" panose="02020603050405020304" pitchFamily="18" charset="0"/>
                          <a:cs typeface="Times New Roman" panose="02020603050405020304" pitchFamily="18" charset="0"/>
                        </a:rPr>
                        <a:t>Heavy</a:t>
                      </a:r>
                      <a:r>
                        <a:rPr lang="en-US" sz="2400" b="1" baseline="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Flavor</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4</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latin typeface="Times New Roman" panose="02020603050405020304" pitchFamily="18" charset="0"/>
                          <a:cs typeface="Times New Roman" panose="02020603050405020304" pitchFamily="18" charset="0"/>
                        </a:rPr>
                        <a:t>0</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1</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r>
              <a:tr h="370448">
                <a:tc>
                  <a:txBody>
                    <a:bodyPr/>
                    <a:lstStyle/>
                    <a:p>
                      <a:pPr algn="ctr"/>
                      <a:r>
                        <a:rPr lang="fr-FR" sz="2400" b="1" dirty="0" err="1" smtClean="0">
                          <a:latin typeface="Times New Roman" panose="02020603050405020304" pitchFamily="18" charset="0"/>
                          <a:cs typeface="Times New Roman" panose="02020603050405020304" pitchFamily="18" charset="0"/>
                        </a:rPr>
                        <a:t>Combinations</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1</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0</a:t>
                      </a:r>
                      <a:endParaRPr lang="fr-FR" sz="2400" b="1" dirty="0">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latin typeface="Times New Roman" panose="02020603050405020304" pitchFamily="18" charset="0"/>
                          <a:cs typeface="Times New Roman" panose="02020603050405020304" pitchFamily="18" charset="0"/>
                        </a:rPr>
                        <a:t>4</a:t>
                      </a:r>
                    </a:p>
                  </a:txBody>
                  <a:tcPr marL="100584" marR="100584" marT="51816" marB="51816"/>
                </a:tc>
              </a:tr>
              <a:tr h="480901">
                <a:tc>
                  <a:txBody>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Total</a:t>
                      </a:r>
                      <a:endParaRPr lang="fr-FR" sz="24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20</a:t>
                      </a:r>
                      <a:endParaRPr lang="fr-FR" sz="24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3</a:t>
                      </a:r>
                      <a:endParaRPr lang="fr-FR" sz="2400" b="1" dirty="0">
                        <a:solidFill>
                          <a:srgbClr val="FF0000"/>
                        </a:solidFill>
                        <a:latin typeface="Times New Roman" panose="02020603050405020304" pitchFamily="18" charset="0"/>
                        <a:cs typeface="Times New Roman" panose="02020603050405020304" pitchFamily="18" charset="0"/>
                      </a:endParaRPr>
                    </a:p>
                  </a:txBody>
                  <a:tcPr marL="100584" marR="100584" marT="51816" marB="51816"/>
                </a:tc>
                <a:tc>
                  <a:txBody>
                    <a:bodyPr/>
                    <a:lstStyle/>
                    <a:p>
                      <a:pPr algn="ctr"/>
                      <a:r>
                        <a:rPr lang="fr-FR" sz="2400" b="1" dirty="0" smtClean="0">
                          <a:solidFill>
                            <a:srgbClr val="FF0000"/>
                          </a:solidFill>
                          <a:latin typeface="Times New Roman" panose="02020603050405020304" pitchFamily="18" charset="0"/>
                          <a:cs typeface="Times New Roman" panose="02020603050405020304" pitchFamily="18" charset="0"/>
                        </a:rPr>
                        <a:t>16</a:t>
                      </a:r>
                    </a:p>
                  </a:txBody>
                  <a:tcPr marL="100584" marR="100584" marT="51816" marB="51816"/>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Preservation</a:t>
            </a:r>
            <a:endParaRPr lang="en-US" dirty="0"/>
          </a:p>
        </p:txBody>
      </p:sp>
      <p:sp>
        <p:nvSpPr>
          <p:cNvPr id="3" name="Content Placeholder 2"/>
          <p:cNvSpPr>
            <a:spLocks noGrp="1"/>
          </p:cNvSpPr>
          <p:nvPr>
            <p:ph idx="1"/>
          </p:nvPr>
        </p:nvSpPr>
        <p:spPr>
          <a:xfrm>
            <a:off x="533400" y="1371600"/>
            <a:ext cx="3962400" cy="5537200"/>
          </a:xfrm>
        </p:spPr>
        <p:txBody>
          <a:bodyPr>
            <a:normAutofit fontScale="70000" lnSpcReduction="20000"/>
          </a:bodyPr>
          <a:lstStyle/>
          <a:p>
            <a:r>
              <a:rPr lang="en-US" dirty="0" smtClean="0"/>
              <a:t>Hypothetical: Discovery at LHC which could be further studied from archived Tevatron data</a:t>
            </a:r>
          </a:p>
          <a:p>
            <a:r>
              <a:rPr lang="en-US" dirty="0" smtClean="0"/>
              <a:t>Need to do preparations now so we have moved to SL6 and made all data available on tape in a current format</a:t>
            </a:r>
          </a:p>
          <a:p>
            <a:r>
              <a:rPr lang="en-US" dirty="0" smtClean="0"/>
              <a:t>Should be able to act </a:t>
            </a:r>
            <a:r>
              <a:rPr lang="en-US" dirty="0" smtClean="0"/>
              <a:t>through </a:t>
            </a:r>
            <a:r>
              <a:rPr lang="en-US" dirty="0" smtClean="0"/>
              <a:t>2020</a:t>
            </a:r>
          </a:p>
          <a:p>
            <a:r>
              <a:rPr lang="en-US" dirty="0" smtClean="0"/>
              <a:t>Have moved to </a:t>
            </a:r>
            <a:r>
              <a:rPr lang="en-US" dirty="0" smtClean="0"/>
              <a:t>archive all of CDF's documentation (including CDF notes that were only on paper).  </a:t>
            </a:r>
            <a:endParaRPr lang="en-US"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48</a:t>
            </a:fld>
            <a:endParaRPr lang="en-US"/>
          </a:p>
        </p:txBody>
      </p:sp>
      <p:pic>
        <p:nvPicPr>
          <p:cNvPr id="244738" name="Picture 2"/>
          <p:cNvPicPr>
            <a:picLocks noChangeAspect="1" noChangeArrowheads="1"/>
          </p:cNvPicPr>
          <p:nvPr/>
        </p:nvPicPr>
        <p:blipFill>
          <a:blip r:embed="rId2" cstate="print"/>
          <a:srcRect/>
          <a:stretch>
            <a:fillRect/>
          </a:stretch>
        </p:blipFill>
        <p:spPr bwMode="auto">
          <a:xfrm>
            <a:off x="4495800" y="2368685"/>
            <a:ext cx="5486400" cy="365111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2400" dirty="0" smtClean="0"/>
              <a:t>The CDF collaboration is still doing exciting physics and publishing at a strong </a:t>
            </a:r>
            <a:r>
              <a:rPr lang="en-US" sz="2400" dirty="0" smtClean="0"/>
              <a:t>rate</a:t>
            </a:r>
          </a:p>
          <a:p>
            <a:r>
              <a:rPr lang="en-US" sz="2400" dirty="0" smtClean="0"/>
              <a:t>In the last year(s) we have had many successes by focusing on legacy results that are competitive and complementary to the </a:t>
            </a:r>
            <a:r>
              <a:rPr lang="en-US" sz="2400" dirty="0" smtClean="0"/>
              <a:t>LHC</a:t>
            </a:r>
            <a:endParaRPr lang="en-US" sz="2400" dirty="0" smtClean="0"/>
          </a:p>
          <a:p>
            <a:r>
              <a:rPr lang="en-US" sz="2400" dirty="0" smtClean="0"/>
              <a:t>We have published almost 700 papers and graduated more than </a:t>
            </a:r>
            <a:r>
              <a:rPr lang="en-US" sz="2400" dirty="0" smtClean="0"/>
              <a:t>575 </a:t>
            </a:r>
            <a:r>
              <a:rPr lang="en-US" sz="2400" dirty="0" smtClean="0"/>
              <a:t>PhD students</a:t>
            </a:r>
          </a:p>
          <a:p>
            <a:r>
              <a:rPr lang="en-US" sz="2400" dirty="0" smtClean="0"/>
              <a:t>Soon </a:t>
            </a:r>
            <a:r>
              <a:rPr lang="en-US" sz="2400" dirty="0" smtClean="0"/>
              <a:t>expect publication of some our most important results including final words on the combined top mass, Higgs Spin-parity in </a:t>
            </a:r>
            <a:r>
              <a:rPr lang="en-US" sz="2400" dirty="0" err="1" smtClean="0"/>
              <a:t>VHiggs</a:t>
            </a:r>
            <a:r>
              <a:rPr lang="en-US" sz="2400" dirty="0" smtClean="0"/>
              <a:t>(bb),  A</a:t>
            </a:r>
            <a:r>
              <a:rPr lang="en-US" sz="2400" baseline="-25000" dirty="0" smtClean="0"/>
              <a:t>FB</a:t>
            </a:r>
            <a:r>
              <a:rPr lang="en-US" sz="2400" dirty="0" smtClean="0"/>
              <a:t> in </a:t>
            </a:r>
            <a:r>
              <a:rPr lang="en-US" sz="2400" dirty="0" err="1" smtClean="0"/>
              <a:t>tt</a:t>
            </a:r>
            <a:r>
              <a:rPr lang="en-US" sz="2400" dirty="0" smtClean="0"/>
              <a:t> and bb, </a:t>
            </a:r>
            <a:r>
              <a:rPr lang="en-US" sz="2400" dirty="0" smtClean="0"/>
              <a:t>and new results in W </a:t>
            </a:r>
            <a:r>
              <a:rPr lang="en-US" sz="2400" dirty="0" smtClean="0"/>
              <a:t>charge asymmetry and the much anticipated </a:t>
            </a:r>
            <a:r>
              <a:rPr lang="en-US" sz="2400" dirty="0" err="1" smtClean="0"/>
              <a:t>Wmass</a:t>
            </a:r>
            <a:r>
              <a:rPr lang="en-US" sz="2400" dirty="0" smtClean="0"/>
              <a:t> measurement in the 10-15 </a:t>
            </a:r>
            <a:r>
              <a:rPr lang="en-US" sz="2400" dirty="0" err="1" smtClean="0"/>
              <a:t>MeV</a:t>
            </a:r>
            <a:r>
              <a:rPr lang="en-US" sz="2400" dirty="0" smtClean="0"/>
              <a:t> range</a:t>
            </a:r>
          </a:p>
          <a:p>
            <a:r>
              <a:rPr lang="en-US" sz="2400" dirty="0" smtClean="0"/>
              <a:t>Stay tuned… we’re not done quite yet</a:t>
            </a:r>
            <a:endParaRPr lang="en-US" sz="2400" dirty="0" smtClean="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49</a:t>
            </a:fld>
            <a:endParaRPr lang="en-US"/>
          </a:p>
        </p:txBody>
      </p:sp>
      <p:sp>
        <p:nvSpPr>
          <p:cNvPr id="7" name="TextBox 6"/>
          <p:cNvSpPr txBox="1"/>
          <p:nvPr/>
        </p:nvSpPr>
        <p:spPr>
          <a:xfrm>
            <a:off x="2721711" y="6774359"/>
            <a:ext cx="6933308" cy="400110"/>
          </a:xfrm>
          <a:prstGeom prst="rect">
            <a:avLst/>
          </a:prstGeom>
          <a:noFill/>
        </p:spPr>
        <p:txBody>
          <a:bodyPr wrap="none" rtlCol="0">
            <a:spAutoFit/>
          </a:bodyPr>
          <a:lstStyle/>
          <a:p>
            <a:r>
              <a:rPr lang="en-US" sz="2000" i="1" dirty="0" smtClean="0"/>
              <a:t>http://www-cdf.fnal.gov/physics/S14CDFResults.html</a:t>
            </a:r>
            <a:endParaRPr lang="en-US" sz="2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Collider Program</a:t>
            </a:r>
            <a:endParaRPr lang="en-US" dirty="0"/>
          </a:p>
        </p:txBody>
      </p:sp>
      <p:sp>
        <p:nvSpPr>
          <p:cNvPr id="3" name="Content Placeholder 2"/>
          <p:cNvSpPr>
            <a:spLocks noGrp="1"/>
          </p:cNvSpPr>
          <p:nvPr>
            <p:ph idx="1"/>
          </p:nvPr>
        </p:nvSpPr>
        <p:spPr/>
        <p:txBody>
          <a:bodyPr/>
          <a:lstStyle/>
          <a:p>
            <a:r>
              <a:rPr lang="en-US" dirty="0" smtClean="0"/>
              <a:t>The Collider Program, Tevatron and LHC, try to address many of these questions</a:t>
            </a:r>
          </a:p>
          <a:p>
            <a:r>
              <a:rPr lang="en-US" dirty="0" smtClean="0"/>
              <a:t>LHC has taken over in many ways, especially for interactions which are only probed at the highest energies</a:t>
            </a:r>
          </a:p>
          <a:p>
            <a:r>
              <a:rPr lang="en-US" dirty="0" smtClean="0"/>
              <a:t>Tevatron is completing its studies in a number of competitive areas </a:t>
            </a:r>
            <a:endParaRPr lang="en-US" dirty="0" smtClean="0"/>
          </a:p>
          <a:p>
            <a:pPr lvl="1"/>
            <a:r>
              <a:rPr lang="en-US" dirty="0" smtClean="0"/>
              <a:t>Typically </a:t>
            </a:r>
            <a:r>
              <a:rPr lang="en-US" dirty="0" smtClean="0"/>
              <a:t>complementary </a:t>
            </a:r>
            <a:r>
              <a:rPr lang="en-US" dirty="0" smtClean="0"/>
              <a:t>to the LHC and other experiments</a:t>
            </a:r>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50</a:t>
            </a:fld>
            <a:endParaRPr lang="en-US">
              <a:solidFill>
                <a:schemeClr val="tx1"/>
              </a:solidFill>
            </a:endParaRPr>
          </a:p>
        </p:txBody>
      </p:sp>
      <p:sp>
        <p:nvSpPr>
          <p:cNvPr id="7"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8"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2416792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0"/>
            <a:ext cx="9067800" cy="3479800"/>
          </a:xfrm>
        </p:spPr>
        <p:txBody>
          <a:bodyPr/>
          <a:lstStyle/>
          <a:p>
            <a:pPr>
              <a:buNone/>
            </a:pPr>
            <a:r>
              <a:rPr lang="en-US" i="1" dirty="0" smtClean="0"/>
              <a:t>“Something, something, something, </a:t>
            </a:r>
            <a:r>
              <a:rPr lang="en-US" dirty="0" smtClean="0"/>
              <a:t>Legacy Program. </a:t>
            </a:r>
            <a:r>
              <a:rPr lang="en-US" i="1" dirty="0" smtClean="0"/>
              <a:t>Something, something, something,</a:t>
            </a:r>
            <a:r>
              <a:rPr lang="en-US" dirty="0" smtClean="0"/>
              <a:t> Complete”</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51</a:t>
            </a:fld>
            <a:endParaRPr lang="en-US"/>
          </a:p>
        </p:txBody>
      </p:sp>
      <p:pic>
        <p:nvPicPr>
          <p:cNvPr id="250882" name="Picture 2" descr="Something, something, something, DARK SIDE"/>
          <p:cNvPicPr>
            <a:picLocks noChangeAspect="1" noChangeArrowheads="1"/>
          </p:cNvPicPr>
          <p:nvPr/>
        </p:nvPicPr>
        <p:blipFill>
          <a:blip r:embed="rId2" cstate="print"/>
          <a:srcRect/>
          <a:stretch>
            <a:fillRect/>
          </a:stretch>
        </p:blipFill>
        <p:spPr bwMode="auto">
          <a:xfrm>
            <a:off x="1219200" y="1447800"/>
            <a:ext cx="7557019" cy="304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http://www-cdf.fnal.gov/physics/S14CDFResults.html</a:t>
            </a:r>
            <a:endParaRPr lang="en-US" sz="2800" dirty="0"/>
          </a:p>
        </p:txBody>
      </p:sp>
      <p:sp>
        <p:nvSpPr>
          <p:cNvPr id="3" name="Content Placeholder 2"/>
          <p:cNvSpPr>
            <a:spLocks noGrp="1"/>
          </p:cNvSpPr>
          <p:nvPr>
            <p:ph idx="1"/>
          </p:nvPr>
        </p:nvSpPr>
        <p:spPr/>
        <p:txBody>
          <a:bodyPr>
            <a:normAutofit lnSpcReduction="10000"/>
          </a:bodyPr>
          <a:lstStyle/>
          <a:p>
            <a:r>
              <a:rPr lang="en-US" sz="800" dirty="0" smtClean="0">
                <a:solidFill>
                  <a:srgbClr val="0000FF"/>
                </a:solidFill>
              </a:rPr>
              <a:t>Higgs Spin/Parity Limits (Tevatron Combination)Higgs</a:t>
            </a:r>
            <a:r>
              <a:rPr lang="en-US" sz="800" dirty="0" smtClean="0">
                <a:solidFill>
                  <a:srgbClr val="0000FF"/>
                </a:solidFill>
                <a:hlinkClick r:id="rId2"/>
              </a:rPr>
              <a:t>7/24/2014</a:t>
            </a:r>
            <a:r>
              <a:rPr lang="en-US" sz="800" dirty="0" smtClean="0">
                <a:solidFill>
                  <a:srgbClr val="0000FF"/>
                </a:solidFill>
                <a:hlinkClick r:id="rId3"/>
              </a:rPr>
              <a:t>Note 11104</a:t>
            </a:r>
            <a:endParaRPr lang="en-US" sz="800" dirty="0" smtClean="0">
              <a:solidFill>
                <a:srgbClr val="0000FF"/>
              </a:solidFill>
            </a:endParaRPr>
          </a:p>
          <a:p>
            <a:r>
              <a:rPr lang="en-US" sz="800" dirty="0" smtClean="0">
                <a:solidFill>
                  <a:srgbClr val="0000FF"/>
                </a:solidFill>
              </a:rPr>
              <a:t>CP Violation in D</a:t>
            </a:r>
            <a:r>
              <a:rPr lang="en-US" sz="800" baseline="30000" dirty="0" smtClean="0">
                <a:solidFill>
                  <a:srgbClr val="0000FF"/>
                </a:solidFill>
              </a:rPr>
              <a:t>0</a:t>
            </a:r>
            <a:r>
              <a:rPr lang="en-US" sz="800" dirty="0" smtClean="0">
                <a:solidFill>
                  <a:srgbClr val="0000FF"/>
                </a:solidFill>
              </a:rPr>
              <a:t>Heavy Flavor</a:t>
            </a:r>
            <a:r>
              <a:rPr lang="en-US" sz="800" dirty="0" smtClean="0">
                <a:solidFill>
                  <a:srgbClr val="0000FF"/>
                </a:solidFill>
                <a:hlinkClick r:id="rId4"/>
              </a:rPr>
              <a:t>8/21/2014</a:t>
            </a:r>
            <a:r>
              <a:rPr lang="en-US" sz="800" dirty="0" smtClean="0">
                <a:solidFill>
                  <a:srgbClr val="0000FF"/>
                </a:solidFill>
                <a:hlinkClick r:id="rId5"/>
              </a:rPr>
              <a:t>Note 11117</a:t>
            </a:r>
            <a:r>
              <a:rPr lang="en-US" sz="800" dirty="0" smtClean="0">
                <a:solidFill>
                  <a:srgbClr val="0000FF"/>
                </a:solidFill>
                <a:hlinkClick r:id="rId6"/>
              </a:rPr>
              <a:t>1410.5435</a:t>
            </a:r>
            <a:r>
              <a:rPr lang="en-US" sz="800" dirty="0" smtClean="0">
                <a:solidFill>
                  <a:srgbClr val="0000FF"/>
                </a:solidFill>
              </a:rPr>
              <a:t>Submitted to PRL</a:t>
            </a:r>
          </a:p>
          <a:p>
            <a:r>
              <a:rPr lang="en-US" sz="800" dirty="0" err="1" smtClean="0">
                <a:solidFill>
                  <a:srgbClr val="0000FF"/>
                </a:solidFill>
              </a:rPr>
              <a:t>Fermiophobic</a:t>
            </a:r>
            <a:r>
              <a:rPr lang="en-US" sz="800" dirty="0" smtClean="0">
                <a:solidFill>
                  <a:srgbClr val="0000FF"/>
                </a:solidFill>
              </a:rPr>
              <a:t> Higgs in the 3</a:t>
            </a:r>
            <a:r>
              <a:rPr lang="el-GR" sz="800" dirty="0" smtClean="0">
                <a:solidFill>
                  <a:srgbClr val="0000FF"/>
                </a:solidFill>
              </a:rPr>
              <a:t>γ+</a:t>
            </a:r>
            <a:r>
              <a:rPr lang="en-US" sz="800" dirty="0" smtClean="0">
                <a:solidFill>
                  <a:srgbClr val="0000FF"/>
                </a:solidFill>
              </a:rPr>
              <a:t>X ChannelExotics</a:t>
            </a:r>
            <a:r>
              <a:rPr lang="en-US" sz="800" dirty="0" smtClean="0">
                <a:solidFill>
                  <a:srgbClr val="0000FF"/>
                </a:solidFill>
                <a:hlinkClick r:id="rId7"/>
              </a:rPr>
              <a:t>8/7/2014</a:t>
            </a:r>
            <a:r>
              <a:rPr lang="en-US" sz="800" dirty="0" smtClean="0">
                <a:solidFill>
                  <a:srgbClr val="0000FF"/>
                </a:solidFill>
                <a:hlinkClick r:id="rId8"/>
              </a:rPr>
              <a:t>Note 11116</a:t>
            </a:r>
            <a:endParaRPr lang="en-US" sz="800" dirty="0" smtClean="0">
              <a:solidFill>
                <a:srgbClr val="0000FF"/>
              </a:solidFill>
            </a:endParaRPr>
          </a:p>
          <a:p>
            <a:r>
              <a:rPr lang="en-US" sz="800" dirty="0" smtClean="0">
                <a:solidFill>
                  <a:srgbClr val="0000FF"/>
                </a:solidFill>
              </a:rPr>
              <a:t>Search for </a:t>
            </a:r>
            <a:r>
              <a:rPr lang="en-US" sz="800" dirty="0" err="1" smtClean="0">
                <a:solidFill>
                  <a:srgbClr val="0000FF"/>
                </a:solidFill>
              </a:rPr>
              <a:t>W'→tbTop</a:t>
            </a:r>
            <a:r>
              <a:rPr lang="en-US" sz="800" dirty="0" smtClean="0">
                <a:solidFill>
                  <a:srgbClr val="0000FF"/>
                </a:solidFill>
              </a:rPr>
              <a:t>/Exotics</a:t>
            </a:r>
            <a:r>
              <a:rPr lang="en-US" sz="800" dirty="0" smtClean="0">
                <a:solidFill>
                  <a:srgbClr val="0000FF"/>
                </a:solidFill>
                <a:hlinkClick r:id="rId9"/>
              </a:rPr>
              <a:t>8/7/2014</a:t>
            </a:r>
            <a:r>
              <a:rPr lang="en-US" sz="800" dirty="0" smtClean="0">
                <a:solidFill>
                  <a:srgbClr val="0000FF"/>
                </a:solidFill>
                <a:hlinkClick r:id="rId10"/>
              </a:rPr>
              <a:t>Note 11100</a:t>
            </a:r>
            <a:endParaRPr lang="en-US" sz="800" dirty="0" smtClean="0">
              <a:solidFill>
                <a:srgbClr val="0000FF"/>
              </a:solidFill>
            </a:endParaRPr>
          </a:p>
          <a:p>
            <a:r>
              <a:rPr lang="en-US" sz="800" dirty="0" smtClean="0">
                <a:solidFill>
                  <a:srgbClr val="0000FF"/>
                </a:solidFill>
              </a:rPr>
              <a:t>Higgs Spin/Parity LimitsHiggs</a:t>
            </a:r>
            <a:r>
              <a:rPr lang="en-US" sz="800" dirty="0" smtClean="0">
                <a:solidFill>
                  <a:srgbClr val="0000FF"/>
                </a:solidFill>
                <a:hlinkClick r:id="rId11"/>
              </a:rPr>
              <a:t>7/21/2014</a:t>
            </a:r>
            <a:r>
              <a:rPr lang="en-US" sz="800" dirty="0" smtClean="0">
                <a:solidFill>
                  <a:srgbClr val="0000FF"/>
                </a:solidFill>
                <a:hlinkClick r:id="rId12"/>
              </a:rPr>
              <a:t>Note 11103</a:t>
            </a:r>
            <a:endParaRPr lang="en-US" sz="800" dirty="0" smtClean="0">
              <a:solidFill>
                <a:srgbClr val="0000FF"/>
              </a:solidFill>
            </a:endParaRPr>
          </a:p>
          <a:p>
            <a:r>
              <a:rPr lang="en-US" sz="800" dirty="0" smtClean="0">
                <a:solidFill>
                  <a:srgbClr val="0000FF"/>
                </a:solidFill>
              </a:rPr>
              <a:t>Central Exclusive Production of </a:t>
            </a:r>
            <a:r>
              <a:rPr lang="en-US" sz="800" dirty="0" err="1" smtClean="0">
                <a:solidFill>
                  <a:srgbClr val="0000FF"/>
                </a:solidFill>
              </a:rPr>
              <a:t>Pion</a:t>
            </a:r>
            <a:r>
              <a:rPr lang="en-US" sz="800" dirty="0" smtClean="0">
                <a:solidFill>
                  <a:srgbClr val="0000FF"/>
                </a:solidFill>
              </a:rPr>
              <a:t> PairsQCD</a:t>
            </a:r>
            <a:r>
              <a:rPr lang="en-US" sz="800" dirty="0" smtClean="0">
                <a:solidFill>
                  <a:srgbClr val="0000FF"/>
                </a:solidFill>
                <a:hlinkClick r:id="rId13"/>
              </a:rPr>
              <a:t>7/8/2014</a:t>
            </a:r>
            <a:r>
              <a:rPr lang="en-US" sz="800" dirty="0" smtClean="0">
                <a:solidFill>
                  <a:srgbClr val="0000FF"/>
                </a:solidFill>
                <a:hlinkClick r:id="rId14"/>
              </a:rPr>
              <a:t>Note 11034</a:t>
            </a:r>
            <a:endParaRPr lang="en-US" sz="800" dirty="0" smtClean="0">
              <a:solidFill>
                <a:srgbClr val="0000FF"/>
              </a:solidFill>
            </a:endParaRPr>
          </a:p>
          <a:p>
            <a:r>
              <a:rPr lang="en-US" sz="800" dirty="0" smtClean="0">
                <a:solidFill>
                  <a:srgbClr val="0000FF"/>
                </a:solidFill>
              </a:rPr>
              <a:t>Top Mass Tevatron Combination (2014 combination)Top</a:t>
            </a:r>
            <a:r>
              <a:rPr lang="en-US" sz="800" dirty="0" smtClean="0">
                <a:solidFill>
                  <a:srgbClr val="0000FF"/>
                </a:solidFill>
                <a:hlinkClick r:id="rId15"/>
              </a:rPr>
              <a:t>7/2/2014Note 11105</a:t>
            </a:r>
            <a:r>
              <a:rPr lang="en-US" sz="800" dirty="0" smtClean="0">
                <a:solidFill>
                  <a:srgbClr val="0000FF"/>
                </a:solidFill>
                <a:hlinkClick r:id="rId16"/>
              </a:rPr>
              <a:t>1407.2682</a:t>
            </a:r>
            <a:r>
              <a:rPr lang="en-US" sz="800" dirty="0" smtClean="0">
                <a:solidFill>
                  <a:srgbClr val="0000FF"/>
                </a:solidFill>
              </a:rPr>
              <a:t>(NA)</a:t>
            </a:r>
          </a:p>
          <a:p>
            <a:r>
              <a:rPr lang="en-US" sz="800" dirty="0" smtClean="0">
                <a:solidFill>
                  <a:srgbClr val="0000FF"/>
                </a:solidFill>
              </a:rPr>
              <a:t>W/Z + D*QCD</a:t>
            </a:r>
            <a:r>
              <a:rPr lang="en-US" sz="800" dirty="0" smtClean="0">
                <a:solidFill>
                  <a:srgbClr val="0000FF"/>
                </a:solidFill>
                <a:hlinkClick r:id="rId17"/>
              </a:rPr>
              <a:t>6/21/2014</a:t>
            </a:r>
            <a:r>
              <a:rPr lang="en-US" sz="800" dirty="0" smtClean="0">
                <a:solidFill>
                  <a:srgbClr val="0000FF"/>
                </a:solidFill>
                <a:hlinkClick r:id="rId18"/>
              </a:rPr>
              <a:t>Note 11087</a:t>
            </a:r>
            <a:endParaRPr lang="en-US" sz="800" dirty="0" smtClean="0">
              <a:solidFill>
                <a:srgbClr val="0000FF"/>
              </a:solidFill>
            </a:endParaRPr>
          </a:p>
          <a:p>
            <a:r>
              <a:rPr lang="en-US" sz="800" dirty="0" smtClean="0">
                <a:solidFill>
                  <a:srgbClr val="0000FF"/>
                </a:solidFill>
              </a:rPr>
              <a:t>MonopolesExotics</a:t>
            </a:r>
            <a:r>
              <a:rPr lang="en-US" sz="800" dirty="0" smtClean="0">
                <a:solidFill>
                  <a:srgbClr val="0000FF"/>
                </a:solidFill>
                <a:hlinkClick r:id="rId19"/>
              </a:rPr>
              <a:t>6/19/2014</a:t>
            </a:r>
            <a:r>
              <a:rPr lang="en-US" sz="800" dirty="0" smtClean="0">
                <a:solidFill>
                  <a:srgbClr val="0000FF"/>
                </a:solidFill>
                <a:hlinkClick r:id="rId20"/>
              </a:rPr>
              <a:t>Note 11102</a:t>
            </a:r>
            <a:endParaRPr lang="en-US" sz="800" dirty="0" smtClean="0">
              <a:solidFill>
                <a:srgbClr val="0000FF"/>
              </a:solidFill>
            </a:endParaRPr>
          </a:p>
          <a:p>
            <a:r>
              <a:rPr lang="en-US" sz="800" dirty="0" smtClean="0">
                <a:solidFill>
                  <a:srgbClr val="0000FF"/>
                </a:solidFill>
              </a:rPr>
              <a:t>Measurement of </a:t>
            </a:r>
            <a:r>
              <a:rPr lang="en-US" sz="800" dirty="0" err="1" smtClean="0">
                <a:solidFill>
                  <a:srgbClr val="0000FF"/>
                </a:solidFill>
              </a:rPr>
              <a:t>Orbitally</a:t>
            </a:r>
            <a:r>
              <a:rPr lang="en-US" sz="800" dirty="0" smtClean="0">
                <a:solidFill>
                  <a:srgbClr val="0000FF"/>
                </a:solidFill>
              </a:rPr>
              <a:t> Excited B Mesons and </a:t>
            </a:r>
            <a:br>
              <a:rPr lang="en-US" sz="800" dirty="0" smtClean="0">
                <a:solidFill>
                  <a:srgbClr val="0000FF"/>
                </a:solidFill>
              </a:rPr>
            </a:br>
            <a:r>
              <a:rPr lang="en-US" sz="800" dirty="0" smtClean="0">
                <a:solidFill>
                  <a:srgbClr val="0000FF"/>
                </a:solidFill>
              </a:rPr>
              <a:t>First Evidence for a New B</a:t>
            </a:r>
            <a:r>
              <a:rPr lang="el-GR" sz="800" dirty="0" smtClean="0">
                <a:solidFill>
                  <a:srgbClr val="0000FF"/>
                </a:solidFill>
              </a:rPr>
              <a:t>π </a:t>
            </a:r>
            <a:r>
              <a:rPr lang="en-US" sz="800" dirty="0" err="1" smtClean="0">
                <a:solidFill>
                  <a:srgbClr val="0000FF"/>
                </a:solidFill>
              </a:rPr>
              <a:t>ResonanceHeavy</a:t>
            </a:r>
            <a:r>
              <a:rPr lang="en-US" sz="800" dirty="0" smtClean="0">
                <a:solidFill>
                  <a:srgbClr val="0000FF"/>
                </a:solidFill>
              </a:rPr>
              <a:t> Flavor</a:t>
            </a:r>
            <a:r>
              <a:rPr lang="en-US" sz="800" dirty="0" smtClean="0">
                <a:solidFill>
                  <a:srgbClr val="0000FF"/>
                </a:solidFill>
                <a:hlinkClick r:id="rId21"/>
              </a:rPr>
              <a:t>6/13/2014</a:t>
            </a:r>
            <a:r>
              <a:rPr lang="en-US" sz="800" dirty="0" smtClean="0">
                <a:solidFill>
                  <a:srgbClr val="0000FF"/>
                </a:solidFill>
                <a:hlinkClick r:id="rId22"/>
              </a:rPr>
              <a:t>Note 11022</a:t>
            </a:r>
            <a:r>
              <a:rPr lang="en-US" sz="800" dirty="0" smtClean="0">
                <a:solidFill>
                  <a:srgbClr val="0000FF"/>
                </a:solidFill>
                <a:hlinkClick r:id="rId23"/>
              </a:rPr>
              <a:t>1309.5961</a:t>
            </a:r>
            <a:r>
              <a:rPr lang="en-US" sz="800" dirty="0" smtClean="0">
                <a:solidFill>
                  <a:srgbClr val="0000FF"/>
                </a:solidFill>
                <a:hlinkClick r:id="rId24"/>
              </a:rPr>
              <a:t>PRD 90 012013 (2014)</a:t>
            </a:r>
            <a:endParaRPr lang="en-US" sz="800" dirty="0" smtClean="0">
              <a:solidFill>
                <a:srgbClr val="0000FF"/>
              </a:solidFill>
            </a:endParaRPr>
          </a:p>
          <a:p>
            <a:r>
              <a:rPr lang="en-US" sz="800" dirty="0" smtClean="0">
                <a:solidFill>
                  <a:srgbClr val="0000FF"/>
                </a:solidFill>
              </a:rPr>
              <a:t>Single Top in S+T Channel (Met+Jets and CDF Combination)Top6/13/2014 </a:t>
            </a:r>
            <a:r>
              <a:rPr lang="en-US" sz="800" dirty="0" err="1" smtClean="0">
                <a:solidFill>
                  <a:srgbClr val="0000FF"/>
                </a:solidFill>
                <a:hlinkClick r:id="rId25"/>
              </a:rPr>
              <a:t>MET+Jets</a:t>
            </a:r>
            <a:r>
              <a:rPr lang="en-US" sz="800" dirty="0" smtClean="0">
                <a:solidFill>
                  <a:srgbClr val="0000FF"/>
                </a:solidFill>
              </a:rPr>
              <a:t> </a:t>
            </a:r>
            <a:r>
              <a:rPr lang="en-US" sz="800" dirty="0" err="1" smtClean="0">
                <a:solidFill>
                  <a:srgbClr val="0000FF"/>
                </a:solidFill>
                <a:hlinkClick r:id="rId26"/>
              </a:rPr>
              <a:t>Combo</a:t>
            </a:r>
            <a:r>
              <a:rPr lang="en-US" sz="800" dirty="0" err="1" smtClean="0">
                <a:solidFill>
                  <a:srgbClr val="0000FF"/>
                </a:solidFill>
                <a:hlinkClick r:id="rId27"/>
              </a:rPr>
              <a:t>Note</a:t>
            </a:r>
            <a:r>
              <a:rPr lang="en-US" sz="800" dirty="0" smtClean="0">
                <a:solidFill>
                  <a:srgbClr val="0000FF"/>
                </a:solidFill>
                <a:hlinkClick r:id="rId27"/>
              </a:rPr>
              <a:t> 11033</a:t>
            </a:r>
            <a:r>
              <a:rPr lang="en-US" sz="800" dirty="0" smtClean="0">
                <a:solidFill>
                  <a:srgbClr val="0000FF"/>
                </a:solidFill>
                <a:hlinkClick r:id="rId28"/>
              </a:rPr>
              <a:t>1410.4909</a:t>
            </a:r>
            <a:r>
              <a:rPr lang="en-US" sz="800" dirty="0" smtClean="0">
                <a:solidFill>
                  <a:srgbClr val="0000FF"/>
                </a:solidFill>
              </a:rPr>
              <a:t>Submitted to PRL</a:t>
            </a:r>
          </a:p>
          <a:p>
            <a:r>
              <a:rPr lang="en-US" sz="800" dirty="0" smtClean="0">
                <a:solidFill>
                  <a:srgbClr val="0000FF"/>
                </a:solidFill>
              </a:rPr>
              <a:t>A</a:t>
            </a:r>
            <a:r>
              <a:rPr lang="en-US" sz="800" baseline="-25000" dirty="0" smtClean="0">
                <a:solidFill>
                  <a:srgbClr val="0000FF"/>
                </a:solidFill>
              </a:rPr>
              <a:t>FB</a:t>
            </a:r>
            <a:r>
              <a:rPr lang="en-US" sz="800" dirty="0" smtClean="0">
                <a:solidFill>
                  <a:srgbClr val="0000FF"/>
                </a:solidFill>
              </a:rPr>
              <a:t> of bb̄Top</a:t>
            </a:r>
            <a:r>
              <a:rPr lang="en-US" sz="800" dirty="0" smtClean="0">
                <a:solidFill>
                  <a:srgbClr val="0000FF"/>
                </a:solidFill>
                <a:hlinkClick r:id="rId29"/>
              </a:rPr>
              <a:t>6/11/2014</a:t>
            </a:r>
            <a:r>
              <a:rPr lang="en-US" sz="800" dirty="0" smtClean="0">
                <a:solidFill>
                  <a:srgbClr val="0000FF"/>
                </a:solidFill>
                <a:hlinkClick r:id="rId30"/>
              </a:rPr>
              <a:t>Note 11092</a:t>
            </a:r>
            <a:endParaRPr lang="en-US" sz="800" dirty="0" smtClean="0">
              <a:solidFill>
                <a:srgbClr val="0000FF"/>
              </a:solidFill>
            </a:endParaRPr>
          </a:p>
          <a:p>
            <a:r>
              <a:rPr lang="en-US" sz="800" dirty="0" err="1" smtClean="0">
                <a:solidFill>
                  <a:srgbClr val="0000FF"/>
                </a:solidFill>
              </a:rPr>
              <a:t>WW+Jets</a:t>
            </a:r>
            <a:r>
              <a:rPr lang="en-US" sz="800" dirty="0" smtClean="0">
                <a:solidFill>
                  <a:srgbClr val="0000FF"/>
                </a:solidFill>
              </a:rPr>
              <a:t> Cross SectionEWK</a:t>
            </a:r>
            <a:r>
              <a:rPr lang="en-US" sz="800" dirty="0" smtClean="0">
                <a:solidFill>
                  <a:srgbClr val="0000FF"/>
                </a:solidFill>
                <a:hlinkClick r:id="rId31"/>
              </a:rPr>
              <a:t>6/10/2014</a:t>
            </a:r>
            <a:r>
              <a:rPr lang="en-US" sz="800" dirty="0" smtClean="0">
                <a:solidFill>
                  <a:srgbClr val="0000FF"/>
                </a:solidFill>
                <a:hlinkClick r:id="rId32"/>
              </a:rPr>
              <a:t>Note 11098</a:t>
            </a:r>
            <a:endParaRPr lang="en-US" sz="800" dirty="0" smtClean="0">
              <a:solidFill>
                <a:srgbClr val="0000FF"/>
              </a:solidFill>
            </a:endParaRPr>
          </a:p>
          <a:p>
            <a:r>
              <a:rPr lang="en-US" sz="800" dirty="0" smtClean="0">
                <a:solidFill>
                  <a:srgbClr val="0000FF"/>
                </a:solidFill>
              </a:rPr>
              <a:t>CDF Top Mass CombinationTop</a:t>
            </a:r>
            <a:r>
              <a:rPr lang="en-US" sz="800" dirty="0" smtClean="0">
                <a:solidFill>
                  <a:srgbClr val="0000FF"/>
                </a:solidFill>
                <a:hlinkClick r:id="rId33"/>
              </a:rPr>
              <a:t>3/21/2014</a:t>
            </a:r>
            <a:r>
              <a:rPr lang="en-US" sz="800" dirty="0" smtClean="0">
                <a:solidFill>
                  <a:srgbClr val="0000FF"/>
                </a:solidFill>
                <a:hlinkClick r:id="rId34"/>
              </a:rPr>
              <a:t>Note 11080</a:t>
            </a:r>
            <a:endParaRPr lang="en-US" sz="800" dirty="0" smtClean="0">
              <a:solidFill>
                <a:srgbClr val="0000FF"/>
              </a:solidFill>
            </a:endParaRPr>
          </a:p>
          <a:p>
            <a:r>
              <a:rPr lang="en-US" sz="800" dirty="0" smtClean="0">
                <a:solidFill>
                  <a:srgbClr val="0000FF"/>
                </a:solidFill>
              </a:rPr>
              <a:t>World (</a:t>
            </a:r>
            <a:r>
              <a:rPr lang="en-US" sz="800" dirty="0" err="1" smtClean="0">
                <a:solidFill>
                  <a:srgbClr val="0000FF"/>
                </a:solidFill>
              </a:rPr>
              <a:t>TeV+LHC</a:t>
            </a:r>
            <a:r>
              <a:rPr lang="en-US" sz="800" dirty="0" smtClean="0">
                <a:solidFill>
                  <a:srgbClr val="0000FF"/>
                </a:solidFill>
              </a:rPr>
              <a:t>) Top Mass CombinationTop</a:t>
            </a:r>
            <a:r>
              <a:rPr lang="en-US" sz="800" dirty="0" smtClean="0">
                <a:solidFill>
                  <a:srgbClr val="0000FF"/>
                </a:solidFill>
                <a:hlinkClick r:id="rId35"/>
              </a:rPr>
              <a:t>3/17/2014</a:t>
            </a:r>
            <a:r>
              <a:rPr lang="en-US" sz="800" dirty="0" smtClean="0">
                <a:solidFill>
                  <a:srgbClr val="0000FF"/>
                </a:solidFill>
                <a:hlinkClick r:id="rId36"/>
              </a:rPr>
              <a:t>Note 11071</a:t>
            </a:r>
            <a:r>
              <a:rPr lang="en-US" sz="800" dirty="0" smtClean="0">
                <a:solidFill>
                  <a:srgbClr val="0000FF"/>
                </a:solidFill>
                <a:hlinkClick r:id="rId37"/>
              </a:rPr>
              <a:t>1403.4427</a:t>
            </a:r>
            <a:r>
              <a:rPr lang="en-US" sz="800" dirty="0" smtClean="0">
                <a:solidFill>
                  <a:srgbClr val="0000FF"/>
                </a:solidFill>
              </a:rPr>
              <a:t>(NA)</a:t>
            </a:r>
          </a:p>
          <a:p>
            <a:r>
              <a:rPr lang="en-US" sz="800" dirty="0" smtClean="0">
                <a:solidFill>
                  <a:srgbClr val="0000FF"/>
                </a:solidFill>
              </a:rPr>
              <a:t>Top Mass in the all hadronic final stateTop</a:t>
            </a:r>
            <a:r>
              <a:rPr lang="en-US" sz="800" dirty="0" smtClean="0">
                <a:solidFill>
                  <a:srgbClr val="0000FF"/>
                </a:solidFill>
                <a:hlinkClick r:id="rId38"/>
              </a:rPr>
              <a:t>3/7/2014</a:t>
            </a:r>
            <a:r>
              <a:rPr lang="en-US" sz="800" dirty="0" smtClean="0">
                <a:solidFill>
                  <a:srgbClr val="0000FF"/>
                </a:solidFill>
                <a:hlinkClick r:id="rId39"/>
              </a:rPr>
              <a:t>Note 11084</a:t>
            </a:r>
            <a:r>
              <a:rPr lang="en-US" sz="800" dirty="0" smtClean="0">
                <a:solidFill>
                  <a:srgbClr val="0000FF"/>
                </a:solidFill>
                <a:hlinkClick r:id="rId40"/>
              </a:rPr>
              <a:t>1409.4906</a:t>
            </a:r>
            <a:r>
              <a:rPr lang="en-US" sz="800" dirty="0" smtClean="0">
                <a:solidFill>
                  <a:srgbClr val="0000FF"/>
                </a:solidFill>
                <a:hlinkClick r:id="rId41"/>
              </a:rPr>
              <a:t>PRD 90, 091101(R) (2014)</a:t>
            </a:r>
            <a:endParaRPr lang="en-US" sz="800" dirty="0" smtClean="0">
              <a:solidFill>
                <a:srgbClr val="0000FF"/>
              </a:solidFill>
            </a:endParaRPr>
          </a:p>
          <a:p>
            <a:r>
              <a:rPr lang="en-US" sz="800" dirty="0" err="1" smtClean="0">
                <a:solidFill>
                  <a:srgbClr val="0000FF"/>
                </a:solidFill>
              </a:rPr>
              <a:t>B</a:t>
            </a:r>
            <a:r>
              <a:rPr lang="en-US" sz="800" baseline="-25000" dirty="0" err="1" smtClean="0">
                <a:solidFill>
                  <a:srgbClr val="0000FF"/>
                </a:solidFill>
              </a:rPr>
              <a:t>c</a:t>
            </a:r>
            <a:r>
              <a:rPr lang="en-US" sz="800" baseline="30000" dirty="0" smtClean="0">
                <a:solidFill>
                  <a:srgbClr val="0000FF"/>
                </a:solidFill>
              </a:rPr>
              <a:t>+</a:t>
            </a:r>
            <a:r>
              <a:rPr lang="en-US" sz="800" dirty="0" smtClean="0">
                <a:solidFill>
                  <a:srgbClr val="0000FF"/>
                </a:solidFill>
              </a:rPr>
              <a:t> → J/</a:t>
            </a:r>
            <a:r>
              <a:rPr lang="el-GR" sz="800" dirty="0" smtClean="0">
                <a:solidFill>
                  <a:srgbClr val="0000FF"/>
                </a:solidFill>
              </a:rPr>
              <a:t>ψμ</a:t>
            </a:r>
            <a:r>
              <a:rPr lang="el-GR" sz="800" baseline="30000" dirty="0" smtClean="0">
                <a:solidFill>
                  <a:srgbClr val="0000FF"/>
                </a:solidFill>
              </a:rPr>
              <a:t>+</a:t>
            </a:r>
            <a:r>
              <a:rPr lang="el-GR" sz="800" dirty="0" smtClean="0">
                <a:solidFill>
                  <a:srgbClr val="0000FF"/>
                </a:solidFill>
              </a:rPr>
              <a:t>ν </a:t>
            </a:r>
            <a:r>
              <a:rPr lang="en-US" sz="800" dirty="0" smtClean="0">
                <a:solidFill>
                  <a:srgbClr val="0000FF"/>
                </a:solidFill>
              </a:rPr>
              <a:t>relative cross </a:t>
            </a:r>
            <a:r>
              <a:rPr lang="en-US" sz="800" dirty="0" err="1" smtClean="0">
                <a:solidFill>
                  <a:srgbClr val="0000FF"/>
                </a:solidFill>
              </a:rPr>
              <a:t>sectionHeavy</a:t>
            </a:r>
            <a:r>
              <a:rPr lang="en-US" sz="800" dirty="0" smtClean="0">
                <a:solidFill>
                  <a:srgbClr val="0000FF"/>
                </a:solidFill>
              </a:rPr>
              <a:t> Flavor</a:t>
            </a:r>
            <a:r>
              <a:rPr lang="en-US" sz="800" dirty="0" smtClean="0">
                <a:solidFill>
                  <a:srgbClr val="0000FF"/>
                </a:solidFill>
                <a:hlinkClick r:id="rId42"/>
              </a:rPr>
              <a:t>2/28/2014</a:t>
            </a:r>
            <a:r>
              <a:rPr lang="en-US" sz="800" dirty="0" smtClean="0">
                <a:solidFill>
                  <a:srgbClr val="0000FF"/>
                </a:solidFill>
                <a:hlinkClick r:id="rId43"/>
              </a:rPr>
              <a:t>Note 11083</a:t>
            </a:r>
            <a:endParaRPr lang="en-US" sz="800" dirty="0" smtClean="0">
              <a:solidFill>
                <a:srgbClr val="0000FF"/>
              </a:solidFill>
            </a:endParaRPr>
          </a:p>
          <a:p>
            <a:r>
              <a:rPr lang="en-US" sz="800" dirty="0" smtClean="0">
                <a:solidFill>
                  <a:srgbClr val="0000FF"/>
                </a:solidFill>
              </a:rPr>
              <a:t>Single top (S Channel) Tevatron Combination/ObservationTop</a:t>
            </a:r>
            <a:r>
              <a:rPr lang="en-US" sz="800" dirty="0" smtClean="0">
                <a:solidFill>
                  <a:srgbClr val="0000FF"/>
                </a:solidFill>
                <a:hlinkClick r:id="rId44"/>
              </a:rPr>
              <a:t>2/22/2014</a:t>
            </a:r>
            <a:r>
              <a:rPr lang="en-US" sz="800" dirty="0" smtClean="0">
                <a:solidFill>
                  <a:srgbClr val="0000FF"/>
                </a:solidFill>
                <a:hlinkClick r:id="rId45"/>
              </a:rPr>
              <a:t>Note 11073</a:t>
            </a:r>
            <a:r>
              <a:rPr lang="en-US" sz="800" dirty="0" smtClean="0">
                <a:solidFill>
                  <a:srgbClr val="0000FF"/>
                </a:solidFill>
                <a:hlinkClick r:id="rId46"/>
              </a:rPr>
              <a:t>1402.5126</a:t>
            </a:r>
            <a:r>
              <a:rPr lang="en-US" sz="800" dirty="0" smtClean="0">
                <a:solidFill>
                  <a:srgbClr val="0000FF"/>
                </a:solidFill>
                <a:hlinkClick r:id="rId47"/>
              </a:rPr>
              <a:t>PRL 112, 231803 (2014)</a:t>
            </a:r>
            <a:endParaRPr lang="en-US" sz="800" dirty="0" smtClean="0">
              <a:solidFill>
                <a:srgbClr val="0000FF"/>
              </a:solidFill>
            </a:endParaRPr>
          </a:p>
          <a:p>
            <a:r>
              <a:rPr lang="en-US" sz="800" dirty="0" smtClean="0">
                <a:solidFill>
                  <a:srgbClr val="0000FF"/>
                </a:solidFill>
              </a:rPr>
              <a:t>Search for Invisible Higgs Boson Decays in Dilepton EventsExotics</a:t>
            </a:r>
            <a:r>
              <a:rPr lang="en-US" sz="800" dirty="0" smtClean="0">
                <a:solidFill>
                  <a:srgbClr val="0000FF"/>
                </a:solidFill>
                <a:hlinkClick r:id="rId48"/>
              </a:rPr>
              <a:t>2/10/2014</a:t>
            </a:r>
            <a:r>
              <a:rPr lang="en-US" sz="800" dirty="0" smtClean="0">
                <a:solidFill>
                  <a:srgbClr val="0000FF"/>
                </a:solidFill>
                <a:hlinkClick r:id="rId49"/>
              </a:rPr>
              <a:t>Note 11068</a:t>
            </a:r>
            <a:endParaRPr lang="en-US" sz="800" dirty="0" smtClean="0">
              <a:solidFill>
                <a:srgbClr val="0000FF"/>
              </a:solidFill>
            </a:endParaRPr>
          </a:p>
          <a:p>
            <a:r>
              <a:rPr lang="en-US" sz="800" dirty="0" smtClean="0">
                <a:solidFill>
                  <a:srgbClr val="0000FF"/>
                </a:solidFill>
              </a:rPr>
              <a:t>Top Mass in DileptonsTop</a:t>
            </a:r>
            <a:r>
              <a:rPr lang="en-US" sz="800" dirty="0" smtClean="0">
                <a:solidFill>
                  <a:srgbClr val="0000FF"/>
                </a:solidFill>
                <a:hlinkClick r:id="rId50"/>
              </a:rPr>
              <a:t>1/10/2014</a:t>
            </a:r>
            <a:r>
              <a:rPr lang="en-US" sz="800" dirty="0" smtClean="0">
                <a:solidFill>
                  <a:srgbClr val="0000FF"/>
                </a:solidFill>
                <a:hlinkClick r:id="rId51"/>
              </a:rPr>
              <a:t>Note 11072</a:t>
            </a:r>
            <a:endParaRPr lang="en-US" sz="800" dirty="0" smtClean="0">
              <a:solidFill>
                <a:srgbClr val="0000FF"/>
              </a:solidFill>
            </a:endParaRPr>
          </a:p>
          <a:p>
            <a:r>
              <a:rPr lang="en-US" sz="800" dirty="0" err="1" smtClean="0">
                <a:solidFill>
                  <a:srgbClr val="0000FF"/>
                </a:solidFill>
              </a:rPr>
              <a:t>Z+Jets</a:t>
            </a:r>
            <a:r>
              <a:rPr lang="en-US" sz="800" dirty="0" smtClean="0">
                <a:solidFill>
                  <a:srgbClr val="0000FF"/>
                </a:solidFill>
              </a:rPr>
              <a:t> Cross Section MeasurementQCD</a:t>
            </a:r>
            <a:r>
              <a:rPr lang="en-US" sz="800" dirty="0" smtClean="0">
                <a:solidFill>
                  <a:srgbClr val="0000FF"/>
                </a:solidFill>
                <a:hlinkClick r:id="rId52"/>
              </a:rPr>
              <a:t>3/22/2012</a:t>
            </a:r>
            <a:r>
              <a:rPr lang="en-US" sz="800" dirty="0" smtClean="0">
                <a:solidFill>
                  <a:srgbClr val="0000FF"/>
                </a:solidFill>
                <a:hlinkClick r:id="rId53"/>
              </a:rPr>
              <a:t>Note 11081</a:t>
            </a:r>
            <a:r>
              <a:rPr lang="en-US" sz="800" dirty="0" smtClean="0">
                <a:solidFill>
                  <a:srgbClr val="0000FF"/>
                </a:solidFill>
                <a:hlinkClick r:id="rId54"/>
              </a:rPr>
              <a:t>1409.4359</a:t>
            </a:r>
            <a:r>
              <a:rPr lang="en-US" sz="800" dirty="0" smtClean="0">
                <a:solidFill>
                  <a:srgbClr val="0000FF"/>
                </a:solidFill>
              </a:rPr>
              <a:t>Submitted to PRD</a:t>
            </a:r>
          </a:p>
          <a:p>
            <a:r>
              <a:rPr lang="en-US" sz="800" dirty="0" smtClean="0">
                <a:solidFill>
                  <a:srgbClr val="0000FF"/>
                </a:solidFill>
              </a:rPr>
              <a:t>Single Top (S+T Channel) in the Lep+Jets Final StateTop</a:t>
            </a:r>
            <a:r>
              <a:rPr lang="en-US" sz="800" dirty="0" smtClean="0">
                <a:solidFill>
                  <a:srgbClr val="0000FF"/>
                </a:solidFill>
                <a:hlinkClick r:id="rId55"/>
              </a:rPr>
              <a:t>2/27/2012</a:t>
            </a:r>
            <a:r>
              <a:rPr lang="en-US" sz="800" dirty="0" smtClean="0">
                <a:solidFill>
                  <a:srgbClr val="0000FF"/>
                </a:solidFill>
                <a:hlinkClick r:id="rId56"/>
              </a:rPr>
              <a:t>Note 10793</a:t>
            </a:r>
            <a:r>
              <a:rPr lang="en-US" sz="800" dirty="0" smtClean="0">
                <a:solidFill>
                  <a:srgbClr val="0000FF"/>
                </a:solidFill>
                <a:hlinkClick r:id="rId57"/>
              </a:rPr>
              <a:t>1407.4031</a:t>
            </a:r>
            <a:r>
              <a:rPr lang="en-US" sz="800" dirty="0" smtClean="0">
                <a:solidFill>
                  <a:srgbClr val="0000FF"/>
                </a:solidFill>
              </a:rPr>
              <a:t>Accepted to PRL</a:t>
            </a:r>
          </a:p>
          <a:p>
            <a:r>
              <a:rPr lang="en-US" sz="800" dirty="0" smtClean="0">
                <a:solidFill>
                  <a:srgbClr val="0000FF"/>
                </a:solidFill>
              </a:rPr>
              <a:t>Studies of high-transverse momentum jet substructure and top </a:t>
            </a:r>
            <a:r>
              <a:rPr lang="en-US" sz="800" dirty="0" err="1" smtClean="0">
                <a:solidFill>
                  <a:srgbClr val="0000FF"/>
                </a:solidFill>
              </a:rPr>
              <a:t>quarksQCD</a:t>
            </a:r>
            <a:r>
              <a:rPr lang="en-US" sz="800" dirty="0" smtClean="0">
                <a:solidFill>
                  <a:srgbClr val="0000FF"/>
                </a:solidFill>
              </a:rPr>
              <a:t>/Top5-26-2011 </a:t>
            </a:r>
            <a:r>
              <a:rPr lang="en-US" sz="800" dirty="0" smtClean="0">
                <a:solidFill>
                  <a:srgbClr val="0000FF"/>
                </a:solidFill>
                <a:hlinkClick r:id="rId58"/>
              </a:rPr>
              <a:t>Boosted Jets</a:t>
            </a:r>
            <a:r>
              <a:rPr lang="en-US" sz="800" dirty="0" smtClean="0">
                <a:solidFill>
                  <a:srgbClr val="0000FF"/>
                </a:solidFill>
              </a:rPr>
              <a:t> </a:t>
            </a:r>
            <a:r>
              <a:rPr lang="en-US" sz="800" dirty="0" smtClean="0">
                <a:solidFill>
                  <a:srgbClr val="0000FF"/>
                </a:solidFill>
                <a:hlinkClick r:id="rId59"/>
              </a:rPr>
              <a:t>Boosted Tops</a:t>
            </a:r>
            <a:r>
              <a:rPr lang="en-US" sz="800" dirty="0" smtClean="0">
                <a:solidFill>
                  <a:srgbClr val="0000FF"/>
                </a:solidFill>
              </a:rPr>
              <a:t> </a:t>
            </a:r>
            <a:r>
              <a:rPr lang="en-US" sz="800" dirty="0" smtClean="0">
                <a:solidFill>
                  <a:srgbClr val="0000FF"/>
                </a:solidFill>
                <a:hlinkClick r:id="rId60"/>
              </a:rPr>
              <a:t>Note 10199</a:t>
            </a:r>
            <a:r>
              <a:rPr lang="en-US" sz="800" dirty="0" smtClean="0">
                <a:solidFill>
                  <a:srgbClr val="0000FF"/>
                </a:solidFill>
              </a:rPr>
              <a:t> </a:t>
            </a:r>
            <a:r>
              <a:rPr lang="en-US" sz="800" dirty="0" smtClean="0">
                <a:solidFill>
                  <a:srgbClr val="0000FF"/>
                </a:solidFill>
                <a:hlinkClick r:id="rId61"/>
              </a:rPr>
              <a:t>Note 10234</a:t>
            </a:r>
            <a:r>
              <a:rPr lang="en-US" sz="800" dirty="0" smtClean="0">
                <a:solidFill>
                  <a:srgbClr val="0000FF"/>
                </a:solidFill>
                <a:hlinkClick r:id="rId62"/>
              </a:rPr>
              <a:t>1407.3484</a:t>
            </a:r>
            <a:r>
              <a:rPr lang="en-US" sz="800" dirty="0" smtClean="0">
                <a:solidFill>
                  <a:srgbClr val="0000FF"/>
                </a:solidFill>
              </a:rPr>
              <a:t>Submitted to PRD</a:t>
            </a:r>
          </a:p>
          <a:p>
            <a:r>
              <a:rPr lang="en-US" sz="800" dirty="0" smtClean="0">
                <a:solidFill>
                  <a:srgbClr val="0000FF"/>
                </a:solidFill>
              </a:rPr>
              <a:t>Leptonic A</a:t>
            </a:r>
            <a:r>
              <a:rPr lang="en-US" sz="800" baseline="-25000" dirty="0" smtClean="0">
                <a:solidFill>
                  <a:srgbClr val="0000FF"/>
                </a:solidFill>
              </a:rPr>
              <a:t>FB</a:t>
            </a:r>
            <a:r>
              <a:rPr lang="en-US" sz="800" dirty="0" smtClean="0">
                <a:solidFill>
                  <a:srgbClr val="0000FF"/>
                </a:solidFill>
              </a:rPr>
              <a:t> of </a:t>
            </a:r>
            <a:r>
              <a:rPr lang="en-US" sz="800" dirty="0" err="1" smtClean="0">
                <a:solidFill>
                  <a:srgbClr val="0000FF"/>
                </a:solidFill>
              </a:rPr>
              <a:t>tt</a:t>
            </a:r>
            <a:r>
              <a:rPr lang="en-US" sz="800" dirty="0" smtClean="0">
                <a:solidFill>
                  <a:srgbClr val="0000FF"/>
                </a:solidFill>
              </a:rPr>
              <a:t>̄ in Dilepton Final State + CDF CombinationTop</a:t>
            </a:r>
            <a:r>
              <a:rPr lang="en-US" sz="800" dirty="0" smtClean="0">
                <a:solidFill>
                  <a:srgbClr val="0000FF"/>
                </a:solidFill>
                <a:hlinkClick r:id="rId63"/>
              </a:rPr>
              <a:t>9/19/2013</a:t>
            </a:r>
            <a:r>
              <a:rPr lang="en-US" sz="800" dirty="0" smtClean="0">
                <a:solidFill>
                  <a:srgbClr val="0000FF"/>
                </a:solidFill>
              </a:rPr>
              <a:t> and </a:t>
            </a:r>
            <a:r>
              <a:rPr lang="en-US" sz="800" dirty="0" smtClean="0">
                <a:solidFill>
                  <a:srgbClr val="0000FF"/>
                </a:solidFill>
                <a:hlinkClick r:id="rId64"/>
              </a:rPr>
              <a:t>10/25/2013</a:t>
            </a:r>
            <a:r>
              <a:rPr lang="en-US" sz="800" dirty="0" smtClean="0">
                <a:solidFill>
                  <a:srgbClr val="0000FF"/>
                </a:solidFill>
                <a:hlinkClick r:id="rId65"/>
              </a:rPr>
              <a:t>Note 11035</a:t>
            </a:r>
            <a:r>
              <a:rPr lang="en-US" sz="800" dirty="0" smtClean="0">
                <a:solidFill>
                  <a:srgbClr val="0000FF"/>
                </a:solidFill>
                <a:hlinkClick r:id="rId66"/>
              </a:rPr>
              <a:t>1404.3698</a:t>
            </a:r>
            <a:r>
              <a:rPr lang="en-US" sz="800" dirty="0" smtClean="0">
                <a:solidFill>
                  <a:srgbClr val="0000FF"/>
                </a:solidFill>
                <a:hlinkClick r:id="rId67"/>
              </a:rPr>
              <a:t>PRL 113, 042001 (2014)</a:t>
            </a:r>
            <a:endParaRPr lang="en-US" sz="800" dirty="0" smtClean="0">
              <a:solidFill>
                <a:srgbClr val="0000FF"/>
              </a:solidFill>
            </a:endParaRPr>
          </a:p>
          <a:p>
            <a:r>
              <a:rPr lang="en-US" sz="800" dirty="0" smtClean="0">
                <a:solidFill>
                  <a:srgbClr val="0000FF"/>
                </a:solidFill>
              </a:rPr>
              <a:t>BR(t→ Wb)/BR(t→ Wq) in dileptonsTop</a:t>
            </a:r>
            <a:r>
              <a:rPr lang="en-US" sz="800" dirty="0" smtClean="0">
                <a:solidFill>
                  <a:srgbClr val="0000FF"/>
                </a:solidFill>
                <a:hlinkClick r:id="rId68"/>
              </a:rPr>
              <a:t>10/25/2013</a:t>
            </a:r>
            <a:r>
              <a:rPr lang="en-US" sz="800" dirty="0" smtClean="0">
                <a:solidFill>
                  <a:srgbClr val="0000FF"/>
                </a:solidFill>
                <a:hlinkClick r:id="rId69"/>
              </a:rPr>
              <a:t>Note 11048</a:t>
            </a:r>
            <a:r>
              <a:rPr lang="en-US" sz="800" dirty="0" smtClean="0">
                <a:solidFill>
                  <a:srgbClr val="0000FF"/>
                </a:solidFill>
                <a:hlinkClick r:id="rId70"/>
              </a:rPr>
              <a:t>1404.3392</a:t>
            </a:r>
            <a:r>
              <a:rPr lang="en-US" sz="800" dirty="0" smtClean="0">
                <a:solidFill>
                  <a:srgbClr val="0000FF"/>
                </a:solidFill>
                <a:hlinkClick r:id="rId71"/>
              </a:rPr>
              <a:t>PRL 112, 221801 (2014)</a:t>
            </a:r>
            <a:endParaRPr lang="en-US" sz="800" dirty="0" smtClean="0">
              <a:solidFill>
                <a:srgbClr val="0000FF"/>
              </a:solidFill>
            </a:endParaRPr>
          </a:p>
          <a:p>
            <a:r>
              <a:rPr lang="en-US" sz="800" dirty="0" smtClean="0">
                <a:solidFill>
                  <a:srgbClr val="0000FF"/>
                </a:solidFill>
              </a:rPr>
              <a:t>Measurement of B Baryon </a:t>
            </a:r>
            <a:r>
              <a:rPr lang="en-US" sz="800" dirty="0" err="1" smtClean="0">
                <a:solidFill>
                  <a:srgbClr val="0000FF"/>
                </a:solidFill>
              </a:rPr>
              <a:t>PropertiesHeavy</a:t>
            </a:r>
            <a:r>
              <a:rPr lang="en-US" sz="800" dirty="0" smtClean="0">
                <a:solidFill>
                  <a:srgbClr val="0000FF"/>
                </a:solidFill>
              </a:rPr>
              <a:t> Flavor</a:t>
            </a:r>
            <a:r>
              <a:rPr lang="en-US" sz="800" dirty="0" smtClean="0">
                <a:solidFill>
                  <a:srgbClr val="0000FF"/>
                </a:solidFill>
                <a:hlinkClick r:id="rId72"/>
              </a:rPr>
              <a:t>8/1/2013</a:t>
            </a:r>
            <a:r>
              <a:rPr lang="en-US" sz="800" dirty="0" smtClean="0">
                <a:solidFill>
                  <a:srgbClr val="0000FF"/>
                </a:solidFill>
                <a:hlinkClick r:id="rId73"/>
              </a:rPr>
              <a:t>Note</a:t>
            </a:r>
            <a:r>
              <a:rPr lang="en-US" sz="800" dirty="0" smtClean="0">
                <a:solidFill>
                  <a:srgbClr val="0000FF"/>
                </a:solidFill>
                <a:hlinkClick r:id="rId74"/>
              </a:rPr>
              <a:t>1403.8126</a:t>
            </a:r>
            <a:r>
              <a:rPr lang="en-US" sz="800" dirty="0" smtClean="0">
                <a:solidFill>
                  <a:srgbClr val="0000FF"/>
                </a:solidFill>
                <a:hlinkClick r:id="rId75"/>
              </a:rPr>
              <a:t>PRD 89, 072014 (2014)</a:t>
            </a:r>
            <a:endParaRPr lang="en-US" sz="800" dirty="0" smtClean="0">
              <a:solidFill>
                <a:srgbClr val="0000FF"/>
              </a:solidFill>
            </a:endParaRPr>
          </a:p>
          <a:p>
            <a:r>
              <a:rPr lang="en-US" sz="800" dirty="0" smtClean="0">
                <a:solidFill>
                  <a:srgbClr val="0000FF"/>
                </a:solidFill>
              </a:rPr>
              <a:t>A</a:t>
            </a:r>
            <a:r>
              <a:rPr lang="en-US" sz="800" baseline="-25000" dirty="0" smtClean="0">
                <a:solidFill>
                  <a:srgbClr val="0000FF"/>
                </a:solidFill>
              </a:rPr>
              <a:t>CP</a:t>
            </a:r>
            <a:r>
              <a:rPr lang="en-US" sz="800" dirty="0" smtClean="0">
                <a:solidFill>
                  <a:srgbClr val="0000FF"/>
                </a:solidFill>
              </a:rPr>
              <a:t> measurements in </a:t>
            </a:r>
            <a:r>
              <a:rPr lang="en-US" sz="800" dirty="0" err="1" smtClean="0">
                <a:solidFill>
                  <a:srgbClr val="0000FF"/>
                </a:solidFill>
              </a:rPr>
              <a:t>B→hh</a:t>
            </a:r>
            <a:r>
              <a:rPr lang="en-US" sz="800" dirty="0" smtClean="0">
                <a:solidFill>
                  <a:srgbClr val="0000FF"/>
                </a:solidFill>
              </a:rPr>
              <a:t>' decay </a:t>
            </a:r>
            <a:r>
              <a:rPr lang="en-US" sz="800" dirty="0" err="1" smtClean="0">
                <a:solidFill>
                  <a:srgbClr val="0000FF"/>
                </a:solidFill>
              </a:rPr>
              <a:t>modesHeavy</a:t>
            </a:r>
            <a:r>
              <a:rPr lang="en-US" sz="800" dirty="0" smtClean="0">
                <a:solidFill>
                  <a:srgbClr val="0000FF"/>
                </a:solidFill>
              </a:rPr>
              <a:t> Flavor</a:t>
            </a:r>
            <a:r>
              <a:rPr lang="en-US" sz="800" dirty="0" smtClean="0">
                <a:solidFill>
                  <a:srgbClr val="0000FF"/>
                </a:solidFill>
                <a:hlinkClick r:id="rId76"/>
              </a:rPr>
              <a:t>6/28/2012</a:t>
            </a:r>
            <a:r>
              <a:rPr lang="en-US" sz="800" dirty="0" smtClean="0">
                <a:solidFill>
                  <a:srgbClr val="0000FF"/>
                </a:solidFill>
                <a:hlinkClick r:id="rId77"/>
              </a:rPr>
              <a:t>Note 10726</a:t>
            </a:r>
            <a:r>
              <a:rPr lang="en-US" sz="800" dirty="0" smtClean="0">
                <a:solidFill>
                  <a:srgbClr val="0000FF"/>
                </a:solidFill>
                <a:hlinkClick r:id="rId78"/>
              </a:rPr>
              <a:t>1403.5586</a:t>
            </a:r>
            <a:r>
              <a:rPr lang="en-US" sz="800" dirty="0" smtClean="0">
                <a:solidFill>
                  <a:srgbClr val="0000FF"/>
                </a:solidFill>
              </a:rPr>
              <a:t>Accepted to PRL</a:t>
            </a:r>
          </a:p>
          <a:p>
            <a:r>
              <a:rPr lang="en-US" sz="800" dirty="0" smtClean="0">
                <a:solidFill>
                  <a:srgbClr val="0000FF"/>
                </a:solidFill>
              </a:rPr>
              <a:t>ZZ production cross section measurement in </a:t>
            </a:r>
            <a:r>
              <a:rPr lang="en-US" sz="800" dirty="0" err="1" smtClean="0">
                <a:solidFill>
                  <a:srgbClr val="0000FF"/>
                </a:solidFill>
              </a:rPr>
              <a:t>lll'l</a:t>
            </a:r>
            <a:r>
              <a:rPr lang="en-US" sz="800" dirty="0" smtClean="0">
                <a:solidFill>
                  <a:srgbClr val="0000FF"/>
                </a:solidFill>
              </a:rPr>
              <a:t>' and </a:t>
            </a:r>
            <a:r>
              <a:rPr lang="en-US" sz="800" dirty="0" err="1" smtClean="0">
                <a:solidFill>
                  <a:srgbClr val="0000FF"/>
                </a:solidFill>
              </a:rPr>
              <a:t>ll</a:t>
            </a:r>
            <a:r>
              <a:rPr lang="el-GR" sz="800" dirty="0" smtClean="0">
                <a:solidFill>
                  <a:srgbClr val="0000FF"/>
                </a:solidFill>
              </a:rPr>
              <a:t>νν </a:t>
            </a:r>
            <a:r>
              <a:rPr lang="en-US" sz="800" dirty="0" smtClean="0">
                <a:solidFill>
                  <a:srgbClr val="0000FF"/>
                </a:solidFill>
              </a:rPr>
              <a:t>final statesEWK</a:t>
            </a:r>
            <a:r>
              <a:rPr lang="en-US" sz="800" dirty="0" smtClean="0">
                <a:solidFill>
                  <a:srgbClr val="0000FF"/>
                </a:solidFill>
                <a:hlinkClick r:id="rId15"/>
              </a:rPr>
              <a:t>6/20/2013Note 10957</a:t>
            </a:r>
            <a:r>
              <a:rPr lang="en-US" sz="800" dirty="0" smtClean="0">
                <a:solidFill>
                  <a:srgbClr val="0000FF"/>
                </a:solidFill>
                <a:hlinkClick r:id="rId79"/>
              </a:rPr>
              <a:t>1403.2300</a:t>
            </a:r>
            <a:r>
              <a:rPr lang="en-US" sz="800" dirty="0" smtClean="0">
                <a:solidFill>
                  <a:srgbClr val="0000FF"/>
                </a:solidFill>
                <a:hlinkClick r:id="rId80"/>
              </a:rPr>
              <a:t>PRD 89, 112001 (2014)</a:t>
            </a:r>
            <a:endParaRPr lang="en-US" sz="800" dirty="0" smtClean="0">
              <a:solidFill>
                <a:srgbClr val="0000FF"/>
              </a:solidFill>
            </a:endParaRPr>
          </a:p>
          <a:p>
            <a:r>
              <a:rPr lang="en-US" sz="800" dirty="0" smtClean="0">
                <a:solidFill>
                  <a:srgbClr val="0000FF"/>
                </a:solidFill>
              </a:rPr>
              <a:t>Search for Dijet Resonance in l</a:t>
            </a:r>
            <a:r>
              <a:rPr lang="el-GR" sz="800" dirty="0" smtClean="0">
                <a:solidFill>
                  <a:srgbClr val="0000FF"/>
                </a:solidFill>
              </a:rPr>
              <a:t>ν</a:t>
            </a:r>
            <a:r>
              <a:rPr lang="en-US" sz="800" dirty="0" err="1" smtClean="0">
                <a:solidFill>
                  <a:srgbClr val="0000FF"/>
                </a:solidFill>
              </a:rPr>
              <a:t>jj</a:t>
            </a:r>
            <a:r>
              <a:rPr lang="en-US" sz="800" dirty="0" smtClean="0">
                <a:solidFill>
                  <a:srgbClr val="0000FF"/>
                </a:solidFill>
              </a:rPr>
              <a:t> Final StateHiggs</a:t>
            </a:r>
            <a:r>
              <a:rPr lang="en-US" sz="800" dirty="0" smtClean="0">
                <a:solidFill>
                  <a:srgbClr val="0000FF"/>
                </a:solidFill>
                <a:hlinkClick r:id="rId81"/>
              </a:rPr>
              <a:t>2/22/2013</a:t>
            </a:r>
            <a:r>
              <a:rPr lang="en-US" sz="800" dirty="0" smtClean="0">
                <a:solidFill>
                  <a:srgbClr val="0000FF"/>
                </a:solidFill>
                <a:hlinkClick r:id="rId82"/>
              </a:rPr>
              <a:t>Note 10973</a:t>
            </a:r>
            <a:r>
              <a:rPr lang="en-US" sz="800" dirty="0" smtClean="0">
                <a:solidFill>
                  <a:srgbClr val="0000FF"/>
                </a:solidFill>
                <a:hlinkClick r:id="rId83"/>
              </a:rPr>
              <a:t>1402.7044</a:t>
            </a:r>
            <a:r>
              <a:rPr lang="en-US" sz="800" dirty="0" smtClean="0">
                <a:solidFill>
                  <a:srgbClr val="0000FF"/>
                </a:solidFill>
                <a:hlinkClick r:id="rId84"/>
              </a:rPr>
              <a:t>PRD 89 092001 (2014)</a:t>
            </a:r>
            <a:endParaRPr lang="en-US" sz="800" dirty="0" smtClean="0">
              <a:solidFill>
                <a:srgbClr val="0000FF"/>
              </a:solidFill>
            </a:endParaRPr>
          </a:p>
          <a:p>
            <a:r>
              <a:rPr lang="en-US" sz="800" dirty="0" smtClean="0">
                <a:solidFill>
                  <a:srgbClr val="0000FF"/>
                </a:solidFill>
              </a:rPr>
              <a:t>Measurement of Top Production and Decay into Tau and Limit on Charged HiggsTop</a:t>
            </a:r>
            <a:r>
              <a:rPr lang="en-US" sz="800" dirty="0" smtClean="0">
                <a:solidFill>
                  <a:srgbClr val="0000FF"/>
                </a:solidFill>
                <a:hlinkClick r:id="rId85"/>
              </a:rPr>
              <a:t>9/6/2012</a:t>
            </a:r>
            <a:r>
              <a:rPr lang="en-US" sz="800" dirty="0" smtClean="0">
                <a:solidFill>
                  <a:srgbClr val="0000FF"/>
                </a:solidFill>
                <a:hlinkClick r:id="rId86"/>
              </a:rPr>
              <a:t>Note 10915</a:t>
            </a:r>
            <a:r>
              <a:rPr lang="en-US" sz="800" dirty="0" smtClean="0">
                <a:solidFill>
                  <a:srgbClr val="0000FF"/>
                </a:solidFill>
                <a:hlinkClick r:id="rId87"/>
              </a:rPr>
              <a:t>1402.6728</a:t>
            </a:r>
            <a:r>
              <a:rPr lang="en-US" sz="800" dirty="0" smtClean="0">
                <a:solidFill>
                  <a:srgbClr val="0000FF"/>
                </a:solidFill>
                <a:hlinkClick r:id="rId88"/>
              </a:rPr>
              <a:t>PRD 89, 091101 (2014)</a:t>
            </a:r>
            <a:endParaRPr lang="en-US" sz="800" dirty="0" smtClean="0">
              <a:solidFill>
                <a:srgbClr val="0000FF"/>
              </a:solidFill>
            </a:endParaRPr>
          </a:p>
          <a:p>
            <a:r>
              <a:rPr lang="en-US" sz="800" dirty="0" smtClean="0">
                <a:solidFill>
                  <a:srgbClr val="0000FF"/>
                </a:solidFill>
              </a:rPr>
              <a:t>Single Top (S Channel) in the Met+Jets and CDF CombinationTop</a:t>
            </a:r>
            <a:r>
              <a:rPr lang="en-US" sz="800" dirty="0" smtClean="0">
                <a:solidFill>
                  <a:srgbClr val="0000FF"/>
                </a:solidFill>
                <a:hlinkClick r:id="rId89"/>
              </a:rPr>
              <a:t>7/11/2013</a:t>
            </a:r>
            <a:r>
              <a:rPr lang="en-US" sz="800" dirty="0" smtClean="0">
                <a:solidFill>
                  <a:srgbClr val="0000FF"/>
                </a:solidFill>
              </a:rPr>
              <a:t> and </a:t>
            </a:r>
            <a:r>
              <a:rPr lang="en-US" sz="800" dirty="0" smtClean="0">
                <a:solidFill>
                  <a:srgbClr val="0000FF"/>
                </a:solidFill>
                <a:hlinkClick r:id="rId90"/>
              </a:rPr>
              <a:t>10/25/2013</a:t>
            </a:r>
            <a:r>
              <a:rPr lang="en-US" sz="800" dirty="0" smtClean="0">
                <a:solidFill>
                  <a:srgbClr val="0000FF"/>
                </a:solidFill>
                <a:hlinkClick r:id="rId91"/>
              </a:rPr>
              <a:t>Note 11076</a:t>
            </a:r>
            <a:r>
              <a:rPr lang="en-US" sz="800" dirty="0" smtClean="0">
                <a:solidFill>
                  <a:srgbClr val="0000FF"/>
                </a:solidFill>
              </a:rPr>
              <a:t> and </a:t>
            </a:r>
            <a:r>
              <a:rPr lang="en-US" sz="800" dirty="0" smtClean="0">
                <a:solidFill>
                  <a:srgbClr val="0000FF"/>
                </a:solidFill>
                <a:hlinkClick r:id="rId92"/>
              </a:rPr>
              <a:t>Note 11045</a:t>
            </a:r>
            <a:r>
              <a:rPr lang="en-US" sz="800" dirty="0" smtClean="0">
                <a:solidFill>
                  <a:srgbClr val="0000FF"/>
                </a:solidFill>
                <a:hlinkClick r:id="rId93"/>
              </a:rPr>
              <a:t>1402.3756</a:t>
            </a:r>
            <a:r>
              <a:rPr lang="en-US" sz="800" dirty="0" smtClean="0">
                <a:solidFill>
                  <a:srgbClr val="0000FF"/>
                </a:solidFill>
                <a:hlinkClick r:id="rId94"/>
              </a:rPr>
              <a:t>PRL 112, 231805 (2014)</a:t>
            </a:r>
            <a:endParaRPr lang="en-US" sz="800" dirty="0" smtClean="0">
              <a:solidFill>
                <a:srgbClr val="0000FF"/>
              </a:solidFill>
            </a:endParaRPr>
          </a:p>
          <a:p>
            <a:r>
              <a:rPr lang="en-US" sz="800" dirty="0" smtClean="0">
                <a:solidFill>
                  <a:srgbClr val="0000FF"/>
                </a:solidFill>
              </a:rPr>
              <a:t>Measurement of sin</a:t>
            </a:r>
            <a:r>
              <a:rPr lang="en-US" sz="800" baseline="30000" dirty="0" smtClean="0">
                <a:solidFill>
                  <a:srgbClr val="0000FF"/>
                </a:solidFill>
              </a:rPr>
              <a:t>2</a:t>
            </a:r>
            <a:r>
              <a:rPr lang="el-GR" sz="800" dirty="0" smtClean="0">
                <a:solidFill>
                  <a:srgbClr val="0000FF"/>
                </a:solidFill>
              </a:rPr>
              <a:t>θ</a:t>
            </a:r>
            <a:r>
              <a:rPr lang="en-US" sz="800" baseline="-25000" dirty="0" smtClean="0">
                <a:solidFill>
                  <a:srgbClr val="0000FF"/>
                </a:solidFill>
              </a:rPr>
              <a:t>W</a:t>
            </a:r>
            <a:r>
              <a:rPr lang="en-US" sz="800" dirty="0" smtClean="0">
                <a:solidFill>
                  <a:srgbClr val="0000FF"/>
                </a:solidFill>
              </a:rPr>
              <a:t> using </a:t>
            </a:r>
            <a:r>
              <a:rPr lang="el-GR" sz="800" dirty="0" smtClean="0">
                <a:solidFill>
                  <a:srgbClr val="0000FF"/>
                </a:solidFill>
              </a:rPr>
              <a:t>μ</a:t>
            </a:r>
            <a:r>
              <a:rPr lang="el-GR" sz="800" baseline="30000" dirty="0" smtClean="0">
                <a:solidFill>
                  <a:srgbClr val="0000FF"/>
                </a:solidFill>
              </a:rPr>
              <a:t>+</a:t>
            </a:r>
            <a:r>
              <a:rPr lang="el-GR" sz="800" dirty="0" smtClean="0">
                <a:solidFill>
                  <a:srgbClr val="0000FF"/>
                </a:solidFill>
              </a:rPr>
              <a:t>μ</a:t>
            </a:r>
            <a:r>
              <a:rPr lang="el-GR" sz="800" baseline="30000" dirty="0" smtClean="0">
                <a:solidFill>
                  <a:srgbClr val="0000FF"/>
                </a:solidFill>
              </a:rPr>
              <a:t>−</a:t>
            </a:r>
            <a:r>
              <a:rPr lang="el-GR" sz="800" dirty="0" smtClean="0">
                <a:solidFill>
                  <a:srgbClr val="0000FF"/>
                </a:solidFill>
              </a:rPr>
              <a:t> </a:t>
            </a:r>
            <a:r>
              <a:rPr lang="en-US" sz="800" dirty="0" smtClean="0">
                <a:solidFill>
                  <a:srgbClr val="0000FF"/>
                </a:solidFill>
              </a:rPr>
              <a:t>pairsEWK</a:t>
            </a:r>
            <a:r>
              <a:rPr lang="en-US" sz="800" dirty="0" smtClean="0">
                <a:solidFill>
                  <a:srgbClr val="0000FF"/>
                </a:solidFill>
                <a:hlinkClick r:id="rId95"/>
              </a:rPr>
              <a:t>2/24/2014</a:t>
            </a:r>
            <a:r>
              <a:rPr lang="en-US" sz="800" dirty="0" smtClean="0">
                <a:solidFill>
                  <a:srgbClr val="0000FF"/>
                </a:solidFill>
                <a:hlinkClick r:id="rId96"/>
              </a:rPr>
              <a:t>Note 11031</a:t>
            </a:r>
            <a:r>
              <a:rPr lang="en-US" sz="800" dirty="0" smtClean="0">
                <a:solidFill>
                  <a:srgbClr val="0000FF"/>
                </a:solidFill>
                <a:hlinkClick r:id="rId97"/>
              </a:rPr>
              <a:t>1402.2239</a:t>
            </a:r>
            <a:r>
              <a:rPr lang="en-US" sz="800" dirty="0" smtClean="0">
                <a:solidFill>
                  <a:srgbClr val="0000FF"/>
                </a:solidFill>
                <a:hlinkClick r:id="rId98"/>
              </a:rPr>
              <a:t>PRD 89, 072005 (2014)</a:t>
            </a:r>
            <a:endParaRPr lang="en-US" sz="800" dirty="0" smtClean="0">
              <a:solidFill>
                <a:srgbClr val="0000FF"/>
              </a:solidFill>
            </a:endParaRPr>
          </a:p>
          <a:p>
            <a:r>
              <a:rPr lang="en-US" sz="800" dirty="0" smtClean="0">
                <a:solidFill>
                  <a:srgbClr val="0000FF"/>
                </a:solidFill>
              </a:rPr>
              <a:t>Single Top (S Channel) in the Lep+Jets Final StateTop</a:t>
            </a:r>
            <a:r>
              <a:rPr lang="en-US" sz="800" dirty="0" smtClean="0">
                <a:solidFill>
                  <a:srgbClr val="0000FF"/>
                </a:solidFill>
                <a:hlinkClick r:id="rId99"/>
              </a:rPr>
              <a:t>8/8/2013</a:t>
            </a:r>
            <a:r>
              <a:rPr lang="en-US" sz="800" dirty="0" smtClean="0">
                <a:solidFill>
                  <a:srgbClr val="0000FF"/>
                </a:solidFill>
                <a:hlinkClick r:id="rId100"/>
              </a:rPr>
              <a:t>Note 11025</a:t>
            </a:r>
            <a:r>
              <a:rPr lang="en-US" sz="800" dirty="0" smtClean="0">
                <a:solidFill>
                  <a:srgbClr val="0000FF"/>
                </a:solidFill>
                <a:hlinkClick r:id="rId101"/>
              </a:rPr>
              <a:t>1402.0484</a:t>
            </a:r>
            <a:r>
              <a:rPr lang="en-US" sz="800" dirty="0" smtClean="0">
                <a:solidFill>
                  <a:srgbClr val="0000FF"/>
                </a:solidFill>
                <a:hlinkClick r:id="rId102"/>
              </a:rPr>
              <a:t>PRL 112, 231804 (2014)</a:t>
            </a:r>
            <a:endParaRPr lang="en-US" sz="800" dirty="0" smtClean="0">
              <a:solidFill>
                <a:srgbClr val="0000FF"/>
              </a:solidFill>
            </a:endParaRPr>
          </a:p>
          <a:p>
            <a:r>
              <a:rPr lang="en-US" sz="800" dirty="0" smtClean="0">
                <a:solidFill>
                  <a:srgbClr val="0000FF"/>
                </a:solidFill>
              </a:rPr>
              <a:t>Search for Rare Z Decays into Two Reconstructed PhotonsExotics</a:t>
            </a:r>
            <a:r>
              <a:rPr lang="en-US" sz="800" dirty="0" smtClean="0">
                <a:solidFill>
                  <a:srgbClr val="0000FF"/>
                </a:solidFill>
                <a:hlinkClick r:id="rId103"/>
              </a:rPr>
              <a:t>3/8/2013</a:t>
            </a:r>
            <a:r>
              <a:rPr lang="en-US" sz="800" dirty="0" smtClean="0">
                <a:solidFill>
                  <a:srgbClr val="0000FF"/>
                </a:solidFill>
                <a:hlinkClick r:id="rId104"/>
              </a:rPr>
              <a:t>Note 10978</a:t>
            </a:r>
            <a:r>
              <a:rPr lang="en-US" sz="800" dirty="0" smtClean="0">
                <a:solidFill>
                  <a:srgbClr val="0000FF"/>
                </a:solidFill>
                <a:hlinkClick r:id="rId105"/>
              </a:rPr>
              <a:t>1311.3282</a:t>
            </a:r>
            <a:r>
              <a:rPr lang="en-US" sz="800" dirty="0" smtClean="0">
                <a:solidFill>
                  <a:srgbClr val="0000FF"/>
                </a:solidFill>
                <a:hlinkClick r:id="rId106"/>
              </a:rPr>
              <a:t>PRL 112, 111803 (2014)</a:t>
            </a:r>
            <a:endParaRPr lang="en-US" sz="800" dirty="0" smtClean="0">
              <a:solidFill>
                <a:srgbClr val="0000FF"/>
              </a:solidFill>
            </a:endParaRPr>
          </a:p>
          <a:p>
            <a:r>
              <a:rPr lang="en-US" sz="800" dirty="0" smtClean="0">
                <a:solidFill>
                  <a:srgbClr val="0000FF"/>
                </a:solidFill>
              </a:rPr>
              <a:t>W Boson Mass MeasurementEWK</a:t>
            </a:r>
            <a:r>
              <a:rPr lang="en-US" sz="800" dirty="0" smtClean="0">
                <a:solidFill>
                  <a:srgbClr val="0000FF"/>
                </a:solidFill>
                <a:hlinkClick r:id="rId107"/>
              </a:rPr>
              <a:t>10/2012</a:t>
            </a:r>
            <a:r>
              <a:rPr lang="en-US" sz="800" dirty="0" smtClean="0">
                <a:solidFill>
                  <a:srgbClr val="0000FF"/>
                </a:solidFill>
                <a:hlinkClick r:id="rId108"/>
              </a:rPr>
              <a:t>Note 10775</a:t>
            </a:r>
            <a:r>
              <a:rPr lang="en-US" sz="800" dirty="0" smtClean="0">
                <a:solidFill>
                  <a:srgbClr val="0000FF"/>
                </a:solidFill>
                <a:hlinkClick r:id="rId109"/>
              </a:rPr>
              <a:t>1311.0894</a:t>
            </a:r>
            <a:r>
              <a:rPr lang="en-US" sz="800" dirty="0" smtClean="0">
                <a:solidFill>
                  <a:srgbClr val="0000FF"/>
                </a:solidFill>
                <a:hlinkClick r:id="rId110"/>
              </a:rPr>
              <a:t>PRD 89 072003 (2014)</a:t>
            </a:r>
            <a:endParaRPr lang="en-US" sz="800" dirty="0" smtClean="0">
              <a:solidFill>
                <a:srgbClr val="0000FF"/>
              </a:solidFill>
            </a:endParaRPr>
          </a:p>
          <a:p>
            <a:r>
              <a:rPr lang="en-US" sz="800" dirty="0" smtClean="0">
                <a:solidFill>
                  <a:srgbClr val="0000FF"/>
                </a:solidFill>
              </a:rPr>
              <a:t>Tevatron Combined </a:t>
            </a:r>
            <a:r>
              <a:rPr lang="en-US" sz="800" dirty="0" err="1" smtClean="0">
                <a:solidFill>
                  <a:srgbClr val="0000FF"/>
                </a:solidFill>
              </a:rPr>
              <a:t>tt</a:t>
            </a:r>
            <a:r>
              <a:rPr lang="en-US" sz="800" dirty="0" smtClean="0">
                <a:solidFill>
                  <a:srgbClr val="0000FF"/>
                </a:solidFill>
              </a:rPr>
              <a:t>̄ Cross Section MeasurementTop</a:t>
            </a:r>
            <a:r>
              <a:rPr lang="en-US" sz="800" dirty="0" smtClean="0">
                <a:solidFill>
                  <a:srgbClr val="0000FF"/>
                </a:solidFill>
                <a:hlinkClick r:id="rId111"/>
              </a:rPr>
              <a:t>7/1/2012</a:t>
            </a:r>
            <a:r>
              <a:rPr lang="en-US" sz="800" dirty="0" smtClean="0">
                <a:solidFill>
                  <a:srgbClr val="0000FF"/>
                </a:solidFill>
                <a:hlinkClick r:id="rId112"/>
              </a:rPr>
              <a:t>Note 10926</a:t>
            </a:r>
            <a:r>
              <a:rPr lang="en-US" sz="800" dirty="0" smtClean="0">
                <a:solidFill>
                  <a:srgbClr val="0000FF"/>
                </a:solidFill>
                <a:hlinkClick r:id="rId113"/>
              </a:rPr>
              <a:t>1309.7570</a:t>
            </a:r>
            <a:r>
              <a:rPr lang="en-US" sz="800" dirty="0" smtClean="0">
                <a:solidFill>
                  <a:srgbClr val="0000FF"/>
                </a:solidFill>
                <a:hlinkClick r:id="rId114"/>
              </a:rPr>
              <a:t>PRD 89 072001 (2014)</a:t>
            </a:r>
            <a:endParaRPr lang="en-US" sz="800" dirty="0" smtClean="0">
              <a:solidFill>
                <a:srgbClr val="0000FF"/>
              </a:solidFill>
            </a:endParaRPr>
          </a:p>
          <a:p>
            <a:r>
              <a:rPr lang="en-US" sz="800" dirty="0" smtClean="0">
                <a:solidFill>
                  <a:srgbClr val="0000FF"/>
                </a:solidFill>
              </a:rPr>
              <a:t>Search for Trilepton New Physics and Chargino-Neutralino ProductionExotics</a:t>
            </a:r>
            <a:r>
              <a:rPr lang="en-US" sz="800" dirty="0" smtClean="0">
                <a:solidFill>
                  <a:srgbClr val="0000FF"/>
                </a:solidFill>
                <a:hlinkClick r:id="rId115"/>
              </a:rPr>
              <a:t>8/25/2011</a:t>
            </a:r>
            <a:r>
              <a:rPr lang="en-US" sz="800" dirty="0" smtClean="0">
                <a:solidFill>
                  <a:srgbClr val="0000FF"/>
                </a:solidFill>
                <a:hlinkClick r:id="rId116"/>
              </a:rPr>
              <a:t>Note 10636</a:t>
            </a:r>
            <a:r>
              <a:rPr lang="en-US" sz="800" dirty="0" smtClean="0">
                <a:solidFill>
                  <a:srgbClr val="0000FF"/>
                </a:solidFill>
                <a:hlinkClick r:id="rId117"/>
              </a:rPr>
              <a:t>1309.7509</a:t>
            </a:r>
            <a:r>
              <a:rPr lang="en-US" sz="800" dirty="0" smtClean="0">
                <a:solidFill>
                  <a:srgbClr val="0000FF"/>
                </a:solidFill>
              </a:rPr>
              <a:t>PRD 90, 012011 (2014)</a:t>
            </a:r>
            <a:endParaRPr lang="en-US" sz="2400"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52</a:t>
            </a:fld>
            <a:endParaRPr lang="en-US" dirty="0">
              <a:solidFill>
                <a:schemeClr val="tx1"/>
              </a:solidFill>
            </a:endParaRPr>
          </a:p>
        </p:txBody>
      </p:sp>
      <p:sp>
        <p:nvSpPr>
          <p:cNvPr id="7"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8"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Triphoton</a:t>
            </a:r>
            <a:r>
              <a:rPr lang="en-US" dirty="0" smtClean="0"/>
              <a:t> Details</a:t>
            </a:r>
            <a:endParaRPr lang="en-US" dirty="0"/>
          </a:p>
        </p:txBody>
      </p:sp>
      <p:sp>
        <p:nvSpPr>
          <p:cNvPr id="3" name="Content Placeholder 2"/>
          <p:cNvSpPr>
            <a:spLocks noGrp="1"/>
          </p:cNvSpPr>
          <p:nvPr>
            <p:ph idx="1"/>
          </p:nvPr>
        </p:nvSpPr>
        <p:spPr>
          <a:xfrm>
            <a:off x="533400" y="1371600"/>
            <a:ext cx="4572000" cy="5537200"/>
          </a:xfrm>
        </p:spPr>
        <p:txBody>
          <a:bodyPr>
            <a:normAutofit fontScale="92500" lnSpcReduction="10000"/>
          </a:bodyPr>
          <a:lstStyle/>
          <a:p>
            <a:r>
              <a:rPr lang="en-US" dirty="0" smtClean="0"/>
              <a:t>Background dominated by Direct </a:t>
            </a:r>
            <a:r>
              <a:rPr lang="en-US" dirty="0" err="1" smtClean="0"/>
              <a:t>TriPhoton</a:t>
            </a:r>
            <a:endParaRPr lang="en-US" dirty="0" smtClean="0"/>
          </a:p>
          <a:p>
            <a:pPr lvl="1"/>
            <a:r>
              <a:rPr lang="en-US" dirty="0" smtClean="0"/>
              <a:t>Estimated using </a:t>
            </a:r>
            <a:r>
              <a:rPr lang="en-US" dirty="0" err="1" smtClean="0"/>
              <a:t>MadGraph</a:t>
            </a:r>
            <a:r>
              <a:rPr lang="en-US" dirty="0" smtClean="0"/>
              <a:t>/</a:t>
            </a:r>
            <a:r>
              <a:rPr lang="en-US" dirty="0" err="1" smtClean="0"/>
              <a:t>MadEvent+Pythia</a:t>
            </a:r>
            <a:endParaRPr lang="en-US" dirty="0" smtClean="0"/>
          </a:p>
          <a:p>
            <a:r>
              <a:rPr lang="en-US" dirty="0" smtClean="0"/>
              <a:t>Optimization for Higgs is at 90 GeV</a:t>
            </a:r>
          </a:p>
          <a:p>
            <a:pPr lvl="1"/>
            <a:r>
              <a:rPr lang="en-US" dirty="0" smtClean="0"/>
              <a:t>5 </a:t>
            </a:r>
            <a:r>
              <a:rPr lang="en-US" dirty="0" smtClean="0"/>
              <a:t>observed events, on a background of </a:t>
            </a:r>
            <a:r>
              <a:rPr lang="en-US" dirty="0" smtClean="0"/>
              <a:t>2.96±0.94</a:t>
            </a:r>
          </a:p>
          <a:p>
            <a:pPr lvl="1"/>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53</a:t>
            </a:fld>
            <a:endParaRPr lang="en-US"/>
          </a:p>
        </p:txBody>
      </p:sp>
      <p:pic>
        <p:nvPicPr>
          <p:cNvPr id="232450" name="Picture 2" descr="http://www-cdf.fnal.gov/physics/exotic/r2a/20140910.3gamma/figures/plot921.p051.bless.gif"/>
          <p:cNvPicPr>
            <a:picLocks noChangeAspect="1" noChangeArrowheads="1"/>
          </p:cNvPicPr>
          <p:nvPr/>
        </p:nvPicPr>
        <p:blipFill>
          <a:blip r:embed="rId2" cstate="print"/>
          <a:srcRect l="2013" t="8392" r="13423"/>
          <a:stretch>
            <a:fillRect/>
          </a:stretch>
        </p:blipFill>
        <p:spPr bwMode="auto">
          <a:xfrm>
            <a:off x="5181600" y="1638300"/>
            <a:ext cx="4800600" cy="49911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Fermiphobic</a:t>
            </a:r>
            <a:r>
              <a:rPr lang="en-US" dirty="0" smtClean="0"/>
              <a:t> Higgs</a:t>
            </a:r>
            <a:endParaRPr lang="en-US" dirty="0"/>
          </a:p>
        </p:txBody>
      </p:sp>
      <p:sp>
        <p:nvSpPr>
          <p:cNvPr id="3" name="Content Placeholder 2"/>
          <p:cNvSpPr>
            <a:spLocks noGrp="1"/>
          </p:cNvSpPr>
          <p:nvPr>
            <p:ph idx="1"/>
          </p:nvPr>
        </p:nvSpPr>
        <p:spPr/>
        <p:txBody>
          <a:bodyPr/>
          <a:lstStyle/>
          <a:p>
            <a:r>
              <a:rPr lang="en-US" dirty="0" smtClean="0"/>
              <a:t>CDFNote 11116</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54</a:t>
            </a:fld>
            <a:endParaRPr lang="en-US">
              <a:solidFill>
                <a:schemeClr val="tx1"/>
              </a:solidFill>
            </a:endParaRPr>
          </a:p>
        </p:txBody>
      </p:sp>
      <p:pic>
        <p:nvPicPr>
          <p:cNvPr id="70662" name="Picture 6" descr="http://www-cdf.fnal.gov/physics/exotic/r2a/20140910.3gamma/figures/plot921.p615.bless.gif"/>
          <p:cNvPicPr>
            <a:picLocks noChangeAspect="1" noChangeArrowheads="1"/>
          </p:cNvPicPr>
          <p:nvPr/>
        </p:nvPicPr>
        <p:blipFill>
          <a:blip r:embed="rId2" cstate="print"/>
          <a:srcRect/>
          <a:stretch>
            <a:fillRect/>
          </a:stretch>
        </p:blipFill>
        <p:spPr bwMode="auto">
          <a:xfrm>
            <a:off x="762000" y="4876800"/>
            <a:ext cx="1905533" cy="1828800"/>
          </a:xfrm>
          <a:prstGeom prst="rect">
            <a:avLst/>
          </a:prstGeom>
          <a:noFill/>
        </p:spPr>
      </p:pic>
      <p:pic>
        <p:nvPicPr>
          <p:cNvPr id="70664" name="Picture 8" descr="http://www-cdf.fnal.gov/physics/exotic/r2a/20140910.3gamma/figures/plot921.p650.bless.gif"/>
          <p:cNvPicPr>
            <a:picLocks noChangeAspect="1" noChangeArrowheads="1"/>
          </p:cNvPicPr>
          <p:nvPr/>
        </p:nvPicPr>
        <p:blipFill>
          <a:blip r:embed="rId3" cstate="print"/>
          <a:srcRect/>
          <a:stretch>
            <a:fillRect/>
          </a:stretch>
        </p:blipFill>
        <p:spPr bwMode="auto">
          <a:xfrm>
            <a:off x="6934200" y="3429000"/>
            <a:ext cx="2858299" cy="2743200"/>
          </a:xfrm>
          <a:prstGeom prst="rect">
            <a:avLst/>
          </a:prstGeom>
          <a:noFill/>
        </p:spPr>
      </p:pic>
      <p:pic>
        <p:nvPicPr>
          <p:cNvPr id="65538" name="Picture 2" descr="http://www-cdf.fnal.gov/physics/exotic/r2a/20140910.3gamma/figures/plot921.p200.3g.bless.tex.gif"/>
          <p:cNvPicPr>
            <a:picLocks noChangeAspect="1" noChangeArrowheads="1"/>
          </p:cNvPicPr>
          <p:nvPr/>
        </p:nvPicPr>
        <p:blipFill>
          <a:blip r:embed="rId4" cstate="print"/>
          <a:srcRect/>
          <a:stretch>
            <a:fillRect/>
          </a:stretch>
        </p:blipFill>
        <p:spPr bwMode="auto">
          <a:xfrm>
            <a:off x="228600" y="2209800"/>
            <a:ext cx="7296150" cy="2743201"/>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55</a:t>
            </a:fld>
            <a:endParaRPr lang="en-US"/>
          </a:p>
        </p:txBody>
      </p:sp>
      <p:pic>
        <p:nvPicPr>
          <p:cNvPr id="7" name="Picture 2" descr="http://www-cdf.fnal.gov/physics/new/top/2014/WorldAverageTopMass/fig_prel/TopMassSummary_noTEVLH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1600200"/>
            <a:ext cx="5266329" cy="3619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of Single Top in the S-Channel</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56</a:t>
            </a:fld>
            <a:endParaRPr lang="en-US">
              <a:solidFill>
                <a:schemeClr val="tx1"/>
              </a:solidFill>
            </a:endParaRPr>
          </a:p>
        </p:txBody>
      </p:sp>
      <p:pic>
        <p:nvPicPr>
          <p:cNvPr id="8" name="Picture 7" descr="schannelTevDiscriminantExpected.eps"/>
          <p:cNvPicPr>
            <a:picLocks noChangeAspect="1"/>
          </p:cNvPicPr>
          <p:nvPr/>
        </p:nvPicPr>
        <p:blipFill>
          <a:blip r:embed="rId2" cstate="print"/>
          <a:stretch>
            <a:fillRect/>
          </a:stretch>
        </p:blipFill>
        <p:spPr>
          <a:xfrm>
            <a:off x="6092678" y="1440879"/>
            <a:ext cx="3924633" cy="2902521"/>
          </a:xfrm>
          <a:prstGeom prst="rect">
            <a:avLst/>
          </a:prstGeom>
        </p:spPr>
      </p:pic>
      <p:sp>
        <p:nvSpPr>
          <p:cNvPr id="3" name="Content Placeholder 2"/>
          <p:cNvSpPr>
            <a:spLocks noGrp="1"/>
          </p:cNvSpPr>
          <p:nvPr>
            <p:ph idx="1"/>
          </p:nvPr>
        </p:nvSpPr>
        <p:spPr>
          <a:xfrm>
            <a:off x="228600" y="1295400"/>
            <a:ext cx="5864078" cy="6026721"/>
          </a:xfrm>
          <a:noFill/>
        </p:spPr>
        <p:txBody>
          <a:bodyPr>
            <a:normAutofit/>
          </a:bodyPr>
          <a:lstStyle/>
          <a:p>
            <a:r>
              <a:rPr lang="en-US" sz="3200" dirty="0" smtClean="0"/>
              <a:t>Tevatron Combination of Single </a:t>
            </a:r>
            <a:r>
              <a:rPr lang="en-US" sz="3200" dirty="0"/>
              <a:t>t</a:t>
            </a:r>
            <a:r>
              <a:rPr lang="en-US" sz="3200" dirty="0" smtClean="0"/>
              <a:t>op production in the S-Channel shows observation with 6.3</a:t>
            </a:r>
            <a:r>
              <a:rPr lang="en-US" sz="3200" dirty="0" smtClean="0">
                <a:latin typeface="Symbol" pitchFamily="18" charset="2"/>
              </a:rPr>
              <a:t>s</a:t>
            </a:r>
            <a:r>
              <a:rPr lang="en-US" sz="3200" dirty="0" smtClean="0"/>
              <a:t> significance</a:t>
            </a:r>
          </a:p>
          <a:p>
            <a:r>
              <a:rPr lang="en-US" sz="3200" dirty="0" smtClean="0">
                <a:solidFill>
                  <a:schemeClr val="tx1"/>
                </a:solidFill>
              </a:rPr>
              <a:t>PRL 112, 231802 (2014)</a:t>
            </a:r>
          </a:p>
        </p:txBody>
      </p:sp>
      <p:sp>
        <p:nvSpPr>
          <p:cNvPr id="10"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1"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pic>
        <p:nvPicPr>
          <p:cNvPr id="7" name="Picture 6" descr="schannelTevSummary.eps"/>
          <p:cNvPicPr>
            <a:picLocks noChangeAspect="1"/>
          </p:cNvPicPr>
          <p:nvPr/>
        </p:nvPicPr>
        <p:blipFill>
          <a:blip r:embed="rId3" cstate="print"/>
          <a:stretch>
            <a:fillRect/>
          </a:stretch>
        </p:blipFill>
        <p:spPr>
          <a:xfrm>
            <a:off x="1447800" y="4191000"/>
            <a:ext cx="3792133" cy="3211081"/>
          </a:xfrm>
          <a:prstGeom prst="rect">
            <a:avLst/>
          </a:prstGeom>
        </p:spPr>
      </p:pic>
      <p:pic>
        <p:nvPicPr>
          <p:cNvPr id="9" name="Picture 8" descr="schannelTevSignificance.eps"/>
          <p:cNvPicPr>
            <a:picLocks noChangeAspect="1"/>
          </p:cNvPicPr>
          <p:nvPr/>
        </p:nvPicPr>
        <p:blipFill>
          <a:blip r:embed="rId4" cstate="print"/>
          <a:stretch>
            <a:fillRect/>
          </a:stretch>
        </p:blipFill>
        <p:spPr>
          <a:xfrm>
            <a:off x="6092678" y="4495800"/>
            <a:ext cx="3924633" cy="2902521"/>
          </a:xfrm>
          <a:prstGeom prst="rect">
            <a:avLst/>
          </a:prstGeom>
        </p:spPr>
      </p:pic>
    </p:spTree>
    <p:extLst>
      <p:ext uri="{BB962C8B-B14F-4D97-AF65-F5344CB8AC3E}">
        <p14:creationId xmlns:p14="http://schemas.microsoft.com/office/powerpoint/2010/main" xmlns="" val="3010746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Top: S, T, S+T and S vs. T</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57</a:t>
            </a:fld>
            <a:endParaRPr lang="en-US">
              <a:solidFill>
                <a:schemeClr val="tx1"/>
              </a:solidFill>
            </a:endParaRPr>
          </a:p>
        </p:txBody>
      </p:sp>
      <p:sp>
        <p:nvSpPr>
          <p:cNvPr id="3" name="Content Placeholder 2"/>
          <p:cNvSpPr>
            <a:spLocks noGrp="1"/>
          </p:cNvSpPr>
          <p:nvPr>
            <p:ph idx="1"/>
          </p:nvPr>
        </p:nvSpPr>
        <p:spPr>
          <a:xfrm>
            <a:off x="533400" y="1371600"/>
            <a:ext cx="5562600" cy="5919854"/>
          </a:xfrm>
          <a:noFill/>
        </p:spPr>
        <p:txBody>
          <a:bodyPr wrap="square">
            <a:spAutoFit/>
          </a:bodyPr>
          <a:lstStyle/>
          <a:p>
            <a:pPr marL="0" indent="0">
              <a:buNone/>
            </a:pPr>
            <a:r>
              <a:rPr lang="en-US" sz="5400" dirty="0" smtClean="0"/>
              <a:t>Tevatron combination for S and T channels </a:t>
            </a:r>
            <a:r>
              <a:rPr lang="en-US" sz="5400" dirty="0" smtClean="0"/>
              <a:t>separately is </a:t>
            </a:r>
            <a:r>
              <a:rPr lang="en-US" sz="5400" dirty="0" smtClean="0"/>
              <a:t>complete and nearing publication</a:t>
            </a:r>
          </a:p>
        </p:txBody>
      </p:sp>
      <p:pic>
        <p:nvPicPr>
          <p:cNvPr id="10" name="Picture 4" descr="http://www-cdf.fnal.gov/physics/new/top/2014/stopTevCombo_webpage/TevtbtqbSortBkg.png"/>
          <p:cNvPicPr>
            <a:picLocks noChangeAspect="1" noChangeArrowheads="1"/>
          </p:cNvPicPr>
          <p:nvPr/>
        </p:nvPicPr>
        <p:blipFill>
          <a:blip r:embed="rId2" cstate="print"/>
          <a:srcRect/>
          <a:stretch>
            <a:fillRect/>
          </a:stretch>
        </p:blipFill>
        <p:spPr bwMode="auto">
          <a:xfrm>
            <a:off x="6019800" y="1295400"/>
            <a:ext cx="3657600" cy="2625474"/>
          </a:xfrm>
          <a:prstGeom prst="rect">
            <a:avLst/>
          </a:prstGeom>
          <a:noFill/>
        </p:spPr>
      </p:pic>
      <p:sp>
        <p:nvSpPr>
          <p:cNvPr id="11"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2"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pic>
        <p:nvPicPr>
          <p:cNvPr id="9" name="Picture 2" descr="http://www-cdf.fnal.gov/physics/new/top/2014/stopTevCombo_webpage/Tev_2d_bsm.png"/>
          <p:cNvPicPr>
            <a:picLocks noChangeAspect="1" noChangeArrowheads="1"/>
          </p:cNvPicPr>
          <p:nvPr/>
        </p:nvPicPr>
        <p:blipFill>
          <a:blip r:embed="rId3" cstate="print"/>
          <a:srcRect/>
          <a:stretch>
            <a:fillRect/>
          </a:stretch>
        </p:blipFill>
        <p:spPr bwMode="auto">
          <a:xfrm>
            <a:off x="6019800" y="4038600"/>
            <a:ext cx="3657600" cy="3528584"/>
          </a:xfrm>
          <a:prstGeom prst="rect">
            <a:avLst/>
          </a:prstGeom>
          <a:noFill/>
        </p:spPr>
      </p:pic>
    </p:spTree>
    <p:extLst>
      <p:ext uri="{BB962C8B-B14F-4D97-AF65-F5344CB8AC3E}">
        <p14:creationId xmlns:p14="http://schemas.microsoft.com/office/powerpoint/2010/main" xmlns="" val="21898456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Sections and Extracting |V</a:t>
            </a:r>
            <a:r>
              <a:rPr lang="en-US" baseline="-25000" dirty="0" smtClean="0"/>
              <a:t>tb</a:t>
            </a:r>
            <a:r>
              <a:rPr lang="en-US" dirty="0" smtClean="0"/>
              <a:t>|</a:t>
            </a:r>
            <a:endParaRPr lang="en-US" baseline="-25000" dirty="0"/>
          </a:p>
        </p:txBody>
      </p:sp>
      <p:sp>
        <p:nvSpPr>
          <p:cNvPr id="3" name="Content Placeholder 2"/>
          <p:cNvSpPr>
            <a:spLocks noGrp="1"/>
          </p:cNvSpPr>
          <p:nvPr>
            <p:ph idx="1"/>
          </p:nvPr>
        </p:nvSpPr>
        <p:spPr>
          <a:xfrm>
            <a:off x="381000" y="1320800"/>
            <a:ext cx="9448800" cy="5537200"/>
          </a:xfrm>
        </p:spPr>
        <p:txBody>
          <a:bodyPr>
            <a:normAutofit/>
          </a:bodyPr>
          <a:lstStyle/>
          <a:p>
            <a:r>
              <a:rPr lang="en-US" sz="4000" dirty="0" smtClean="0"/>
              <a:t>Cross </a:t>
            </a:r>
            <a:r>
              <a:rPr lang="en-US" sz="4000" dirty="0" smtClean="0"/>
              <a:t>Sections are </a:t>
            </a:r>
            <a:r>
              <a:rPr lang="en-US" sz="4000" dirty="0" smtClean="0"/>
              <a:t>consistent </a:t>
            </a:r>
            <a:r>
              <a:rPr lang="en-US" sz="4000" dirty="0" smtClean="0"/>
              <a:t>with SM</a:t>
            </a:r>
          </a:p>
          <a:p>
            <a:r>
              <a:rPr lang="en-US" sz="4000" dirty="0" smtClean="0"/>
              <a:t>Powerful </a:t>
            </a:r>
            <a:r>
              <a:rPr lang="en-US" sz="4000" dirty="0" smtClean="0"/>
              <a:t>method of extracting </a:t>
            </a:r>
            <a:r>
              <a:rPr lang="en-US" sz="4000" dirty="0" smtClean="0"/>
              <a:t>V</a:t>
            </a:r>
            <a:r>
              <a:rPr lang="en-US" sz="4000" baseline="-25000" dirty="0" smtClean="0"/>
              <a:t>tb</a:t>
            </a:r>
            <a:endParaRPr lang="en-US" sz="4000" baseline="-25000"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58</a:t>
            </a:fld>
            <a:endParaRPr lang="en-US"/>
          </a:p>
        </p:txBody>
      </p:sp>
      <p:pic>
        <p:nvPicPr>
          <p:cNvPr id="208898" name="Picture 2" descr="http://www-cdf.fnal.gov/physics/new/top/2014/stopTevCombo_webpage/TevVtb.png"/>
          <p:cNvPicPr>
            <a:picLocks noChangeAspect="1" noChangeArrowheads="1"/>
          </p:cNvPicPr>
          <p:nvPr/>
        </p:nvPicPr>
        <p:blipFill>
          <a:blip r:embed="rId2" cstate="print"/>
          <a:srcRect/>
          <a:stretch>
            <a:fillRect/>
          </a:stretch>
        </p:blipFill>
        <p:spPr bwMode="auto">
          <a:xfrm>
            <a:off x="4665809" y="2819400"/>
            <a:ext cx="5163991" cy="4572000"/>
          </a:xfrm>
          <a:prstGeom prst="rect">
            <a:avLst/>
          </a:prstGeom>
          <a:noFill/>
        </p:spPr>
      </p:pic>
      <p:pic>
        <p:nvPicPr>
          <p:cNvPr id="8" name="Picture 6" descr="http://www-cdf.fnal.gov/physics/new/top/2014/stopTevCombo_webpage/tev_all_sum_plot.png"/>
          <p:cNvPicPr>
            <a:picLocks noChangeAspect="1" noChangeArrowheads="1"/>
          </p:cNvPicPr>
          <p:nvPr/>
        </p:nvPicPr>
        <p:blipFill>
          <a:blip r:embed="rId3" cstate="print"/>
          <a:srcRect/>
          <a:stretch>
            <a:fillRect/>
          </a:stretch>
        </p:blipFill>
        <p:spPr bwMode="auto">
          <a:xfrm>
            <a:off x="381000" y="2819400"/>
            <a:ext cx="4228913" cy="4572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59</a:t>
            </a:fld>
            <a:endParaRPr lang="en-US"/>
          </a:p>
        </p:txBody>
      </p:sp>
      <p:pic>
        <p:nvPicPr>
          <p:cNvPr id="7" name="Picture 6" descr="CompareLimits.eps"/>
          <p:cNvPicPr>
            <a:picLocks noChangeAspect="1"/>
          </p:cNvPicPr>
          <p:nvPr/>
        </p:nvPicPr>
        <p:blipFill rotWithShape="1">
          <a:blip r:embed="rId2" cstate="print"/>
          <a:srcRect l="3154" t="6761" r="8544"/>
          <a:stretch/>
        </p:blipFill>
        <p:spPr>
          <a:xfrm>
            <a:off x="3429000" y="1295400"/>
            <a:ext cx="4572000" cy="3105427"/>
          </a:xfrm>
          <a:prstGeom prst="rect">
            <a:avLst/>
          </a:prstGeom>
        </p:spPr>
      </p:pic>
      <p:pic>
        <p:nvPicPr>
          <p:cNvPr id="8" name="Picture 7" descr="Tev_cross_sections_125.eps"/>
          <p:cNvPicPr>
            <a:picLocks noChangeAspect="1"/>
          </p:cNvPicPr>
          <p:nvPr/>
        </p:nvPicPr>
        <p:blipFill rotWithShape="1">
          <a:blip r:embed="rId3" cstate="print">
            <a:extLst>
              <a:ext uri="{28A0092B-C50C-407E-A947-70E740481C1C}">
                <a14:useLocalDpi xmlns:a14="http://schemas.microsoft.com/office/drawing/2010/main" xmlns="" val="0"/>
              </a:ext>
            </a:extLst>
          </a:blip>
          <a:srcRect t="6968"/>
          <a:stretch/>
        </p:blipFill>
        <p:spPr>
          <a:xfrm>
            <a:off x="6172200" y="4021550"/>
            <a:ext cx="3657600" cy="3369850"/>
          </a:xfrm>
          <a:prstGeom prst="rect">
            <a:avLst/>
          </a:prstGeom>
        </p:spPr>
      </p:pic>
      <p:pic>
        <p:nvPicPr>
          <p:cNvPr id="9" name="Picture 3"/>
          <p:cNvPicPr>
            <a:picLocks noChangeAspect="1" noChangeArrowheads="1"/>
          </p:cNvPicPr>
          <p:nvPr/>
        </p:nvPicPr>
        <p:blipFill>
          <a:blip r:embed="rId4" cstate="print"/>
          <a:srcRect/>
          <a:stretch>
            <a:fillRect/>
          </a:stretch>
        </p:blipFill>
        <p:spPr bwMode="auto">
          <a:xfrm>
            <a:off x="381000" y="4724400"/>
            <a:ext cx="3657600" cy="253573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6" name="Slide Number Placeholder 5"/>
          <p:cNvSpPr>
            <a:spLocks noGrp="1"/>
          </p:cNvSpPr>
          <p:nvPr>
            <p:ph type="sldNum" sz="quarter" idx="12"/>
          </p:nvPr>
        </p:nvSpPr>
        <p:spPr/>
        <p:txBody>
          <a:bodyPr/>
          <a:lstStyle/>
          <a:p>
            <a:endParaRPr lang="en-US" dirty="0" smtClean="0"/>
          </a:p>
          <a:p>
            <a:fld id="{2EE9679C-92AE-4E55-8437-4DB62EB221AB}" type="slidenum">
              <a:rPr lang="en-US" smtClean="0">
                <a:solidFill>
                  <a:schemeClr val="tx1"/>
                </a:solidFill>
              </a:rPr>
              <a:pPr/>
              <a:t>6</a:t>
            </a:fld>
            <a:endParaRPr lang="en-US" dirty="0">
              <a:solidFill>
                <a:schemeClr val="tx1"/>
              </a:solidFill>
            </a:endParaRPr>
          </a:p>
        </p:txBody>
      </p:sp>
      <p:sp>
        <p:nvSpPr>
          <p:cNvPr id="11" name="Rectangle 10"/>
          <p:cNvSpPr/>
          <p:nvPr/>
        </p:nvSpPr>
        <p:spPr>
          <a:xfrm>
            <a:off x="381000" y="1295400"/>
            <a:ext cx="4114800" cy="5299912"/>
          </a:xfrm>
          <a:prstGeom prst="rect">
            <a:avLst/>
          </a:prstGeom>
          <a:noFill/>
        </p:spPr>
        <p:txBody>
          <a:bodyPr wrap="square">
            <a:spAutoFit/>
          </a:bodyPr>
          <a:lstStyle/>
          <a:p>
            <a:pPr marL="227013" indent="-227013" algn="l">
              <a:buFont typeface="Arial" pitchFamily="34" charset="0"/>
              <a:buChar char="•"/>
            </a:pPr>
            <a:r>
              <a:rPr lang="en-US" sz="3600" dirty="0" smtClean="0">
                <a:solidFill>
                  <a:schemeClr val="tx1"/>
                </a:solidFill>
                <a:latin typeface="Times New Roman" panose="02020603050405020304" pitchFamily="18" charset="0"/>
                <a:cs typeface="Times New Roman" panose="02020603050405020304" pitchFamily="18" charset="0"/>
              </a:rPr>
              <a:t>The numbers leading up to 2014 were large and impressive</a:t>
            </a:r>
            <a:endParaRPr lang="en-US" sz="3600" dirty="0">
              <a:solidFill>
                <a:schemeClr val="tx1"/>
              </a:solidFill>
              <a:latin typeface="Times New Roman" panose="02020603050405020304" pitchFamily="18" charset="0"/>
              <a:cs typeface="Times New Roman" panose="02020603050405020304" pitchFamily="18" charset="0"/>
            </a:endParaRPr>
          </a:p>
          <a:p>
            <a:pPr marL="227013" lvl="1" indent="-227013" algn="l">
              <a:buFont typeface="Arial" pitchFamily="34" charset="0"/>
              <a:buChar char="•"/>
            </a:pPr>
            <a:r>
              <a:rPr lang="en-US" sz="3600" dirty="0" smtClean="0">
                <a:solidFill>
                  <a:schemeClr val="tx1"/>
                </a:solidFill>
                <a:latin typeface="Times New Roman" panose="02020603050405020304" pitchFamily="18" charset="0"/>
                <a:cs typeface="Times New Roman" panose="02020603050405020304" pitchFamily="18" charset="0"/>
              </a:rPr>
              <a:t>Continue to have excellent </a:t>
            </a:r>
            <a:r>
              <a:rPr lang="en-US" sz="3600" dirty="0">
                <a:solidFill>
                  <a:schemeClr val="tx1"/>
                </a:solidFill>
                <a:latin typeface="Times New Roman" panose="02020603050405020304" pitchFamily="18" charset="0"/>
                <a:cs typeface="Times New Roman" panose="02020603050405020304" pitchFamily="18" charset="0"/>
              </a:rPr>
              <a:t>results in </a:t>
            </a:r>
            <a:r>
              <a:rPr lang="en-US" sz="3600" dirty="0" smtClean="0">
                <a:solidFill>
                  <a:schemeClr val="tx1"/>
                </a:solidFill>
                <a:latin typeface="Times New Roman" panose="02020603050405020304" pitchFamily="18" charset="0"/>
                <a:cs typeface="Times New Roman" panose="02020603050405020304" pitchFamily="18" charset="0"/>
              </a:rPr>
              <a:t>all </a:t>
            </a:r>
            <a:r>
              <a:rPr lang="en-US" sz="3600" dirty="0">
                <a:solidFill>
                  <a:schemeClr val="tx1"/>
                </a:solidFill>
                <a:latin typeface="Times New Roman" panose="02020603050405020304" pitchFamily="18" charset="0"/>
                <a:cs typeface="Times New Roman" panose="02020603050405020304" pitchFamily="18" charset="0"/>
              </a:rPr>
              <a:t>physics </a:t>
            </a:r>
            <a:r>
              <a:rPr lang="en-US" sz="3600" dirty="0" smtClean="0">
                <a:solidFill>
                  <a:schemeClr val="tx1"/>
                </a:solidFill>
                <a:latin typeface="Times New Roman" panose="02020603050405020304" pitchFamily="18" charset="0"/>
                <a:cs typeface="Times New Roman" panose="02020603050405020304" pitchFamily="18" charset="0"/>
              </a:rPr>
              <a:t>groups</a:t>
            </a:r>
          </a:p>
          <a:p>
            <a:pPr marL="227013" lvl="1" indent="-227013" algn="l">
              <a:buFont typeface="Arial" pitchFamily="34" charset="0"/>
              <a:buChar char="•"/>
            </a:pPr>
            <a:r>
              <a:rPr lang="en-US" sz="3600" dirty="0" smtClean="0">
                <a:solidFill>
                  <a:schemeClr val="tx1"/>
                </a:solidFill>
                <a:latin typeface="Times New Roman" panose="02020603050405020304" pitchFamily="18" charset="0"/>
                <a:cs typeface="Times New Roman" panose="02020603050405020304" pitchFamily="18" charset="0"/>
              </a:rPr>
              <a:t>Already have 20 papers this year</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88066" name="Picture 2" descr="http://www-cdf.fnal.gov/~andy/cdf_plots/papers.jpg"/>
          <p:cNvPicPr>
            <a:picLocks noChangeAspect="1" noChangeArrowheads="1"/>
          </p:cNvPicPr>
          <p:nvPr/>
        </p:nvPicPr>
        <p:blipFill>
          <a:blip r:embed="rId2" cstate="print"/>
          <a:srcRect/>
          <a:stretch>
            <a:fillRect/>
          </a:stretch>
        </p:blipFill>
        <p:spPr bwMode="auto">
          <a:xfrm>
            <a:off x="4800600" y="1219200"/>
            <a:ext cx="5029200" cy="2669528"/>
          </a:xfrm>
          <a:prstGeom prst="rect">
            <a:avLst/>
          </a:prstGeom>
          <a:noFill/>
        </p:spPr>
      </p:pic>
      <p:pic>
        <p:nvPicPr>
          <p:cNvPr id="88068" name="Picture 4" descr="http://www-cdf.fnal.gov/~andy/cdf_plots/phds.jpg"/>
          <p:cNvPicPr>
            <a:picLocks noChangeAspect="1" noChangeArrowheads="1"/>
          </p:cNvPicPr>
          <p:nvPr/>
        </p:nvPicPr>
        <p:blipFill>
          <a:blip r:embed="rId3" cstate="print"/>
          <a:srcRect/>
          <a:stretch>
            <a:fillRect/>
          </a:stretch>
        </p:blipFill>
        <p:spPr bwMode="auto">
          <a:xfrm>
            <a:off x="4800600" y="3886200"/>
            <a:ext cx="5029200" cy="3165494"/>
          </a:xfrm>
          <a:prstGeom prst="rect">
            <a:avLst/>
          </a:prstGeom>
          <a:noFill/>
        </p:spPr>
      </p:pic>
      <p:sp>
        <p:nvSpPr>
          <p:cNvPr id="9"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0"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19545014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W+Dijet</a:t>
            </a:r>
            <a:r>
              <a:rPr lang="en-US" dirty="0" smtClean="0"/>
              <a:t> Mass Bump Story</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60</a:t>
            </a:fld>
            <a:endParaRPr lang="en-US">
              <a:solidFill>
                <a:schemeClr val="tx1"/>
              </a:solidFill>
            </a:endParaRPr>
          </a:p>
        </p:txBody>
      </p:sp>
    </p:spTree>
    <p:extLst>
      <p:ext uri="{BB962C8B-B14F-4D97-AF65-F5344CB8AC3E}">
        <p14:creationId xmlns:p14="http://schemas.microsoft.com/office/powerpoint/2010/main" xmlns="" val="699110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0" y="202193"/>
            <a:ext cx="10058400" cy="835533"/>
          </a:xfrm>
        </p:spPr>
        <p:txBody>
          <a:bodyPr>
            <a:normAutofit fontScale="90000"/>
          </a:bodyPr>
          <a:lstStyle/>
          <a:p>
            <a:pPr algn="ctr">
              <a:lnSpc>
                <a:spcPct val="100000"/>
              </a:lnSpc>
            </a:pPr>
            <a:r>
              <a:rPr lang="en-US" sz="4500" dirty="0" smtClean="0"/>
              <a:t>    Observation  of  B</a:t>
            </a:r>
            <a:r>
              <a:rPr lang="en-US" sz="4500" baseline="-25000" dirty="0" smtClean="0"/>
              <a:t>s</a:t>
            </a:r>
            <a:r>
              <a:rPr lang="en-US" sz="4500" baseline="30000" dirty="0" smtClean="0"/>
              <a:t>0</a:t>
            </a:r>
            <a:r>
              <a:rPr lang="en-US" sz="4500" dirty="0" smtClean="0"/>
              <a:t> – B</a:t>
            </a:r>
            <a:r>
              <a:rPr lang="en-US" sz="4500" baseline="-25000" dirty="0" smtClean="0"/>
              <a:t>s</a:t>
            </a:r>
            <a:r>
              <a:rPr lang="en-US" sz="4500" baseline="30000" dirty="0" smtClean="0"/>
              <a:t>0</a:t>
            </a:r>
            <a:r>
              <a:rPr lang="en-US" sz="4500" dirty="0" smtClean="0"/>
              <a:t>  Oscillations</a:t>
            </a:r>
            <a:endParaRPr lang="en-US" sz="4500" dirty="0"/>
          </a:p>
        </p:txBody>
      </p:sp>
      <p:sp>
        <p:nvSpPr>
          <p:cNvPr id="36" name="Rectangle 35"/>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37"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sp>
        <p:nvSpPr>
          <p:cNvPr id="16" name="Title 1"/>
          <p:cNvSpPr txBox="1">
            <a:spLocks/>
          </p:cNvSpPr>
          <p:nvPr/>
        </p:nvSpPr>
        <p:spPr>
          <a:xfrm>
            <a:off x="4872865" y="-177410"/>
            <a:ext cx="2452674" cy="379603"/>
          </a:xfrm>
          <a:prstGeom prst="rect">
            <a:avLst/>
          </a:prstGeom>
        </p:spPr>
        <p:txBody>
          <a:bodyPr vert="horz" lIns="101882" tIns="50941" rIns="101882" bIns="50941" rtlCol="0" anchor="t" anchorCtr="0">
            <a:noAutofit/>
          </a:bodyPr>
          <a:lstStyle/>
          <a:p>
            <a:pPr defTabSz="1018824" eaLnBrk="1" fontAlgn="auto" hangingPunct="1">
              <a:spcBef>
                <a:spcPct val="0"/>
              </a:spcBef>
              <a:spcAft>
                <a:spcPts val="0"/>
              </a:spcAft>
              <a:defRPr/>
            </a:pPr>
            <a:r>
              <a:rPr lang="en-US" sz="3100" spc="-279" dirty="0" smtClean="0">
                <a:solidFill>
                  <a:schemeClr val="tx2"/>
                </a:solidFill>
                <a:latin typeface="+mj-lt"/>
                <a:ea typeface="+mj-ea"/>
                <a:cs typeface="+mj-cs"/>
              </a:rPr>
              <a:t>_</a:t>
            </a:r>
            <a:endParaRPr lang="en-US" sz="3100" spc="-279" dirty="0">
              <a:solidFill>
                <a:schemeClr val="tx2"/>
              </a:solidFill>
              <a:latin typeface="+mj-lt"/>
              <a:ea typeface="+mj-ea"/>
              <a:cs typeface="+mj-cs"/>
            </a:endParaRPr>
          </a:p>
        </p:txBody>
      </p:sp>
      <p:pic>
        <p:nvPicPr>
          <p:cNvPr id="19" name="Picture 1"/>
          <p:cNvPicPr>
            <a:picLocks noChangeAspect="1" noChangeArrowheads="1"/>
          </p:cNvPicPr>
          <p:nvPr/>
        </p:nvPicPr>
        <p:blipFill>
          <a:blip r:embed="rId4" cstate="print"/>
          <a:srcRect/>
          <a:stretch>
            <a:fillRect/>
          </a:stretch>
        </p:blipFill>
        <p:spPr bwMode="auto">
          <a:xfrm>
            <a:off x="146184" y="4657787"/>
            <a:ext cx="4791652" cy="3000269"/>
          </a:xfrm>
          <a:prstGeom prst="rect">
            <a:avLst/>
          </a:prstGeom>
          <a:noFill/>
          <a:ln w="12700" cap="flat">
            <a:solidFill>
              <a:schemeClr val="tx1"/>
            </a:solidFill>
            <a:prstDash val="solid"/>
            <a:miter lim="800000"/>
            <a:headEnd/>
            <a:tailEnd/>
          </a:ln>
          <a:effectLst>
            <a:outerShdw blurRad="127000" dist="76199" dir="2880006" algn="ctr" rotWithShape="0">
              <a:schemeClr val="bg2">
                <a:alpha val="75000"/>
              </a:schemeClr>
            </a:outerShdw>
          </a:effectLst>
        </p:spPr>
      </p:pic>
      <p:pic>
        <p:nvPicPr>
          <p:cNvPr id="20" name="Picture 2"/>
          <p:cNvPicPr>
            <a:picLocks noChangeAspect="1" noChangeArrowheads="1"/>
          </p:cNvPicPr>
          <p:nvPr/>
        </p:nvPicPr>
        <p:blipFill>
          <a:blip r:embed="rId5" cstate="print"/>
          <a:srcRect/>
          <a:stretch>
            <a:fillRect/>
          </a:stretch>
        </p:blipFill>
        <p:spPr bwMode="auto">
          <a:xfrm>
            <a:off x="5090828" y="4657787"/>
            <a:ext cx="2967529" cy="3000269"/>
          </a:xfrm>
          <a:prstGeom prst="rect">
            <a:avLst/>
          </a:prstGeom>
          <a:noFill/>
          <a:ln w="12700" cap="flat">
            <a:solidFill>
              <a:schemeClr val="tx1"/>
            </a:solidFill>
            <a:prstDash val="solid"/>
            <a:miter lim="800000"/>
            <a:headEnd/>
            <a:tailEnd/>
          </a:ln>
          <a:effectLst>
            <a:outerShdw blurRad="127000" dist="76199" dir="2880006" algn="ctr" rotWithShape="0">
              <a:schemeClr val="bg2">
                <a:alpha val="75000"/>
              </a:schemeClr>
            </a:outerShdw>
          </a:effectLst>
        </p:spPr>
      </p:pic>
      <p:pic>
        <p:nvPicPr>
          <p:cNvPr id="21" name="Picture 3"/>
          <p:cNvPicPr>
            <a:picLocks noChangeAspect="1" noChangeArrowheads="1"/>
          </p:cNvPicPr>
          <p:nvPr/>
        </p:nvPicPr>
        <p:blipFill>
          <a:blip r:embed="rId6" cstate="print"/>
          <a:srcRect/>
          <a:stretch>
            <a:fillRect/>
          </a:stretch>
        </p:blipFill>
        <p:spPr bwMode="auto">
          <a:xfrm>
            <a:off x="146184" y="1156206"/>
            <a:ext cx="4791652" cy="3350948"/>
          </a:xfrm>
          <a:prstGeom prst="rect">
            <a:avLst/>
          </a:prstGeom>
          <a:noFill/>
          <a:ln w="25400" cap="flat">
            <a:solidFill>
              <a:schemeClr val="tx1"/>
            </a:solidFill>
            <a:prstDash val="solid"/>
            <a:miter lim="800000"/>
            <a:headEnd/>
            <a:tailEnd/>
          </a:ln>
          <a:effectLst>
            <a:outerShdw blurRad="127000" dist="76199" dir="2880006" algn="ctr" rotWithShape="0">
              <a:schemeClr val="bg2">
                <a:alpha val="75000"/>
              </a:schemeClr>
            </a:outerShdw>
          </a:effectLst>
        </p:spPr>
      </p:pic>
      <p:sp>
        <p:nvSpPr>
          <p:cNvPr id="22" name="Rectangle 21"/>
          <p:cNvSpPr/>
          <p:nvPr/>
        </p:nvSpPr>
        <p:spPr>
          <a:xfrm>
            <a:off x="5090828" y="4707998"/>
            <a:ext cx="2048494" cy="1740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4" name="Rectangle 23"/>
          <p:cNvSpPr/>
          <p:nvPr/>
        </p:nvSpPr>
        <p:spPr>
          <a:xfrm>
            <a:off x="638680" y="1223153"/>
            <a:ext cx="2048494" cy="1740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5" name="Rectangle 24"/>
          <p:cNvSpPr/>
          <p:nvPr/>
        </p:nvSpPr>
        <p:spPr>
          <a:xfrm>
            <a:off x="622438" y="4692946"/>
            <a:ext cx="2048494" cy="17406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26" name="TextBox 25"/>
          <p:cNvSpPr txBox="1"/>
          <p:nvPr/>
        </p:nvSpPr>
        <p:spPr>
          <a:xfrm>
            <a:off x="5090828" y="1072521"/>
            <a:ext cx="4967573" cy="933874"/>
          </a:xfrm>
          <a:prstGeom prst="rect">
            <a:avLst/>
          </a:prstGeom>
          <a:noFill/>
        </p:spPr>
        <p:txBody>
          <a:bodyPr wrap="square" lIns="101882" tIns="50941" rIns="101882" bIns="50941" rtlCol="0">
            <a:spAutoFit/>
          </a:bodyPr>
          <a:lstStyle/>
          <a:p>
            <a:r>
              <a:rPr lang="en-US" sz="2700" dirty="0" smtClean="0">
                <a:solidFill>
                  <a:schemeClr val="accent1"/>
                </a:solidFill>
              </a:rPr>
              <a:t>PRL 97, 062003, 242003 (2006)</a:t>
            </a:r>
            <a:endParaRPr lang="en-US" sz="2700" baseline="30000" dirty="0">
              <a:solidFill>
                <a:schemeClr val="accent1"/>
              </a:solidFill>
            </a:endParaRPr>
          </a:p>
        </p:txBody>
      </p:sp>
      <p:sp>
        <p:nvSpPr>
          <p:cNvPr id="27" name="TextBox 26"/>
          <p:cNvSpPr txBox="1"/>
          <p:nvPr/>
        </p:nvSpPr>
        <p:spPr>
          <a:xfrm>
            <a:off x="5096042" y="2098830"/>
            <a:ext cx="4967573" cy="1764870"/>
          </a:xfrm>
          <a:prstGeom prst="rect">
            <a:avLst/>
          </a:prstGeom>
          <a:noFill/>
        </p:spPr>
        <p:txBody>
          <a:bodyPr wrap="square" lIns="101882" tIns="50941" rIns="101882" bIns="50941" rtlCol="0">
            <a:spAutoFit/>
          </a:bodyPr>
          <a:lstStyle/>
          <a:p>
            <a:r>
              <a:rPr lang="en-US" sz="2700" dirty="0" smtClean="0">
                <a:solidFill>
                  <a:schemeClr val="accent1"/>
                </a:solidFill>
              </a:rPr>
              <a:t>Observation based on the analysis of many B</a:t>
            </a:r>
            <a:r>
              <a:rPr lang="en-US" sz="2700" baseline="-25000" dirty="0" smtClean="0">
                <a:solidFill>
                  <a:schemeClr val="accent1"/>
                </a:solidFill>
              </a:rPr>
              <a:t>s</a:t>
            </a:r>
            <a:r>
              <a:rPr lang="en-US" sz="2700" baseline="30000" dirty="0" smtClean="0">
                <a:solidFill>
                  <a:schemeClr val="accent1"/>
                </a:solidFill>
              </a:rPr>
              <a:t>0</a:t>
            </a:r>
            <a:r>
              <a:rPr lang="en-US" sz="2700" dirty="0" smtClean="0">
                <a:solidFill>
                  <a:schemeClr val="accent1"/>
                </a:solidFill>
              </a:rPr>
              <a:t> </a:t>
            </a:r>
            <a:r>
              <a:rPr lang="en-US" sz="2700" dirty="0" err="1" smtClean="0">
                <a:solidFill>
                  <a:schemeClr val="accent1"/>
                </a:solidFill>
              </a:rPr>
              <a:t>hadronic</a:t>
            </a:r>
            <a:r>
              <a:rPr lang="en-US" sz="2700" dirty="0" smtClean="0">
                <a:solidFill>
                  <a:schemeClr val="accent1"/>
                </a:solidFill>
              </a:rPr>
              <a:t> decay modes made possible by the SVT trigger</a:t>
            </a:r>
            <a:endParaRPr lang="en-US" sz="2700" baseline="30000" dirty="0">
              <a:solidFill>
                <a:schemeClr val="accent1"/>
              </a:solidFill>
            </a:endParaRPr>
          </a:p>
        </p:txBody>
      </p:sp>
    </p:spTree>
    <p:extLst>
      <p:ext uri="{BB962C8B-B14F-4D97-AF65-F5344CB8AC3E}">
        <p14:creationId xmlns:p14="http://schemas.microsoft.com/office/powerpoint/2010/main" xmlns="" val="1485435386"/>
      </p:ext>
    </p:extLst>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62</a:t>
            </a:fld>
            <a:endParaRPr lang="en-US">
              <a:solidFill>
                <a:schemeClr val="tx1"/>
              </a:solidFill>
            </a:endParaRPr>
          </a:p>
        </p:txBody>
      </p:sp>
      <p:pic>
        <p:nvPicPr>
          <p:cNvPr id="7" name="Picture 6" descr="Binned-with-curve.pdf"/>
          <p:cNvPicPr>
            <a:picLocks noChangeAspect="1"/>
          </p:cNvPicPr>
          <p:nvPr/>
        </p:nvPicPr>
        <p:blipFill>
          <a:blip r:embed="rId2" cstate="print"/>
          <a:stretch>
            <a:fillRect/>
          </a:stretch>
        </p:blipFill>
        <p:spPr>
          <a:xfrm>
            <a:off x="5701676" y="1763110"/>
            <a:ext cx="3804578" cy="2817404"/>
          </a:xfrm>
          <a:prstGeom prst="rect">
            <a:avLst/>
          </a:prstGeom>
        </p:spPr>
      </p:pic>
      <p:pic>
        <p:nvPicPr>
          <p:cNvPr id="8" name="Picture 7" descr="AFB-contributions.pdf"/>
          <p:cNvPicPr>
            <a:picLocks noChangeAspect="1"/>
          </p:cNvPicPr>
          <p:nvPr/>
        </p:nvPicPr>
        <p:blipFill>
          <a:blip r:embed="rId3" cstate="print"/>
          <a:stretch>
            <a:fillRect/>
          </a:stretch>
        </p:blipFill>
        <p:spPr>
          <a:xfrm>
            <a:off x="5701677" y="4705799"/>
            <a:ext cx="3804578" cy="2817404"/>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11" y="1512928"/>
            <a:ext cx="5362575" cy="3648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0527" y="4343400"/>
            <a:ext cx="5391150"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4607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8" name="Title 1"/>
          <p:cNvSpPr txBox="1">
            <a:spLocks/>
          </p:cNvSpPr>
          <p:nvPr/>
        </p:nvSpPr>
        <p:spPr>
          <a:xfrm>
            <a:off x="0" y="202193"/>
            <a:ext cx="10058400" cy="835533"/>
          </a:xfrm>
          <a:prstGeom prst="rect">
            <a:avLst/>
          </a:prstGeom>
        </p:spPr>
        <p:txBody>
          <a:bodyPr vert="horz" lIns="101882" tIns="50941" rIns="101882" bIns="50941" rtlCol="0" anchor="t" anchorCtr="0">
            <a:normAutofit/>
          </a:bodyPr>
          <a:lstStyle/>
          <a:p>
            <a:pPr defTabSz="1018824" eaLnBrk="1" fontAlgn="auto" hangingPunct="1">
              <a:spcBef>
                <a:spcPct val="0"/>
              </a:spcBef>
              <a:spcAft>
                <a:spcPts val="0"/>
              </a:spcAft>
              <a:defRPr/>
            </a:pPr>
            <a:r>
              <a:rPr lang="en-US" sz="4500" spc="-279" dirty="0" err="1" smtClean="0">
                <a:solidFill>
                  <a:schemeClr val="tx2"/>
                </a:solidFill>
                <a:latin typeface="+mj-lt"/>
                <a:ea typeface="+mj-ea"/>
                <a:cs typeface="+mj-cs"/>
              </a:rPr>
              <a:t>Tevatron</a:t>
            </a:r>
            <a:r>
              <a:rPr lang="en-US" sz="4500" spc="-279" dirty="0" smtClean="0">
                <a:solidFill>
                  <a:schemeClr val="tx2"/>
                </a:solidFill>
                <a:latin typeface="+mj-lt"/>
                <a:ea typeface="+mj-ea"/>
                <a:cs typeface="+mj-cs"/>
              </a:rPr>
              <a:t>  Legacy</a:t>
            </a:r>
            <a:endParaRPr lang="en-US" sz="4500" spc="-279" dirty="0">
              <a:solidFill>
                <a:schemeClr val="tx2"/>
              </a:solidFill>
              <a:latin typeface="+mj-lt"/>
              <a:ea typeface="+mj-ea"/>
              <a:cs typeface="+mj-cs"/>
            </a:endParaRPr>
          </a:p>
        </p:txBody>
      </p:sp>
      <p:sp>
        <p:nvSpPr>
          <p:cNvPr id="10" name="TextBox 9"/>
          <p:cNvSpPr txBox="1"/>
          <p:nvPr/>
        </p:nvSpPr>
        <p:spPr>
          <a:xfrm>
            <a:off x="6958" y="2271854"/>
            <a:ext cx="10052544" cy="5743908"/>
          </a:xfrm>
          <a:prstGeom prst="rect">
            <a:avLst/>
          </a:prstGeom>
          <a:noFill/>
        </p:spPr>
        <p:txBody>
          <a:bodyPr wrap="square" lIns="101882" tIns="50941" rIns="101882" bIns="50941" rtlCol="0">
            <a:spAutoFit/>
          </a:bodyPr>
          <a:lstStyle/>
          <a:p>
            <a:pPr>
              <a:spcAft>
                <a:spcPts val="1337"/>
              </a:spcAft>
              <a:buFont typeface="Wingdings" charset="2"/>
              <a:buChar char="²"/>
            </a:pPr>
            <a:r>
              <a:rPr lang="en-US" sz="2700" dirty="0" smtClean="0">
                <a:solidFill>
                  <a:srgbClr val="FF6600"/>
                </a:solidFill>
              </a:rPr>
              <a:t> Physics</a:t>
            </a:r>
          </a:p>
          <a:p>
            <a:pPr marL="254706" lvl="1">
              <a:spcAft>
                <a:spcPts val="1337"/>
              </a:spcAft>
              <a:buClr>
                <a:schemeClr val="accent2"/>
              </a:buClr>
              <a:buFont typeface="Wingdings" charset="2"/>
              <a:buChar char="ü"/>
            </a:pPr>
            <a:r>
              <a:rPr lang="en-US" sz="2700" baseline="30000" dirty="0" smtClean="0">
                <a:solidFill>
                  <a:schemeClr val="accent2"/>
                </a:solidFill>
              </a:rPr>
              <a:t> </a:t>
            </a:r>
            <a:r>
              <a:rPr lang="en-US" sz="2700" dirty="0" smtClean="0">
                <a:solidFill>
                  <a:schemeClr val="accent2"/>
                </a:solidFill>
              </a:rPr>
              <a:t>Discovery of top quark &amp; measurement of its properties</a:t>
            </a:r>
          </a:p>
          <a:p>
            <a:pPr marL="254706" lvl="1">
              <a:spcAft>
                <a:spcPts val="1337"/>
              </a:spcAft>
              <a:buClr>
                <a:schemeClr val="accent2"/>
              </a:buClr>
              <a:buFont typeface="Wingdings" charset="2"/>
              <a:buChar char="ü"/>
            </a:pPr>
            <a:r>
              <a:rPr lang="en-US" sz="2700" dirty="0" smtClean="0">
                <a:solidFill>
                  <a:schemeClr val="accent2"/>
                </a:solidFill>
              </a:rPr>
              <a:t> First evidence of Higgs boson in </a:t>
            </a:r>
            <a:r>
              <a:rPr lang="en-US" sz="2700" dirty="0" err="1" smtClean="0">
                <a:solidFill>
                  <a:schemeClr val="accent2"/>
                </a:solidFill>
              </a:rPr>
              <a:t>fermionic</a:t>
            </a:r>
            <a:r>
              <a:rPr lang="en-US" sz="2700" dirty="0" smtClean="0">
                <a:solidFill>
                  <a:schemeClr val="accent2"/>
                </a:solidFill>
              </a:rPr>
              <a:t> final states</a:t>
            </a:r>
            <a:endParaRPr lang="en-US" sz="2700" dirty="0" smtClean="0">
              <a:solidFill>
                <a:srgbClr val="FF6600"/>
              </a:solidFill>
            </a:endParaRPr>
          </a:p>
          <a:p>
            <a:pPr marL="254706" lvl="1">
              <a:spcAft>
                <a:spcPts val="1337"/>
              </a:spcAft>
              <a:buFont typeface="Wingdings" charset="2"/>
              <a:buChar char="ü"/>
            </a:pPr>
            <a:r>
              <a:rPr lang="en-US" sz="2700" dirty="0" smtClean="0">
                <a:solidFill>
                  <a:schemeClr val="accent2"/>
                </a:solidFill>
              </a:rPr>
              <a:t> Precision measurement of W boson mass</a:t>
            </a:r>
          </a:p>
          <a:p>
            <a:pPr marL="254706" lvl="1">
              <a:spcAft>
                <a:spcPts val="1337"/>
              </a:spcAft>
              <a:buFont typeface="Wingdings" charset="2"/>
              <a:buChar char="ü"/>
            </a:pPr>
            <a:r>
              <a:rPr lang="en-US" sz="2700" dirty="0" smtClean="0">
                <a:solidFill>
                  <a:schemeClr val="accent2"/>
                </a:solidFill>
              </a:rPr>
              <a:t> Precision measurements of jets, </a:t>
            </a:r>
            <a:r>
              <a:rPr lang="en-US" sz="2700" dirty="0" err="1" smtClean="0">
                <a:solidFill>
                  <a:schemeClr val="accent2"/>
                </a:solidFill>
              </a:rPr>
              <a:t>V+jets</a:t>
            </a:r>
            <a:r>
              <a:rPr lang="en-US" sz="2700" dirty="0" smtClean="0">
                <a:solidFill>
                  <a:schemeClr val="accent2"/>
                </a:solidFill>
              </a:rPr>
              <a:t>, VV cross sections</a:t>
            </a:r>
            <a:endParaRPr lang="en-US" sz="2700" dirty="0" smtClean="0">
              <a:solidFill>
                <a:srgbClr val="FF6600"/>
              </a:solidFill>
            </a:endParaRPr>
          </a:p>
          <a:p>
            <a:pPr marL="254706" lvl="1">
              <a:spcAft>
                <a:spcPts val="1337"/>
              </a:spcAft>
              <a:buFont typeface="Wingdings" charset="2"/>
              <a:buChar char="ü"/>
            </a:pPr>
            <a:r>
              <a:rPr lang="en-US" sz="2700" dirty="0" smtClean="0">
                <a:solidFill>
                  <a:schemeClr val="accent2"/>
                </a:solidFill>
              </a:rPr>
              <a:t> Substantial progress in heavy flavor states and mixing</a:t>
            </a:r>
            <a:endParaRPr lang="en-US" sz="2700" dirty="0" smtClean="0">
              <a:solidFill>
                <a:srgbClr val="FF6600"/>
              </a:solidFill>
            </a:endParaRPr>
          </a:p>
          <a:p>
            <a:pPr marL="254706" lvl="1">
              <a:buFont typeface="Wingdings" charset="2"/>
              <a:buChar char="ü"/>
            </a:pPr>
            <a:r>
              <a:rPr lang="en-US" sz="2700" dirty="0" smtClean="0">
                <a:solidFill>
                  <a:schemeClr val="accent2"/>
                </a:solidFill>
              </a:rPr>
              <a:t> Subtle behavior:  CP violation in heavy hadrons, </a:t>
            </a:r>
            <a:r>
              <a:rPr lang="en-US" sz="2700" dirty="0" err="1" smtClean="0">
                <a:solidFill>
                  <a:schemeClr val="accent2"/>
                </a:solidFill>
              </a:rPr>
              <a:t>A</a:t>
            </a:r>
            <a:r>
              <a:rPr lang="en-US" sz="2700" baseline="-25000" dirty="0" err="1" smtClean="0">
                <a:solidFill>
                  <a:schemeClr val="accent2"/>
                </a:solidFill>
              </a:rPr>
              <a:t>FB</a:t>
            </a:r>
            <a:r>
              <a:rPr lang="en-US" sz="2700" dirty="0" err="1" smtClean="0">
                <a:solidFill>
                  <a:schemeClr val="accent2"/>
                </a:solidFill>
              </a:rPr>
              <a:t>(tt</a:t>
            </a:r>
            <a:r>
              <a:rPr lang="en-US" sz="2700" dirty="0" smtClean="0">
                <a:solidFill>
                  <a:schemeClr val="accent2"/>
                </a:solidFill>
              </a:rPr>
              <a:t>)</a:t>
            </a:r>
          </a:p>
        </p:txBody>
      </p:sp>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8" name="Title 1"/>
          <p:cNvSpPr txBox="1">
            <a:spLocks/>
          </p:cNvSpPr>
          <p:nvPr/>
        </p:nvSpPr>
        <p:spPr>
          <a:xfrm>
            <a:off x="0" y="202193"/>
            <a:ext cx="10058400" cy="835533"/>
          </a:xfrm>
          <a:prstGeom prst="rect">
            <a:avLst/>
          </a:prstGeom>
        </p:spPr>
        <p:txBody>
          <a:bodyPr vert="horz" lIns="101882" tIns="50941" rIns="101882" bIns="50941" rtlCol="0" anchor="t" anchorCtr="0">
            <a:normAutofit/>
          </a:bodyPr>
          <a:lstStyle/>
          <a:p>
            <a:pPr defTabSz="1018824" eaLnBrk="1" fontAlgn="auto" hangingPunct="1">
              <a:spcBef>
                <a:spcPct val="0"/>
              </a:spcBef>
              <a:spcAft>
                <a:spcPts val="0"/>
              </a:spcAft>
              <a:defRPr/>
            </a:pPr>
            <a:r>
              <a:rPr lang="en-US" sz="4500" spc="-279" dirty="0" err="1" smtClean="0">
                <a:solidFill>
                  <a:schemeClr val="tx2"/>
                </a:solidFill>
                <a:latin typeface="+mj-lt"/>
                <a:ea typeface="+mj-ea"/>
                <a:cs typeface="+mj-cs"/>
              </a:rPr>
              <a:t>Tevatron</a:t>
            </a:r>
            <a:r>
              <a:rPr lang="en-US" sz="4500" spc="-279" dirty="0" smtClean="0">
                <a:solidFill>
                  <a:schemeClr val="tx2"/>
                </a:solidFill>
                <a:latin typeface="+mj-lt"/>
                <a:ea typeface="+mj-ea"/>
                <a:cs typeface="+mj-cs"/>
              </a:rPr>
              <a:t>  Legacy</a:t>
            </a:r>
            <a:endParaRPr lang="en-US" sz="4500" spc="-279" dirty="0">
              <a:solidFill>
                <a:schemeClr val="tx2"/>
              </a:solidFill>
              <a:latin typeface="+mj-lt"/>
              <a:ea typeface="+mj-ea"/>
              <a:cs typeface="+mj-cs"/>
            </a:endParaRPr>
          </a:p>
        </p:txBody>
      </p:sp>
      <p:sp>
        <p:nvSpPr>
          <p:cNvPr id="10" name="TextBox 9"/>
          <p:cNvSpPr txBox="1"/>
          <p:nvPr/>
        </p:nvSpPr>
        <p:spPr>
          <a:xfrm>
            <a:off x="6958" y="1183945"/>
            <a:ext cx="10052544" cy="8417974"/>
          </a:xfrm>
          <a:prstGeom prst="rect">
            <a:avLst/>
          </a:prstGeom>
          <a:noFill/>
        </p:spPr>
        <p:txBody>
          <a:bodyPr wrap="square" lIns="101882" tIns="50941" rIns="101882" bIns="50941" rtlCol="0">
            <a:spAutoFit/>
          </a:bodyPr>
          <a:lstStyle/>
          <a:p>
            <a:pPr>
              <a:spcAft>
                <a:spcPts val="1337"/>
              </a:spcAft>
              <a:buFont typeface="Wingdings" charset="2"/>
              <a:buChar char="²"/>
            </a:pPr>
            <a:r>
              <a:rPr lang="en-US" sz="2700" dirty="0" smtClean="0">
                <a:solidFill>
                  <a:srgbClr val="FF6600"/>
                </a:solidFill>
              </a:rPr>
              <a:t> Hardware</a:t>
            </a:r>
          </a:p>
          <a:p>
            <a:pPr lvl="1">
              <a:spcAft>
                <a:spcPts val="1337"/>
              </a:spcAft>
              <a:buClr>
                <a:schemeClr val="accent2"/>
              </a:buClr>
              <a:buFont typeface="Wingdings" charset="2"/>
              <a:buChar char="ü"/>
            </a:pPr>
            <a:r>
              <a:rPr lang="en-US" sz="2700" baseline="30000" dirty="0" smtClean="0">
                <a:solidFill>
                  <a:schemeClr val="accent2"/>
                </a:solidFill>
              </a:rPr>
              <a:t> </a:t>
            </a:r>
            <a:r>
              <a:rPr lang="en-US" sz="2700" dirty="0" smtClean="0">
                <a:solidFill>
                  <a:schemeClr val="accent2"/>
                </a:solidFill>
              </a:rPr>
              <a:t>Silicon tracking/</a:t>
            </a:r>
            <a:r>
              <a:rPr lang="en-US" sz="2700" dirty="0" err="1" smtClean="0">
                <a:solidFill>
                  <a:schemeClr val="accent2"/>
                </a:solidFill>
              </a:rPr>
              <a:t>vertexing</a:t>
            </a:r>
            <a:r>
              <a:rPr lang="en-US" sz="2700" dirty="0" smtClean="0">
                <a:solidFill>
                  <a:schemeClr val="accent2"/>
                </a:solidFill>
              </a:rPr>
              <a:t> taken to a whole new level</a:t>
            </a:r>
          </a:p>
          <a:p>
            <a:pPr lvl="1">
              <a:spcAft>
                <a:spcPts val="1337"/>
              </a:spcAft>
              <a:buClr>
                <a:schemeClr val="accent2"/>
              </a:buClr>
              <a:buFont typeface="Wingdings" charset="2"/>
              <a:buChar char="ü"/>
            </a:pPr>
            <a:r>
              <a:rPr lang="en-US" sz="2700" dirty="0" smtClean="0">
                <a:solidFill>
                  <a:schemeClr val="accent2"/>
                </a:solidFill>
              </a:rPr>
              <a:t> </a:t>
            </a:r>
            <a:r>
              <a:rPr lang="en-US" sz="2700" dirty="0" err="1" smtClean="0">
                <a:solidFill>
                  <a:schemeClr val="accent2"/>
                </a:solidFill>
              </a:rPr>
              <a:t>b</a:t>
            </a:r>
            <a:r>
              <a:rPr lang="en-US" sz="2700" dirty="0" smtClean="0">
                <a:solidFill>
                  <a:schemeClr val="accent2"/>
                </a:solidFill>
              </a:rPr>
              <a:t>-tagging widely developed and used at the </a:t>
            </a:r>
            <a:r>
              <a:rPr lang="en-US" sz="2700" dirty="0" err="1" smtClean="0">
                <a:solidFill>
                  <a:schemeClr val="accent2"/>
                </a:solidFill>
              </a:rPr>
              <a:t>Tevatron</a:t>
            </a:r>
            <a:endParaRPr lang="en-US" sz="2700" baseline="30000" dirty="0" smtClean="0">
              <a:solidFill>
                <a:schemeClr val="accent2"/>
              </a:solidFill>
            </a:endParaRPr>
          </a:p>
          <a:p>
            <a:pPr>
              <a:spcAft>
                <a:spcPts val="1337"/>
              </a:spcAft>
              <a:buFont typeface="Wingdings" charset="2"/>
              <a:buChar char="²"/>
            </a:pPr>
            <a:r>
              <a:rPr lang="en-US" sz="2700" dirty="0" smtClean="0">
                <a:solidFill>
                  <a:srgbClr val="FF6600"/>
                </a:solidFill>
              </a:rPr>
              <a:t> Triggers</a:t>
            </a:r>
          </a:p>
          <a:p>
            <a:pPr lvl="1">
              <a:spcAft>
                <a:spcPts val="1337"/>
              </a:spcAft>
              <a:buFont typeface="Wingdings" charset="2"/>
              <a:buChar char="ü"/>
            </a:pPr>
            <a:r>
              <a:rPr lang="en-US" sz="2700" dirty="0" smtClean="0">
                <a:solidFill>
                  <a:schemeClr val="accent2"/>
                </a:solidFill>
              </a:rPr>
              <a:t> Entire trigger concept in a </a:t>
            </a:r>
            <a:r>
              <a:rPr lang="en-US" sz="2700" dirty="0" err="1" smtClean="0">
                <a:solidFill>
                  <a:schemeClr val="accent2"/>
                </a:solidFill>
              </a:rPr>
              <a:t>hadron</a:t>
            </a:r>
            <a:r>
              <a:rPr lang="en-US" sz="2700" dirty="0" smtClean="0">
                <a:solidFill>
                  <a:schemeClr val="accent2"/>
                </a:solidFill>
              </a:rPr>
              <a:t> collider environment</a:t>
            </a:r>
          </a:p>
          <a:p>
            <a:pPr lvl="1">
              <a:spcAft>
                <a:spcPts val="1337"/>
              </a:spcAft>
              <a:buFont typeface="Wingdings" charset="2"/>
              <a:buChar char="ü"/>
            </a:pPr>
            <a:r>
              <a:rPr lang="en-US" sz="2700" dirty="0" smtClean="0">
                <a:solidFill>
                  <a:schemeClr val="accent2"/>
                </a:solidFill>
              </a:rPr>
              <a:t> SVT &amp; out-of-time triggers for long-lived/slow particles</a:t>
            </a:r>
          </a:p>
          <a:p>
            <a:pPr>
              <a:spcAft>
                <a:spcPts val="1337"/>
              </a:spcAft>
              <a:buFont typeface="Wingdings" charset="2"/>
              <a:buChar char="²"/>
            </a:pPr>
            <a:r>
              <a:rPr lang="en-US" sz="2700" dirty="0" smtClean="0">
                <a:solidFill>
                  <a:srgbClr val="FF6600"/>
                </a:solidFill>
              </a:rPr>
              <a:t> Analysis techniques</a:t>
            </a:r>
          </a:p>
          <a:p>
            <a:pPr lvl="1">
              <a:spcAft>
                <a:spcPts val="1337"/>
              </a:spcAft>
              <a:buFont typeface="Wingdings" charset="2"/>
              <a:buChar char="ü"/>
            </a:pPr>
            <a:r>
              <a:rPr lang="en-US" sz="2700" dirty="0" smtClean="0">
                <a:solidFill>
                  <a:schemeClr val="accent2"/>
                </a:solidFill>
              </a:rPr>
              <a:t> Importance of MVA techniques (single top, Higgs)</a:t>
            </a:r>
          </a:p>
          <a:p>
            <a:pPr lvl="1">
              <a:spcAft>
                <a:spcPts val="1337"/>
              </a:spcAft>
              <a:buFont typeface="Wingdings" charset="2"/>
              <a:buChar char="ü"/>
            </a:pPr>
            <a:r>
              <a:rPr lang="en-US" sz="2700" dirty="0" smtClean="0">
                <a:solidFill>
                  <a:schemeClr val="accent2"/>
                </a:solidFill>
              </a:rPr>
              <a:t> Combination of multiple channels (Higgs)</a:t>
            </a:r>
          </a:p>
          <a:p>
            <a:pPr>
              <a:spcAft>
                <a:spcPts val="1337"/>
              </a:spcAft>
              <a:buFont typeface="Wingdings" charset="2"/>
              <a:buChar char="²"/>
            </a:pPr>
            <a:r>
              <a:rPr lang="en-US" sz="2700" dirty="0" smtClean="0">
                <a:solidFill>
                  <a:srgbClr val="FF6600"/>
                </a:solidFill>
              </a:rPr>
              <a:t> Innovative physics methods</a:t>
            </a:r>
          </a:p>
          <a:p>
            <a:pPr lvl="1">
              <a:buFont typeface="Wingdings" charset="2"/>
              <a:buChar char="ü"/>
            </a:pPr>
            <a:r>
              <a:rPr lang="en-US" sz="2700" dirty="0" smtClean="0">
                <a:solidFill>
                  <a:schemeClr val="accent2"/>
                </a:solidFill>
              </a:rPr>
              <a:t> Example: “in situ” JES calibration in </a:t>
            </a:r>
            <a:r>
              <a:rPr lang="en-US" sz="2700" dirty="0" err="1" smtClean="0">
                <a:solidFill>
                  <a:schemeClr val="accent2"/>
                </a:solidFill>
              </a:rPr>
              <a:t>m</a:t>
            </a:r>
            <a:r>
              <a:rPr lang="en-US" sz="2700" baseline="-25000" dirty="0" err="1" smtClean="0">
                <a:solidFill>
                  <a:schemeClr val="accent2"/>
                </a:solidFill>
              </a:rPr>
              <a:t>top</a:t>
            </a:r>
            <a:r>
              <a:rPr lang="en-US" sz="2700" dirty="0" smtClean="0">
                <a:solidFill>
                  <a:schemeClr val="accent2"/>
                </a:solidFill>
              </a:rPr>
              <a:t> measurements</a:t>
            </a:r>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1400" u="sng" dirty="0" smtClean="0"/>
              <a:t>http://www-d0.fnal.gov/d0_publications/d0_pubs_list_bydate.html</a:t>
            </a:r>
            <a:r>
              <a:rPr lang="en-US" sz="1400" dirty="0" smtClean="0"/>
              <a:t/>
            </a:r>
            <a:br>
              <a:rPr lang="en-US" sz="1400" dirty="0" smtClean="0"/>
            </a:br>
            <a:r>
              <a:rPr lang="en-US" sz="1400" dirty="0" smtClean="0"/>
              <a:t/>
            </a:r>
            <a:br>
              <a:rPr lang="en-US" sz="1400" dirty="0" smtClean="0"/>
            </a:br>
            <a:r>
              <a:rPr lang="en-US" sz="1400" dirty="0" smtClean="0"/>
              <a:t>and consider reporting results which became public since after last year Users meeting. New results in all active groups QCD, top, EW and heavy flavor have become available and in some cases very important, </a:t>
            </a:r>
          </a:p>
          <a:p>
            <a:r>
              <a:rPr lang="en-US" sz="1400" dirty="0" smtClean="0"/>
              <a:t>Very accurate top mass measurement presented this March. </a:t>
            </a:r>
          </a:p>
          <a:p>
            <a:r>
              <a:rPr lang="en-US" sz="1400" dirty="0" smtClean="0"/>
              <a:t>There is final di-muon ass. result from DZero as well and many others. </a:t>
            </a:r>
          </a:p>
          <a:p>
            <a:r>
              <a:rPr lang="en-US" sz="1400" dirty="0" smtClean="0"/>
              <a:t>World top mass combo might be interesting, while you are talking after(!) LHC talks, so this might already be covered (you still have to show one slide, please).</a:t>
            </a:r>
            <a:br>
              <a:rPr lang="en-US" sz="1400" dirty="0" smtClean="0"/>
            </a:br>
            <a:r>
              <a:rPr lang="en-US" sz="1400" dirty="0" smtClean="0"/>
              <a:t/>
            </a:r>
            <a:br>
              <a:rPr lang="en-US" sz="1400" dirty="0" smtClean="0"/>
            </a:br>
            <a:r>
              <a:rPr lang="en-US" sz="1400" dirty="0" smtClean="0"/>
              <a:t>I suggest you have CDF/DZero results combined by topic and try to mix about equal number of results from each experiment.</a:t>
            </a:r>
          </a:p>
          <a:p>
            <a:endParaRPr lang="en-US" sz="1400" dirty="0"/>
          </a:p>
          <a:p>
            <a:r>
              <a:rPr lang="en-US" sz="1400" dirty="0"/>
              <a:t>as usually singling one result our of many is rather non-trivial. Still since last Users Meeting among published results I would point to the fundamental study (50+ pages, 10's of tables and plots) of </a:t>
            </a:r>
            <a:r>
              <a:rPr lang="en-US" sz="1400" dirty="0" err="1"/>
              <a:t>W+jets</a:t>
            </a:r>
            <a:r>
              <a:rPr lang="en-US" sz="1400" dirty="0"/>
              <a:t> production at the Tevatron</a:t>
            </a:r>
            <a:br>
              <a:rPr lang="en-US" sz="1400" dirty="0"/>
            </a:br>
            <a:r>
              <a:rPr lang="en-US" sz="1400" dirty="0"/>
              <a:t/>
            </a:r>
            <a:br>
              <a:rPr lang="en-US" sz="1400" dirty="0"/>
            </a:br>
            <a:r>
              <a:rPr lang="en-US" sz="1400" u="sng" dirty="0">
                <a:hlinkClick r:id="rId2"/>
              </a:rPr>
              <a:t>http://www-d0.fnal.gov/Run2Physics/WWW/results/final/QCD/Q13C/</a:t>
            </a:r>
            <a:r>
              <a:rPr lang="en-US" sz="1400" dirty="0"/>
              <a:t/>
            </a:r>
            <a:br>
              <a:rPr lang="en-US" sz="1400" dirty="0"/>
            </a:br>
            <a:r>
              <a:rPr lang="en-US" sz="1400" dirty="0"/>
              <a:t/>
            </a:r>
            <a:br>
              <a:rPr lang="en-US" sz="1400" dirty="0"/>
            </a:br>
            <a:r>
              <a:rPr lang="en-US" sz="1400" dirty="0"/>
              <a:t>Another interesting study is double-parton interactions</a:t>
            </a:r>
            <a:br>
              <a:rPr lang="en-US" sz="1400" dirty="0"/>
            </a:br>
            <a:r>
              <a:rPr lang="en-US" sz="1400" dirty="0"/>
              <a:t/>
            </a:r>
            <a:br>
              <a:rPr lang="en-US" sz="1400" dirty="0"/>
            </a:br>
            <a:r>
              <a:rPr lang="en-US" sz="1400" u="sng" dirty="0">
                <a:hlinkClick r:id="rId3"/>
              </a:rPr>
              <a:t>http://www-d0.fnal.gov/Run2Physics/WWW/results/final/QCD/Q14A/</a:t>
            </a:r>
            <a:r>
              <a:rPr lang="en-US" sz="1400" dirty="0"/>
              <a:t/>
            </a:r>
            <a:br>
              <a:rPr lang="en-US" sz="1400" dirty="0"/>
            </a:br>
            <a:r>
              <a:rPr lang="en-US" sz="1400" dirty="0"/>
              <a:t/>
            </a:r>
            <a:br>
              <a:rPr lang="en-US" sz="1400" dirty="0"/>
            </a:br>
            <a:r>
              <a:rPr lang="en-US" sz="1400" dirty="0"/>
              <a:t>there is set of ~6 papers on this topic by now and the review of these results will be subject of W&amp;C during Users Meeting week (will be nice to </a:t>
            </a:r>
            <a:r>
              <a:rPr lang="en-US" sz="1400" dirty="0" err="1"/>
              <a:t>advertize</a:t>
            </a:r>
            <a:r>
              <a:rPr lang="en-US" sz="1400" dirty="0"/>
              <a:t> this talk in your presentation).</a:t>
            </a:r>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May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65</a:t>
            </a:fld>
            <a:endParaRPr lang="en-US">
              <a:solidFill>
                <a:schemeClr val="tx1"/>
              </a:solidFill>
            </a:endParaRPr>
          </a:p>
        </p:txBody>
      </p:sp>
    </p:spTree>
    <p:extLst>
      <p:ext uri="{BB962C8B-B14F-4D97-AF65-F5344CB8AC3E}">
        <p14:creationId xmlns:p14="http://schemas.microsoft.com/office/powerpoint/2010/main" xmlns="" val="4189978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 from </a:t>
            </a:r>
            <a:r>
              <a:rPr lang="en-US" dirty="0" err="1" smtClean="0"/>
              <a:t>Dzero</a:t>
            </a:r>
            <a:r>
              <a:rPr lang="en-US" dirty="0" smtClean="0"/>
              <a:t> page</a:t>
            </a:r>
            <a:endParaRPr lang="en-US" dirty="0"/>
          </a:p>
        </p:txBody>
      </p:sp>
      <p:sp>
        <p:nvSpPr>
          <p:cNvPr id="3" name="Content Placeholder 2"/>
          <p:cNvSpPr>
            <a:spLocks noGrp="1"/>
          </p:cNvSpPr>
          <p:nvPr>
            <p:ph idx="1"/>
          </p:nvPr>
        </p:nvSpPr>
        <p:spPr/>
        <p:txBody>
          <a:bodyPr>
            <a:normAutofit lnSpcReduction="10000"/>
          </a:bodyPr>
          <a:lstStyle/>
          <a:p>
            <a:r>
              <a:rPr lang="en-US" sz="1200" dirty="0" smtClean="0"/>
              <a:t>Submitted</a:t>
            </a:r>
            <a:r>
              <a:rPr lang="en-US" sz="1200" dirty="0"/>
              <a:t/>
            </a:r>
            <a:br>
              <a:rPr lang="en-US" sz="1200" dirty="0"/>
            </a:br>
            <a:r>
              <a:rPr lang="en-US" sz="1200" b="0" dirty="0"/>
              <a:t>      5.  Precision measurement of the top quark mass in </a:t>
            </a:r>
            <a:r>
              <a:rPr lang="en-US" sz="1200" b="0" dirty="0" err="1"/>
              <a:t>lepton+jets</a:t>
            </a:r>
            <a:r>
              <a:rPr lang="en-US" sz="1200" b="0" dirty="0"/>
              <a:t> final states at D0 </a:t>
            </a:r>
            <a:r>
              <a:rPr lang="en-US" sz="1200" dirty="0"/>
              <a:t/>
            </a:r>
            <a:br>
              <a:rPr lang="en-US" sz="1200" dirty="0"/>
            </a:br>
            <a:r>
              <a:rPr lang="en-US" sz="1200" b="0" dirty="0"/>
              <a:t>          Submitted 05/08/14:  Phys. Rev. </a:t>
            </a:r>
            <a:r>
              <a:rPr lang="en-US" sz="1200" b="0" dirty="0" err="1"/>
              <a:t>Lett</a:t>
            </a:r>
            <a:r>
              <a:rPr lang="en-US" sz="1200" b="0" dirty="0"/>
              <a:t>.,  arXiv:1405.1756   </a:t>
            </a:r>
            <a:r>
              <a:rPr lang="en-US" sz="1200" b="0" dirty="0">
                <a:hlinkClick r:id="rId2"/>
              </a:rPr>
              <a:t>plots</a:t>
            </a:r>
            <a:r>
              <a:rPr lang="en-US" sz="1200" b="0" dirty="0"/>
              <a:t>  9.7 fb</a:t>
            </a:r>
            <a:r>
              <a:rPr lang="en-US" sz="1200" b="0" baseline="30000" dirty="0"/>
              <a:t>−1</a:t>
            </a:r>
            <a:r>
              <a:rPr lang="en-US" sz="1200" dirty="0"/>
              <a:t/>
            </a:r>
            <a:br>
              <a:rPr lang="en-US" sz="1200" dirty="0"/>
            </a:br>
            <a:r>
              <a:rPr lang="en-US" sz="1200" b="0" dirty="0"/>
              <a:t>      4.  Measurement of the forward-backward asymmetry in pp → </a:t>
            </a:r>
            <a:r>
              <a:rPr lang="en-US" sz="1200" b="0" dirty="0" err="1"/>
              <a:t>tt</a:t>
            </a:r>
            <a:r>
              <a:rPr lang="en-US" sz="1200" b="0" dirty="0"/>
              <a:t> production in </a:t>
            </a:r>
            <a:r>
              <a:rPr lang="en-US" sz="1200" b="0" dirty="0" err="1"/>
              <a:t>l+jets</a:t>
            </a:r>
            <a:r>
              <a:rPr lang="en-US" sz="1200" b="0" dirty="0"/>
              <a:t> channel</a:t>
            </a:r>
            <a:r>
              <a:rPr lang="en-US" sz="1200" dirty="0"/>
              <a:t/>
            </a:r>
            <a:br>
              <a:rPr lang="en-US" sz="1200" dirty="0"/>
            </a:br>
            <a:r>
              <a:rPr lang="en-US" sz="1200" b="0" dirty="0"/>
              <a:t>           Submitted 05/02/14:  Phys. Rev. D,   </a:t>
            </a:r>
            <a:r>
              <a:rPr lang="en-US" sz="1200" b="0" dirty="0">
                <a:hlinkClick r:id="rId3"/>
              </a:rPr>
              <a:t>arXiv:1405.0421</a:t>
            </a:r>
            <a:r>
              <a:rPr lang="en-US" sz="1200" b="0" dirty="0"/>
              <a:t>  </a:t>
            </a:r>
            <a:r>
              <a:rPr lang="en-US" sz="1200" b="0" dirty="0">
                <a:hlinkClick r:id="rId4"/>
              </a:rPr>
              <a:t>plots</a:t>
            </a:r>
            <a:r>
              <a:rPr lang="en-US" sz="1200" b="0" dirty="0"/>
              <a:t>  9.7 fb</a:t>
            </a:r>
            <a:r>
              <a:rPr lang="en-US" sz="1200" b="0" baseline="30000" dirty="0"/>
              <a:t>−1</a:t>
            </a:r>
            <a:r>
              <a:rPr lang="en-US" sz="1200" dirty="0"/>
              <a:t/>
            </a:r>
            <a:br>
              <a:rPr lang="en-US" sz="1200" dirty="0"/>
            </a:br>
            <a:r>
              <a:rPr lang="en-US" sz="1200" b="0" dirty="0"/>
              <a:t>      3.  </a:t>
            </a:r>
            <a:r>
              <a:rPr lang="en-US" sz="1200" b="0" dirty="0">
                <a:hlinkClick r:id="rId5"/>
              </a:rPr>
              <a:t>Measurement of the forward-backward asymmetry in the distribution of leptons in </a:t>
            </a:r>
            <a:r>
              <a:rPr lang="en-US" sz="1200" b="0" dirty="0" err="1">
                <a:hlinkClick r:id="rId5"/>
              </a:rPr>
              <a:t>tt</a:t>
            </a:r>
            <a:r>
              <a:rPr lang="en-US" sz="1200" b="0" dirty="0">
                <a:hlinkClick r:id="rId5"/>
              </a:rPr>
              <a:t> in the </a:t>
            </a:r>
            <a:r>
              <a:rPr lang="en-US" sz="1200" b="0" dirty="0" err="1">
                <a:hlinkClick r:id="rId5"/>
              </a:rPr>
              <a:t>lepton+jets</a:t>
            </a:r>
            <a:r>
              <a:rPr lang="en-US" sz="1200" b="0" dirty="0">
                <a:hlinkClick r:id="rId5"/>
              </a:rPr>
              <a:t> channel</a:t>
            </a:r>
            <a:r>
              <a:rPr lang="en-US" sz="1200" dirty="0"/>
              <a:t/>
            </a:r>
            <a:br>
              <a:rPr lang="en-US" sz="1200" dirty="0"/>
            </a:br>
            <a:r>
              <a:rPr lang="en-US" sz="1200" b="0" dirty="0"/>
              <a:t>           Submitted 02/07/14:  Phys. Rev. D,   </a:t>
            </a:r>
            <a:r>
              <a:rPr lang="en-US" sz="1200" b="0" dirty="0">
                <a:hlinkClick r:id="rId6"/>
              </a:rPr>
              <a:t>arXiv:1403.1294</a:t>
            </a:r>
            <a:r>
              <a:rPr lang="en-US" sz="1200" b="0" dirty="0"/>
              <a:t>  </a:t>
            </a:r>
            <a:r>
              <a:rPr lang="en-US" sz="1200" b="0" dirty="0">
                <a:hlinkClick r:id="rId7"/>
              </a:rPr>
              <a:t>plots</a:t>
            </a:r>
            <a:r>
              <a:rPr lang="en-US" sz="1200" b="0" dirty="0"/>
              <a:t>  9.7 fb</a:t>
            </a:r>
            <a:r>
              <a:rPr lang="en-US" sz="1200" b="0" baseline="30000" dirty="0"/>
              <a:t>−1</a:t>
            </a:r>
            <a:r>
              <a:rPr lang="en-US" sz="1200" dirty="0"/>
              <a:t/>
            </a:r>
            <a:br>
              <a:rPr lang="en-US" sz="1200" dirty="0"/>
            </a:br>
            <a:r>
              <a:rPr lang="en-US" sz="1200" b="0" dirty="0"/>
              <a:t>      2.  </a:t>
            </a:r>
            <a:r>
              <a:rPr lang="en-US" sz="1200" b="0" dirty="0">
                <a:hlinkClick r:id="rId8"/>
              </a:rPr>
              <a:t>Measurement of differential </a:t>
            </a:r>
            <a:r>
              <a:rPr lang="en-US" sz="1200" b="0" dirty="0" err="1">
                <a:hlinkClick r:id="rId8"/>
              </a:rPr>
              <a:t>tt</a:t>
            </a:r>
            <a:r>
              <a:rPr lang="en-US" sz="1200" b="0" dirty="0">
                <a:hlinkClick r:id="rId8"/>
              </a:rPr>
              <a:t> production cross sections in pp collisions</a:t>
            </a:r>
            <a:r>
              <a:rPr lang="en-US" sz="1200" dirty="0"/>
              <a:t/>
            </a:r>
            <a:br>
              <a:rPr lang="en-US" sz="1200" dirty="0"/>
            </a:br>
            <a:r>
              <a:rPr lang="en-US" sz="1200" b="0" dirty="0"/>
              <a:t>          Submitted </a:t>
            </a:r>
            <a:r>
              <a:rPr lang="en-US" sz="1200" b="0" dirty="0" smtClean="0"/>
              <a:t>01/21/14</a:t>
            </a:r>
            <a:r>
              <a:rPr lang="en-US" sz="1200" b="0" dirty="0"/>
              <a:t>:  Phys. Rev. D,   </a:t>
            </a:r>
            <a:r>
              <a:rPr lang="en-US" sz="1200" b="0" dirty="0">
                <a:hlinkClick r:id="rId9"/>
              </a:rPr>
              <a:t>arXiv:1401.5785</a:t>
            </a:r>
            <a:r>
              <a:rPr lang="en-US" sz="1200" b="0" dirty="0"/>
              <a:t>  </a:t>
            </a:r>
            <a:r>
              <a:rPr lang="en-US" sz="1200" b="0" dirty="0">
                <a:hlinkClick r:id="rId10"/>
              </a:rPr>
              <a:t>plots</a:t>
            </a:r>
            <a:r>
              <a:rPr lang="en-US" sz="1200" b="0" dirty="0"/>
              <a:t>   </a:t>
            </a:r>
            <a:endParaRPr lang="en-US" sz="1200" b="0" dirty="0" smtClean="0"/>
          </a:p>
          <a:p>
            <a:endParaRPr lang="en-US" sz="1200" b="0" dirty="0"/>
          </a:p>
          <a:p>
            <a:r>
              <a:rPr lang="en-US" sz="1200" b="0" dirty="0"/>
              <a:t>      1.  </a:t>
            </a:r>
            <a:r>
              <a:rPr lang="en-US" sz="1200" b="0" dirty="0">
                <a:hlinkClick r:id="rId11"/>
              </a:rPr>
              <a:t>Observation of s-channel production of single top quarks at the Tevatron </a:t>
            </a:r>
            <a:r>
              <a:rPr lang="en-US" sz="1200" b="0" dirty="0"/>
              <a:t>    </a:t>
            </a:r>
            <a:r>
              <a:rPr lang="en-US" sz="1200" dirty="0"/>
              <a:t>PRL Editors' Suggestion</a:t>
            </a:r>
            <a:br>
              <a:rPr lang="en-US" sz="1200" dirty="0"/>
            </a:br>
            <a:r>
              <a:rPr lang="en-US" sz="1200" b="0" dirty="0"/>
              <a:t>           Accepted 04/24/14:  Phys. Rev. </a:t>
            </a:r>
            <a:r>
              <a:rPr lang="en-US" sz="1200" b="0" dirty="0" err="1"/>
              <a:t>Lett</a:t>
            </a:r>
            <a:r>
              <a:rPr lang="en-US" sz="1200" b="0" dirty="0"/>
              <a:t>.,   </a:t>
            </a:r>
            <a:r>
              <a:rPr lang="en-US" sz="1200" b="0" dirty="0">
                <a:hlinkClick r:id="rId12"/>
              </a:rPr>
              <a:t>arXiv:1402.5126</a:t>
            </a:r>
            <a:r>
              <a:rPr lang="en-US" sz="1200" b="0" dirty="0"/>
              <a:t>  </a:t>
            </a:r>
            <a:r>
              <a:rPr lang="en-US" sz="1200" b="0" dirty="0">
                <a:hlinkClick r:id="rId13"/>
              </a:rPr>
              <a:t>plots</a:t>
            </a:r>
            <a:r>
              <a:rPr lang="en-US" sz="1200" b="0" dirty="0"/>
              <a:t>  up to 9.7 fb</a:t>
            </a:r>
            <a:r>
              <a:rPr lang="en-US" sz="1200" b="0" baseline="30000" dirty="0"/>
              <a:t>−</a:t>
            </a:r>
            <a:r>
              <a:rPr lang="en-US" sz="1200" b="0" baseline="30000" dirty="0" smtClean="0"/>
              <a:t>1</a:t>
            </a:r>
          </a:p>
          <a:p>
            <a:endParaRPr lang="en-US" sz="1200" b="0" baseline="30000" dirty="0"/>
          </a:p>
          <a:p>
            <a:r>
              <a:rPr lang="en-US" sz="1200" dirty="0"/>
              <a:t/>
            </a:r>
            <a:br>
              <a:rPr lang="en-US" sz="1200" dirty="0"/>
            </a:br>
            <a:r>
              <a:rPr lang="en-US" sz="1200" b="0" dirty="0"/>
              <a:t>  318.  </a:t>
            </a:r>
            <a:r>
              <a:rPr lang="en-US" sz="1200" b="0" dirty="0">
                <a:hlinkClick r:id="rId14"/>
              </a:rPr>
              <a:t>Combination of measurements of the top-quark pair production cross section from the Tevatron Collider</a:t>
            </a:r>
            <a:r>
              <a:rPr lang="en-US" sz="1200" dirty="0"/>
              <a:t/>
            </a:r>
            <a:br>
              <a:rPr lang="en-US" sz="1200" dirty="0"/>
            </a:br>
            <a:r>
              <a:rPr lang="en-US" sz="1200" b="0" dirty="0"/>
              <a:t>          Published 04/01/14:   Phys. Rev. D </a:t>
            </a:r>
            <a:r>
              <a:rPr lang="en-US" sz="1200" dirty="0"/>
              <a:t>89</a:t>
            </a:r>
            <a:r>
              <a:rPr lang="en-US" sz="1200" b="0" dirty="0"/>
              <a:t>, 072001 (2014),  </a:t>
            </a:r>
            <a:r>
              <a:rPr lang="en-US" sz="1200" b="0" dirty="0" err="1">
                <a:hlinkClick r:id="rId15"/>
              </a:rPr>
              <a:t>arXiv</a:t>
            </a:r>
            <a:r>
              <a:rPr lang="en-US" sz="1200" b="0" dirty="0">
                <a:hlinkClick r:id="rId15"/>
              </a:rPr>
              <a:t> :1309.7570</a:t>
            </a:r>
            <a:r>
              <a:rPr lang="en-US" sz="1200" b="0" dirty="0"/>
              <a:t>  </a:t>
            </a:r>
            <a:r>
              <a:rPr lang="en-US" sz="1200" b="0" dirty="0">
                <a:hlinkClick r:id="rId16"/>
              </a:rPr>
              <a:t>plots</a:t>
            </a:r>
            <a:r>
              <a:rPr lang="en-US" sz="1200" b="0" dirty="0"/>
              <a:t>  up to 8.8 fb</a:t>
            </a:r>
            <a:r>
              <a:rPr lang="en-US" sz="1200" b="0" baseline="30000" dirty="0"/>
              <a:t>−</a:t>
            </a:r>
            <a:r>
              <a:rPr lang="en-US" sz="1200" b="0" baseline="30000" dirty="0" smtClean="0"/>
              <a:t>1</a:t>
            </a:r>
          </a:p>
          <a:p>
            <a:endParaRPr lang="en-US" sz="1200" b="0" baseline="30000" dirty="0"/>
          </a:p>
          <a:p>
            <a:r>
              <a:rPr lang="en-US" sz="1200" dirty="0"/>
              <a:t/>
            </a:r>
            <a:br>
              <a:rPr lang="en-US" sz="1200" dirty="0"/>
            </a:br>
            <a:r>
              <a:rPr lang="en-US" sz="1200" b="0" dirty="0"/>
              <a:t>  316.  </a:t>
            </a:r>
            <a:r>
              <a:rPr lang="en-US" sz="1200" b="0" dirty="0">
                <a:hlinkClick r:id="rId17"/>
              </a:rPr>
              <a:t>Measurement of the W boson mass with the D0 detector</a:t>
            </a:r>
            <a:r>
              <a:rPr lang="en-US" sz="1200" dirty="0"/>
              <a:t/>
            </a:r>
            <a:br>
              <a:rPr lang="en-US" sz="1200" dirty="0"/>
            </a:br>
            <a:r>
              <a:rPr lang="en-US" sz="1200" b="0" dirty="0"/>
              <a:t>          Published 01/30/14:  Phys. Rev. D </a:t>
            </a:r>
            <a:r>
              <a:rPr lang="en-US" sz="1200" dirty="0"/>
              <a:t>89</a:t>
            </a:r>
            <a:r>
              <a:rPr lang="en-US" sz="1200" b="0" dirty="0"/>
              <a:t>, 012005 (2014),  </a:t>
            </a:r>
            <a:r>
              <a:rPr lang="en-US" sz="1200" b="0" dirty="0">
                <a:hlinkClick r:id="rId18"/>
              </a:rPr>
              <a:t>arXiv:1310.8628</a:t>
            </a:r>
            <a:r>
              <a:rPr lang="en-US" sz="1200" b="0" dirty="0"/>
              <a:t>  </a:t>
            </a:r>
            <a:r>
              <a:rPr lang="en-US" sz="1200" b="0" dirty="0">
                <a:hlinkClick r:id="rId19"/>
              </a:rPr>
              <a:t>plots</a:t>
            </a:r>
            <a:r>
              <a:rPr lang="en-US" sz="1200" b="0" dirty="0"/>
              <a:t>   4.3 fb</a:t>
            </a:r>
            <a:r>
              <a:rPr lang="en-US" sz="1200" b="0" baseline="30000" dirty="0"/>
              <a:t>−</a:t>
            </a:r>
            <a:r>
              <a:rPr lang="en-US" sz="1200" b="0" baseline="30000" dirty="0" smtClean="0"/>
              <a:t>1</a:t>
            </a:r>
          </a:p>
          <a:p>
            <a:endParaRPr lang="en-US" sz="1200" b="0" baseline="30000" dirty="0"/>
          </a:p>
          <a:p>
            <a:r>
              <a:rPr lang="en-US" sz="1200" b="0" dirty="0"/>
              <a:t>11.  </a:t>
            </a:r>
            <a:r>
              <a:rPr lang="en-US" sz="1200" b="0" dirty="0">
                <a:hlinkClick r:id="rId20"/>
              </a:rPr>
              <a:t>Measurement of the asymmetry in angular distributions of leptons produced in </a:t>
            </a:r>
            <a:r>
              <a:rPr lang="en-US" sz="1200" b="0" dirty="0" err="1">
                <a:hlinkClick r:id="rId20"/>
              </a:rPr>
              <a:t>dilepton</a:t>
            </a:r>
            <a:r>
              <a:rPr lang="en-US" sz="1200" b="0" dirty="0">
                <a:hlinkClick r:id="rId20"/>
              </a:rPr>
              <a:t> </a:t>
            </a:r>
            <a:r>
              <a:rPr lang="en-US" sz="1200" b="0" dirty="0" err="1">
                <a:hlinkClick r:id="rId20"/>
              </a:rPr>
              <a:t>tt</a:t>
            </a:r>
            <a:r>
              <a:rPr lang="en-US" sz="1200" b="0" dirty="0">
                <a:hlinkClick r:id="rId20"/>
              </a:rPr>
              <a:t> final states in pp collisions at √s = 1.96 </a:t>
            </a:r>
            <a:r>
              <a:rPr lang="en-US" sz="1200" b="0" dirty="0" err="1">
                <a:hlinkClick r:id="rId20"/>
              </a:rPr>
              <a:t>TeV</a:t>
            </a:r>
            <a:r>
              <a:rPr lang="en-US" sz="1200" dirty="0"/>
              <a:t/>
            </a:r>
            <a:br>
              <a:rPr lang="en-US" sz="1200" dirty="0"/>
            </a:br>
            <a:r>
              <a:rPr lang="en-US" sz="1200" b="0" dirty="0"/>
              <a:t>          Published 12/02/13:  Phys. Rev. D </a:t>
            </a:r>
            <a:r>
              <a:rPr lang="en-US" sz="1200" dirty="0"/>
              <a:t>88</a:t>
            </a:r>
            <a:r>
              <a:rPr lang="en-US" sz="1200" b="0" dirty="0"/>
              <a:t>, 112002 (2013),   </a:t>
            </a:r>
            <a:r>
              <a:rPr lang="en-US" sz="1200" b="0" dirty="0">
                <a:hlinkClick r:id="rId21"/>
              </a:rPr>
              <a:t>arXiv:1308.6690</a:t>
            </a:r>
            <a:r>
              <a:rPr lang="en-US" sz="1200" b="0" dirty="0"/>
              <a:t>  </a:t>
            </a:r>
            <a:r>
              <a:rPr lang="en-US" sz="1200" b="0" dirty="0">
                <a:hlinkClick r:id="rId22"/>
              </a:rPr>
              <a:t>plots</a:t>
            </a:r>
            <a:r>
              <a:rPr lang="en-US" sz="1200" b="0" dirty="0"/>
              <a:t>  9.7 fb</a:t>
            </a:r>
            <a:r>
              <a:rPr lang="en-US" sz="1200" b="0" baseline="30000" dirty="0"/>
              <a:t>−</a:t>
            </a:r>
            <a:r>
              <a:rPr lang="en-US" sz="1200" b="0" baseline="30000" dirty="0" smtClean="0"/>
              <a:t>1</a:t>
            </a:r>
          </a:p>
          <a:p>
            <a:endParaRPr lang="en-US" sz="1200" b="0" baseline="30000" dirty="0"/>
          </a:p>
          <a:p>
            <a:r>
              <a:rPr lang="en-US" sz="1200" dirty="0"/>
              <a:t/>
            </a:r>
            <a:br>
              <a:rPr lang="en-US" sz="1200" dirty="0"/>
            </a:br>
            <a:r>
              <a:rPr lang="en-US" sz="1200" b="0" dirty="0"/>
              <a:t>  306.  </a:t>
            </a:r>
            <a:r>
              <a:rPr lang="en-US" sz="1200" b="0" dirty="0">
                <a:hlinkClick r:id="rId23"/>
              </a:rPr>
              <a:t>Combination of CDF and D0 W-Boson Mass Measurements </a:t>
            </a:r>
            <a:r>
              <a:rPr lang="en-US" sz="1200" dirty="0"/>
              <a:t/>
            </a:r>
            <a:br>
              <a:rPr lang="en-US" sz="1200" dirty="0"/>
            </a:br>
            <a:r>
              <a:rPr lang="en-US" sz="1200" b="0" dirty="0"/>
              <a:t>          Published 09/24/13:  Phys. Rev. D </a:t>
            </a:r>
            <a:r>
              <a:rPr lang="en-US" sz="1200" dirty="0"/>
              <a:t>88</a:t>
            </a:r>
            <a:r>
              <a:rPr lang="en-US" sz="1200" b="0" dirty="0"/>
              <a:t>, 052018 (2013),  </a:t>
            </a:r>
            <a:r>
              <a:rPr lang="en-US" sz="1200" b="0" dirty="0">
                <a:hlinkClick r:id="rId24"/>
              </a:rPr>
              <a:t>arXiv:1307.7627</a:t>
            </a:r>
            <a:r>
              <a:rPr lang="en-US" sz="1200" b="0" dirty="0"/>
              <a:t>  </a:t>
            </a:r>
            <a:r>
              <a:rPr lang="en-US" sz="1200" b="0" dirty="0">
                <a:hlinkClick r:id="rId25"/>
              </a:rPr>
              <a:t>plots</a:t>
            </a:r>
            <a:r>
              <a:rPr lang="en-US" sz="1200" b="0" dirty="0"/>
              <a:t>   5.3 fb</a:t>
            </a:r>
            <a:r>
              <a:rPr lang="en-US" sz="1200" b="0" baseline="30000" dirty="0"/>
              <a:t>−1</a:t>
            </a:r>
            <a:r>
              <a:rPr lang="en-US" sz="1200" dirty="0"/>
              <a:t/>
            </a:r>
            <a:br>
              <a:rPr lang="en-US" sz="1200" dirty="0"/>
            </a:br>
            <a:r>
              <a:rPr lang="en-US" sz="1200" b="0" dirty="0"/>
              <a:t>  305.  </a:t>
            </a:r>
            <a:r>
              <a:rPr lang="en-US" sz="1200" b="0" dirty="0">
                <a:hlinkClick r:id="rId26"/>
              </a:rPr>
              <a:t>Higgs Boson Studies at the Tevatron </a:t>
            </a:r>
            <a:r>
              <a:rPr lang="en-US" sz="1200" dirty="0"/>
              <a:t/>
            </a:r>
            <a:br>
              <a:rPr lang="en-US" sz="1200" dirty="0"/>
            </a:br>
            <a:r>
              <a:rPr lang="en-US" sz="1200" b="0" dirty="0"/>
              <a:t>          Published 09/17/13:  Phys. Rev. D </a:t>
            </a:r>
            <a:r>
              <a:rPr lang="en-US" sz="1200" dirty="0"/>
              <a:t>88</a:t>
            </a:r>
            <a:r>
              <a:rPr lang="en-US" sz="1200" b="0" dirty="0"/>
              <a:t>, 052014 (2013),  </a:t>
            </a:r>
            <a:r>
              <a:rPr lang="en-US" sz="1200" b="0" dirty="0">
                <a:hlinkClick r:id="rId27"/>
              </a:rPr>
              <a:t>arXiv:1303.6346</a:t>
            </a:r>
            <a:r>
              <a:rPr lang="en-US" sz="1200" b="0" dirty="0"/>
              <a:t>   </a:t>
            </a:r>
            <a:r>
              <a:rPr lang="en-US" sz="1200" b="0" dirty="0">
                <a:hlinkClick r:id="rId28"/>
              </a:rPr>
              <a:t>plots</a:t>
            </a:r>
            <a:r>
              <a:rPr lang="en-US" sz="1200" b="0" dirty="0"/>
              <a:t>  10 fb</a:t>
            </a:r>
            <a:r>
              <a:rPr lang="en-US" sz="1200" b="0" baseline="30000" dirty="0"/>
              <a:t>−1</a:t>
            </a:r>
            <a:r>
              <a:rPr lang="en-US" sz="1200" dirty="0"/>
              <a:t/>
            </a:r>
            <a:br>
              <a:rPr lang="en-US" sz="1200" dirty="0"/>
            </a:br>
            <a:r>
              <a:rPr lang="en-US" sz="1200" b="0" dirty="0"/>
              <a:t>  304.  </a:t>
            </a:r>
            <a:r>
              <a:rPr lang="en-US" sz="1200" b="0" dirty="0">
                <a:hlinkClick r:id="rId29"/>
              </a:rPr>
              <a:t>Combined search for the Higgs boson with the D0 experiment</a:t>
            </a:r>
            <a:endParaRPr lang="en-US" sz="12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May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66</a:t>
            </a:fld>
            <a:endParaRPr lang="en-US">
              <a:solidFill>
                <a:schemeClr val="tx1"/>
              </a:solidFill>
            </a:endParaRPr>
          </a:p>
        </p:txBody>
      </p:sp>
    </p:spTree>
    <p:extLst>
      <p:ext uri="{BB962C8B-B14F-4D97-AF65-F5344CB8AC3E}">
        <p14:creationId xmlns:p14="http://schemas.microsoft.com/office/powerpoint/2010/main" xmlns="" val="390858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CDF Recent Papers</a:t>
            </a:r>
            <a:endParaRPr lang="en-US" dirty="0"/>
          </a:p>
        </p:txBody>
      </p:sp>
      <p:sp>
        <p:nvSpPr>
          <p:cNvPr id="3" name="Content Placeholder 2"/>
          <p:cNvSpPr>
            <a:spLocks noGrp="1"/>
          </p:cNvSpPr>
          <p:nvPr>
            <p:ph idx="1"/>
          </p:nvPr>
        </p:nvSpPr>
        <p:spPr/>
        <p:txBody>
          <a:bodyPr/>
          <a:lstStyle/>
          <a:p>
            <a:r>
              <a:rPr lang="en-US" sz="1800" b="0" dirty="0">
                <a:hlinkClick r:id="rId2"/>
              </a:rPr>
              <a:t>B Baryon Properties Measured with the Full Run II Data </a:t>
            </a:r>
            <a:r>
              <a:rPr lang="en-US" sz="1800" b="0" dirty="0" smtClean="0">
                <a:hlinkClick r:id="rId2"/>
              </a:rPr>
              <a:t>Set</a:t>
            </a:r>
            <a:endParaRPr lang="en-US" sz="1800" b="0" dirty="0" smtClean="0"/>
          </a:p>
          <a:p>
            <a:endParaRPr lang="en-US" sz="1800" b="0" dirty="0"/>
          </a:p>
          <a:p>
            <a:r>
              <a:rPr lang="en-US" sz="1800" dirty="0" err="1"/>
              <a:t>Dimuon</a:t>
            </a:r>
            <a:r>
              <a:rPr lang="en-US" sz="1800" dirty="0"/>
              <a:t> </a:t>
            </a:r>
            <a:r>
              <a:rPr lang="en-US" sz="1800" dirty="0" err="1"/>
              <a:t>Afb</a:t>
            </a:r>
            <a:r>
              <a:rPr lang="en-US" sz="1800" dirty="0"/>
              <a:t> using the full dataset	 PRD	 2013-09-25	 2013-11-01	 2013-12-11	2014-02-08	2014-02-27</a:t>
            </a:r>
          </a:p>
          <a:p>
            <a:r>
              <a:rPr lang="en-US" sz="1800" dirty="0"/>
              <a:t>ZZ to </a:t>
            </a:r>
            <a:r>
              <a:rPr lang="en-US" sz="1800" dirty="0" err="1"/>
              <a:t>lll'l</a:t>
            </a:r>
            <a:r>
              <a:rPr lang="en-US" sz="1800" dirty="0"/>
              <a:t>' and </a:t>
            </a:r>
            <a:r>
              <a:rPr lang="en-US" sz="1800" dirty="0" err="1"/>
              <a:t>llnunu</a:t>
            </a:r>
            <a:r>
              <a:rPr lang="en-US" sz="1800" dirty="0"/>
              <a:t> using the full CDF dataset	 PRD	 2013-07-02	 2013-09-24	 2013-11-18	2014-03-10	 2014-05-12</a:t>
            </a:r>
          </a:p>
          <a:p>
            <a:r>
              <a:rPr lang="en-US" sz="1800" dirty="0"/>
              <a:t>Combination of CDF and D0 W Mass measurements	 PRD	 2009-04-06	 2013-05-14	 2013-07-10	2013-07-29	2013-08-27</a:t>
            </a:r>
          </a:p>
          <a:p>
            <a:r>
              <a:rPr lang="en-US" sz="1800" dirty="0"/>
              <a:t>sin2θW (indirect MW) with </a:t>
            </a:r>
            <a:r>
              <a:rPr lang="en-US" sz="1800" dirty="0" err="1"/>
              <a:t>Z→ee</a:t>
            </a:r>
            <a:r>
              <a:rPr lang="en-US" sz="1800" dirty="0"/>
              <a:t> </a:t>
            </a:r>
            <a:r>
              <a:rPr lang="en-US" sz="1800" dirty="0" smtClean="0"/>
              <a:t>eve</a:t>
            </a:r>
            <a:r>
              <a:rPr lang="en-US" sz="1800" dirty="0"/>
              <a:t>nts</a:t>
            </a:r>
          </a:p>
          <a:p>
            <a:endParaRPr lang="en-US" sz="1800" dirty="0" smtClean="0"/>
          </a:p>
          <a:p>
            <a:endParaRPr lang="en-US" sz="1800" dirty="0"/>
          </a:p>
          <a:p>
            <a:r>
              <a:rPr lang="en-US" sz="1800" b="0" dirty="0">
                <a:hlinkClick r:id="rId3"/>
              </a:rPr>
              <a:t>Search for Dijet Resonance in </a:t>
            </a:r>
            <a:r>
              <a:rPr lang="en-US" sz="1800" b="0" dirty="0" err="1">
                <a:hlinkClick r:id="rId3"/>
              </a:rPr>
              <a:t>lnujj</a:t>
            </a:r>
            <a:r>
              <a:rPr lang="en-US" sz="1800" b="0" dirty="0">
                <a:hlinkClick r:id="rId3"/>
              </a:rPr>
              <a:t> Final </a:t>
            </a:r>
            <a:r>
              <a:rPr lang="en-US" sz="1800" b="0" dirty="0" smtClean="0">
                <a:hlinkClick r:id="rId3"/>
              </a:rPr>
              <a:t>State</a:t>
            </a:r>
            <a:endParaRPr lang="en-US" sz="1800" b="0" dirty="0" smtClean="0"/>
          </a:p>
          <a:p>
            <a:endParaRPr lang="en-US" sz="1800" b="0" dirty="0"/>
          </a:p>
          <a:p>
            <a:r>
              <a:rPr lang="en-US" sz="1800" b="0" dirty="0">
                <a:hlinkClick r:id="rId4"/>
              </a:rPr>
              <a:t>Forward-backward </a:t>
            </a:r>
            <a:r>
              <a:rPr lang="en-US" sz="1800" b="0" dirty="0" err="1">
                <a:hlinkClick r:id="rId4"/>
              </a:rPr>
              <a:t>asymetry</a:t>
            </a:r>
            <a:r>
              <a:rPr lang="en-US" sz="1800" b="0" dirty="0">
                <a:hlinkClick r:id="rId4"/>
              </a:rPr>
              <a:t> of bb</a:t>
            </a:r>
            <a:r>
              <a:rPr lang="en-US" sz="1800" b="0" dirty="0" smtClean="0">
                <a:hlinkClick r:id="rId4"/>
              </a:rPr>
              <a:t>̄</a:t>
            </a:r>
            <a:endParaRPr lang="en-US" sz="1800" b="0" dirty="0" smtClean="0"/>
          </a:p>
          <a:p>
            <a:endParaRPr lang="en-US" sz="1800" b="0" dirty="0"/>
          </a:p>
          <a:p>
            <a:r>
              <a:rPr lang="en-US" sz="1800" b="0" dirty="0" smtClean="0"/>
              <a:t>Single Top S+T</a:t>
            </a:r>
            <a:endParaRPr lang="en-US" sz="1800"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May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67</a:t>
            </a:fld>
            <a:endParaRPr lang="en-US">
              <a:solidFill>
                <a:schemeClr val="tx1"/>
              </a:solidFill>
            </a:endParaRPr>
          </a:p>
        </p:txBody>
      </p:sp>
    </p:spTree>
    <p:extLst>
      <p:ext uri="{BB962C8B-B14F-4D97-AF65-F5344CB8AC3E}">
        <p14:creationId xmlns:p14="http://schemas.microsoft.com/office/powerpoint/2010/main" xmlns="" val="42305576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9"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smtClean="0"/>
              <a:t>Sample</a:t>
            </a:r>
            <a:endParaRPr lang="en-US" sz="4500" dirty="0"/>
          </a:p>
        </p:txBody>
      </p:sp>
      <p:sp>
        <p:nvSpPr>
          <p:cNvPr id="16" name="Subtitle 2"/>
          <p:cNvSpPr>
            <a:spLocks noGrp="1"/>
          </p:cNvSpPr>
          <p:nvPr>
            <p:ph type="subTitle" idx="1"/>
          </p:nvPr>
        </p:nvSpPr>
        <p:spPr>
          <a:xfrm>
            <a:off x="5218490" y="1245778"/>
            <a:ext cx="4868238" cy="2930342"/>
          </a:xfrm>
        </p:spPr>
        <p:txBody>
          <a:bodyPr>
            <a:normAutofit fontScale="92500" lnSpcReduction="10000"/>
          </a:bodyPr>
          <a:lstStyle/>
          <a:p>
            <a:pPr>
              <a:spcBef>
                <a:spcPts val="0"/>
              </a:spcBef>
            </a:pPr>
            <a:r>
              <a:rPr lang="en-US" sz="2700" dirty="0" smtClean="0">
                <a:solidFill>
                  <a:schemeClr val="accent2"/>
                </a:solidFill>
              </a:rPr>
              <a:t>Delivered 12 fb</a:t>
            </a:r>
            <a:r>
              <a:rPr lang="en-US" sz="2700" baseline="30000" dirty="0" smtClean="0">
                <a:solidFill>
                  <a:schemeClr val="accent2"/>
                </a:solidFill>
              </a:rPr>
              <a:t>-1</a:t>
            </a:r>
          </a:p>
          <a:p>
            <a:pPr>
              <a:spcBef>
                <a:spcPts val="0"/>
              </a:spcBef>
              <a:spcAft>
                <a:spcPts val="2674"/>
              </a:spcAft>
            </a:pPr>
            <a:r>
              <a:rPr lang="en-US" sz="2700" dirty="0" smtClean="0">
                <a:solidFill>
                  <a:schemeClr val="accent2"/>
                </a:solidFill>
              </a:rPr>
              <a:t>Acquired 10 fb</a:t>
            </a:r>
            <a:r>
              <a:rPr lang="en-US" sz="2700" baseline="30000" dirty="0" smtClean="0">
                <a:solidFill>
                  <a:schemeClr val="accent2"/>
                </a:solidFill>
              </a:rPr>
              <a:t>-1</a:t>
            </a:r>
            <a:r>
              <a:rPr lang="en-US" sz="2700" dirty="0" smtClean="0">
                <a:solidFill>
                  <a:schemeClr val="accent2"/>
                </a:solidFill>
              </a:rPr>
              <a:t>/experiment</a:t>
            </a:r>
          </a:p>
          <a:p>
            <a:pPr>
              <a:spcBef>
                <a:spcPts val="0"/>
              </a:spcBef>
              <a:spcAft>
                <a:spcPts val="2674"/>
              </a:spcAft>
            </a:pPr>
            <a:r>
              <a:rPr lang="en-US" sz="2700" dirty="0" smtClean="0"/>
              <a:t>15B + 9B events total in Run II</a:t>
            </a:r>
          </a:p>
          <a:p>
            <a:pPr>
              <a:spcBef>
                <a:spcPts val="0"/>
              </a:spcBef>
            </a:pPr>
            <a:r>
              <a:rPr lang="en-US" sz="2700" dirty="0" smtClean="0">
                <a:solidFill>
                  <a:schemeClr val="accent6"/>
                </a:solidFill>
              </a:rPr>
              <a:t>Total dataset 10 + 9 PB</a:t>
            </a:r>
          </a:p>
          <a:p>
            <a:pPr>
              <a:spcBef>
                <a:spcPts val="0"/>
              </a:spcBef>
            </a:pPr>
            <a:r>
              <a:rPr lang="en-US" sz="2700" dirty="0" smtClean="0">
                <a:solidFill>
                  <a:schemeClr val="accent6"/>
                </a:solidFill>
              </a:rPr>
              <a:t>(including Monte Carlo)</a:t>
            </a:r>
          </a:p>
        </p:txBody>
      </p:sp>
      <p:sp>
        <p:nvSpPr>
          <p:cNvPr id="17" name="Subtitle 2"/>
          <p:cNvSpPr txBox="1">
            <a:spLocks/>
          </p:cNvSpPr>
          <p:nvPr/>
        </p:nvSpPr>
        <p:spPr>
          <a:xfrm>
            <a:off x="1" y="4552564"/>
            <a:ext cx="5218489" cy="3219836"/>
          </a:xfrm>
          <a:prstGeom prst="rect">
            <a:avLst/>
          </a:prstGeom>
        </p:spPr>
        <p:txBody>
          <a:bodyPr vert="horz" lIns="101882" tIns="50941" rIns="101882" bIns="50941" rtlCol="0" anchor="b" anchorCtr="0">
            <a:normAutofit fontScale="92500"/>
          </a:bodyPr>
          <a:lstStyle/>
          <a:p>
            <a:pPr defTabSz="1018824" eaLnBrk="1" fontAlgn="auto" hangingPunct="1">
              <a:spcBef>
                <a:spcPts val="0"/>
              </a:spcBef>
              <a:spcAft>
                <a:spcPts val="2674"/>
              </a:spcAft>
              <a:buSzPct val="90000"/>
              <a:buFont typeface="Wingdings" charset="2"/>
              <a:buChar char="²"/>
              <a:defRPr/>
            </a:pPr>
            <a:r>
              <a:rPr lang="en-US" sz="2700" dirty="0" smtClean="0">
                <a:solidFill>
                  <a:schemeClr val="accent1"/>
                </a:solidFill>
              </a:rPr>
              <a:t> A well understood sample</a:t>
            </a:r>
          </a:p>
          <a:p>
            <a:pPr defTabSz="1018824" eaLnBrk="1" fontAlgn="auto" hangingPunct="1">
              <a:spcBef>
                <a:spcPts val="0"/>
              </a:spcBef>
              <a:spcAft>
                <a:spcPts val="2674"/>
              </a:spcAft>
              <a:buSzPct val="90000"/>
              <a:buFont typeface="Wingdings" charset="2"/>
              <a:buChar char="²"/>
              <a:defRPr/>
            </a:pPr>
            <a:r>
              <a:rPr lang="en-US" sz="2700" dirty="0" smtClean="0">
                <a:solidFill>
                  <a:schemeClr val="accent1"/>
                </a:solidFill>
              </a:rPr>
              <a:t> Coverage for “soft” physics</a:t>
            </a:r>
          </a:p>
          <a:p>
            <a:pPr defTabSz="1018824" eaLnBrk="1" fontAlgn="auto" hangingPunct="1">
              <a:spcBef>
                <a:spcPts val="0"/>
              </a:spcBef>
              <a:spcAft>
                <a:spcPts val="2674"/>
              </a:spcAft>
              <a:buSzPct val="90000"/>
              <a:buFont typeface="Wingdings" charset="2"/>
              <a:buChar char="²"/>
              <a:defRPr/>
            </a:pPr>
            <a:r>
              <a:rPr lang="en-US" sz="2700" dirty="0" smtClean="0">
                <a:solidFill>
                  <a:schemeClr val="accent1"/>
                </a:solidFill>
              </a:rPr>
              <a:t> Variety of collision energies</a:t>
            </a:r>
          </a:p>
          <a:p>
            <a:pPr defTabSz="1018824" eaLnBrk="1" fontAlgn="auto" hangingPunct="1">
              <a:spcBef>
                <a:spcPts val="0"/>
              </a:spcBef>
              <a:spcAft>
                <a:spcPts val="0"/>
              </a:spcAft>
              <a:buSzPct val="90000"/>
              <a:buFont typeface="Wingdings" charset="2"/>
              <a:buChar char="²"/>
              <a:defRPr/>
            </a:pPr>
            <a:r>
              <a:rPr lang="en-US" sz="2700" dirty="0" smtClean="0">
                <a:solidFill>
                  <a:schemeClr val="accent1"/>
                </a:solidFill>
              </a:rPr>
              <a:t> Unique </a:t>
            </a:r>
            <a:r>
              <a:rPr lang="en-US" sz="2700" dirty="0" err="1" smtClean="0">
                <a:solidFill>
                  <a:schemeClr val="accent1"/>
                </a:solidFill>
              </a:rPr>
              <a:t>p-pbar</a:t>
            </a:r>
            <a:r>
              <a:rPr lang="en-US" sz="2700" dirty="0" smtClean="0">
                <a:solidFill>
                  <a:schemeClr val="accent1"/>
                </a:solidFill>
              </a:rPr>
              <a:t> initial state</a:t>
            </a:r>
          </a:p>
          <a:p>
            <a:pPr defTabSz="1018824" eaLnBrk="1" fontAlgn="auto" hangingPunct="1">
              <a:spcBef>
                <a:spcPts val="0"/>
              </a:spcBef>
              <a:spcAft>
                <a:spcPts val="0"/>
              </a:spcAft>
              <a:buSzPct val="90000"/>
              <a:defRPr/>
            </a:pPr>
            <a:r>
              <a:rPr lang="en-US" sz="2700" dirty="0" smtClean="0">
                <a:solidFill>
                  <a:schemeClr val="accent1"/>
                </a:solidFill>
              </a:rPr>
              <a:t>    (unlikely to have again)</a:t>
            </a:r>
            <a:endParaRPr lang="en-US" sz="2700" b="0" dirty="0" smtClean="0">
              <a:solidFill>
                <a:schemeClr val="accent1"/>
              </a:solidFill>
              <a:latin typeface="+mn-lt"/>
            </a:endParaRPr>
          </a:p>
        </p:txBody>
      </p:sp>
      <p:pic>
        <p:nvPicPr>
          <p:cNvPr id="15" name="Picture 5" descr="lumi.gif                                                       0040D5A9Macintosh HD                   7C268753:"/>
          <p:cNvPicPr>
            <a:picLocks noChangeAspect="1" noChangeArrowheads="1"/>
          </p:cNvPicPr>
          <p:nvPr/>
        </p:nvPicPr>
        <p:blipFill>
          <a:blip r:embed="rId5" cstate="print"/>
          <a:srcRect/>
          <a:stretch>
            <a:fillRect/>
          </a:stretch>
        </p:blipFill>
        <p:spPr bwMode="auto">
          <a:xfrm>
            <a:off x="1" y="1279253"/>
            <a:ext cx="5250974" cy="3107161"/>
          </a:xfrm>
          <a:prstGeom prst="rect">
            <a:avLst/>
          </a:prstGeom>
          <a:noFill/>
        </p:spPr>
      </p:pic>
      <p:pic>
        <p:nvPicPr>
          <p:cNvPr id="18" name="Picture 3" descr="D0Lumi.png"/>
          <p:cNvPicPr>
            <a:picLocks noChangeAspect="1"/>
          </p:cNvPicPr>
          <p:nvPr/>
        </p:nvPicPr>
        <p:blipFill>
          <a:blip r:embed="rId6" cstate="print"/>
          <a:stretch>
            <a:fillRect/>
          </a:stretch>
        </p:blipFill>
        <p:spPr>
          <a:xfrm>
            <a:off x="5218490" y="4360228"/>
            <a:ext cx="4866551" cy="3428909"/>
          </a:xfrm>
          <a:prstGeom prst="rect">
            <a:avLst/>
          </a:prstGeom>
        </p:spPr>
      </p:pic>
      <p:pic>
        <p:nvPicPr>
          <p:cNvPr id="19" name="Picture 6" descr="cdfii_logo">
            <a:hlinkClick r:id="rId2"/>
          </p:cNvPr>
          <p:cNvPicPr>
            <a:picLocks noChangeAspect="1" noChangeArrowheads="1"/>
          </p:cNvPicPr>
          <p:nvPr/>
        </p:nvPicPr>
        <p:blipFill>
          <a:blip r:embed="rId3" cstate="print"/>
          <a:srcRect/>
          <a:stretch>
            <a:fillRect/>
          </a:stretch>
        </p:blipFill>
        <p:spPr bwMode="auto">
          <a:xfrm>
            <a:off x="16243" y="1429886"/>
            <a:ext cx="259886" cy="267761"/>
          </a:xfrm>
          <a:prstGeom prst="rect">
            <a:avLst/>
          </a:prstGeom>
          <a:noFill/>
          <a:ln w="9525">
            <a:noFill/>
            <a:miter lim="800000"/>
            <a:headEnd/>
            <a:tailEnd/>
          </a:ln>
          <a:effectLst/>
        </p:spPr>
      </p:pic>
    </p:spTree>
    <p:extLst>
      <p:ext uri="{BB962C8B-B14F-4D97-AF65-F5344CB8AC3E}">
        <p14:creationId xmlns:p14="http://schemas.microsoft.com/office/powerpoint/2010/main" xmlns="" val="1441559235"/>
      </p:ext>
    </p:extLst>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9"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smtClean="0"/>
              <a:t>Run  II  history</a:t>
            </a:r>
            <a:endParaRPr lang="en-US" sz="4500" dirty="0"/>
          </a:p>
        </p:txBody>
      </p:sp>
      <p:pic>
        <p:nvPicPr>
          <p:cNvPr id="8" name="Picture 7"/>
          <p:cNvPicPr>
            <a:picLocks noChangeAspect="1"/>
          </p:cNvPicPr>
          <p:nvPr/>
        </p:nvPicPr>
        <p:blipFill>
          <a:blip r:embed="rId5" cstate="print"/>
          <a:stretch>
            <a:fillRect/>
          </a:stretch>
        </p:blipFill>
        <p:spPr>
          <a:xfrm>
            <a:off x="124271" y="1102888"/>
            <a:ext cx="9788779" cy="6639645"/>
          </a:xfrm>
          <a:prstGeom prst="rect">
            <a:avLst/>
          </a:prstGeom>
        </p:spPr>
      </p:pic>
    </p:spTree>
    <p:extLst>
      <p:ext uri="{BB962C8B-B14F-4D97-AF65-F5344CB8AC3E}">
        <p14:creationId xmlns:p14="http://schemas.microsoft.com/office/powerpoint/2010/main" xmlns="" val="864345681"/>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Tevatron Legacy</a:t>
            </a:r>
            <a:br>
              <a:rPr lang="en-US" dirty="0" smtClean="0"/>
            </a:br>
            <a:r>
              <a:rPr lang="en-US" dirty="0" smtClean="0"/>
              <a:t>Review Papers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CDF and </a:t>
            </a:r>
            <a:r>
              <a:rPr lang="en-US" dirty="0" err="1" smtClean="0"/>
              <a:t>Dzero</a:t>
            </a:r>
            <a:r>
              <a:rPr lang="en-US" dirty="0" smtClean="0"/>
              <a:t> Recently came together to do a set of Review Papers that nicely summarize both Run I and Run II results</a:t>
            </a:r>
          </a:p>
          <a:p>
            <a:r>
              <a:rPr lang="en-US" dirty="0" smtClean="0">
                <a:solidFill>
                  <a:srgbClr val="0033CC"/>
                </a:solidFill>
              </a:rPr>
              <a:t>Overview</a:t>
            </a:r>
            <a:r>
              <a:rPr lang="en-US" dirty="0" smtClean="0">
                <a:solidFill>
                  <a:srgbClr val="0033CC"/>
                </a:solidFill>
              </a:rPr>
              <a:t>: </a:t>
            </a:r>
            <a:r>
              <a:rPr lang="en-US" dirty="0" smtClean="0">
                <a:solidFill>
                  <a:srgbClr val="0033CC"/>
                </a:solidFill>
              </a:rPr>
              <a:t>1409.4861</a:t>
            </a:r>
            <a:endParaRPr lang="en-US" dirty="0" smtClean="0">
              <a:solidFill>
                <a:srgbClr val="0033CC"/>
              </a:solidFill>
            </a:endParaRPr>
          </a:p>
          <a:p>
            <a:r>
              <a:rPr lang="en-US" dirty="0" smtClean="0">
                <a:solidFill>
                  <a:srgbClr val="0033CC"/>
                </a:solidFill>
              </a:rPr>
              <a:t>Higgs: 1409.5043</a:t>
            </a:r>
          </a:p>
          <a:p>
            <a:r>
              <a:rPr lang="en-US" dirty="0" smtClean="0">
                <a:solidFill>
                  <a:srgbClr val="0033CC"/>
                </a:solidFill>
              </a:rPr>
              <a:t>New </a:t>
            </a:r>
            <a:r>
              <a:rPr lang="en-US" dirty="0" smtClean="0">
                <a:solidFill>
                  <a:srgbClr val="0033CC"/>
                </a:solidFill>
              </a:rPr>
              <a:t>particles: 1409.4910</a:t>
            </a:r>
          </a:p>
          <a:p>
            <a:r>
              <a:rPr lang="en-US" dirty="0" smtClean="0">
                <a:solidFill>
                  <a:srgbClr val="0033CC"/>
                </a:solidFill>
              </a:rPr>
              <a:t>Top: 1409.5038</a:t>
            </a:r>
          </a:p>
          <a:p>
            <a:r>
              <a:rPr lang="en-US" dirty="0" smtClean="0">
                <a:solidFill>
                  <a:srgbClr val="0033CC"/>
                </a:solidFill>
              </a:rPr>
              <a:t>Heavy Flavor: </a:t>
            </a:r>
            <a:r>
              <a:rPr lang="en-US" dirty="0" smtClean="0">
                <a:solidFill>
                  <a:srgbClr val="0033CC"/>
                </a:solidFill>
              </a:rPr>
              <a:t>1412.5211</a:t>
            </a:r>
            <a:endParaRPr lang="en-US" dirty="0" smtClean="0">
              <a:solidFill>
                <a:srgbClr val="0033CC"/>
              </a:solidFill>
            </a:endParaRPr>
          </a:p>
          <a:p>
            <a:r>
              <a:rPr lang="en-US" dirty="0" smtClean="0">
                <a:solidFill>
                  <a:srgbClr val="0033CC"/>
                </a:solidFill>
              </a:rPr>
              <a:t>QCD</a:t>
            </a:r>
            <a:r>
              <a:rPr lang="en-US" dirty="0" smtClean="0">
                <a:solidFill>
                  <a:srgbClr val="0033CC"/>
                </a:solidFill>
              </a:rPr>
              <a:t>: </a:t>
            </a:r>
            <a:r>
              <a:rPr lang="en-US" dirty="0" smtClean="0">
                <a:solidFill>
                  <a:srgbClr val="0033CC"/>
                </a:solidFill>
              </a:rPr>
              <a:t>1409.5639</a:t>
            </a:r>
          </a:p>
          <a:p>
            <a:r>
              <a:rPr lang="en-US" dirty="0" smtClean="0">
                <a:solidFill>
                  <a:srgbClr val="0033CC"/>
                </a:solidFill>
              </a:rPr>
              <a:t>EWK: </a:t>
            </a:r>
            <a:r>
              <a:rPr lang="en-US" dirty="0" smtClean="0">
                <a:solidFill>
                  <a:srgbClr val="0033CC"/>
                </a:solidFill>
              </a:rPr>
              <a:t>1409.5163</a:t>
            </a:r>
            <a:endParaRPr lang="en-US" dirty="0" smtClean="0">
              <a:solidFill>
                <a:srgbClr val="0033CC"/>
              </a:solidFill>
            </a:endParaRPr>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971" y="2359968"/>
            <a:ext cx="10059502" cy="3816123"/>
          </a:xfrm>
        </p:spPr>
        <p:txBody>
          <a:bodyPr>
            <a:normAutofit fontScale="92500" lnSpcReduction="20000"/>
          </a:bodyPr>
          <a:lstStyle/>
          <a:p>
            <a:pPr>
              <a:spcBef>
                <a:spcPts val="0"/>
              </a:spcBef>
            </a:pPr>
            <a:r>
              <a:rPr lang="en-US" sz="2700" dirty="0" smtClean="0">
                <a:solidFill>
                  <a:schemeClr val="accent2"/>
                </a:solidFill>
              </a:rPr>
              <a:t>Priorities:</a:t>
            </a:r>
            <a:r>
              <a:rPr lang="en-US" sz="2700" dirty="0" smtClean="0"/>
              <a:t>     Finish relevant measurements with full luminosity,</a:t>
            </a:r>
          </a:p>
          <a:p>
            <a:pPr>
              <a:spcBef>
                <a:spcPts val="0"/>
              </a:spcBef>
            </a:pPr>
            <a:r>
              <a:rPr lang="en-US" sz="2700" dirty="0" smtClean="0"/>
              <a:t>                    including combinations of results (CDF + D0 and</a:t>
            </a:r>
          </a:p>
          <a:p>
            <a:pPr>
              <a:spcBef>
                <a:spcPts val="0"/>
              </a:spcBef>
              <a:spcAft>
                <a:spcPts val="2674"/>
              </a:spcAft>
            </a:pPr>
            <a:r>
              <a:rPr lang="en-US" sz="2700" dirty="0" smtClean="0"/>
              <a:t>                    LHC + </a:t>
            </a:r>
            <a:r>
              <a:rPr lang="en-US" sz="2700" dirty="0" err="1" smtClean="0"/>
              <a:t>Tevatron</a:t>
            </a:r>
            <a:r>
              <a:rPr lang="en-US" sz="2700" dirty="0" smtClean="0"/>
              <a:t>, when appropriate)</a:t>
            </a:r>
          </a:p>
          <a:p>
            <a:r>
              <a:rPr lang="en-US" sz="2700" dirty="0" smtClean="0">
                <a:solidFill>
                  <a:schemeClr val="accent2"/>
                </a:solidFill>
              </a:rPr>
              <a:t>Long term: </a:t>
            </a:r>
            <a:r>
              <a:rPr lang="en-US" sz="2700" dirty="0" smtClean="0"/>
              <a:t>Ongoing joint effort by </a:t>
            </a:r>
            <a:r>
              <a:rPr lang="en-US" sz="2700" dirty="0" err="1" smtClean="0"/>
              <a:t>Fermilab</a:t>
            </a:r>
            <a:r>
              <a:rPr lang="en-US" sz="2700" dirty="0" smtClean="0"/>
              <a:t> and </a:t>
            </a:r>
            <a:r>
              <a:rPr lang="en-US" sz="2700" dirty="0" err="1" smtClean="0"/>
              <a:t>Tevatron</a:t>
            </a:r>
            <a:endParaRPr lang="en-US" sz="2700" dirty="0" smtClean="0"/>
          </a:p>
          <a:p>
            <a:r>
              <a:rPr lang="en-US" sz="2700" dirty="0" smtClean="0"/>
              <a:t>                    experiments to preserve data and analysis</a:t>
            </a:r>
          </a:p>
          <a:p>
            <a:r>
              <a:rPr lang="en-US" sz="2700" dirty="0" smtClean="0"/>
              <a:t>                    knowledge of the unique proton-antiproton</a:t>
            </a:r>
          </a:p>
          <a:p>
            <a:r>
              <a:rPr lang="en-US" sz="2700" dirty="0" smtClean="0"/>
              <a:t>                    </a:t>
            </a:r>
            <a:r>
              <a:rPr lang="en-US" sz="2700" dirty="0" err="1" smtClean="0"/>
              <a:t>Tevatron</a:t>
            </a:r>
            <a:r>
              <a:rPr lang="en-US" sz="2700" dirty="0" smtClean="0"/>
              <a:t> sample</a:t>
            </a:r>
          </a:p>
        </p:txBody>
      </p:sp>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6"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7" name="Picture 6"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8" name="Title 1"/>
          <p:cNvSpPr txBox="1">
            <a:spLocks/>
          </p:cNvSpPr>
          <p:nvPr/>
        </p:nvSpPr>
        <p:spPr>
          <a:xfrm>
            <a:off x="0" y="202193"/>
            <a:ext cx="10058400" cy="835533"/>
          </a:xfrm>
          <a:prstGeom prst="rect">
            <a:avLst/>
          </a:prstGeom>
        </p:spPr>
        <p:txBody>
          <a:bodyPr vert="horz" lIns="101882" tIns="50941" rIns="101882" bIns="50941" rtlCol="0" anchor="t" anchorCtr="0">
            <a:normAutofit/>
          </a:bodyPr>
          <a:lstStyle/>
          <a:p>
            <a:pPr defTabSz="1018824" eaLnBrk="1" fontAlgn="auto" hangingPunct="1">
              <a:spcBef>
                <a:spcPct val="0"/>
              </a:spcBef>
              <a:spcAft>
                <a:spcPts val="0"/>
              </a:spcAft>
              <a:defRPr/>
            </a:pPr>
            <a:r>
              <a:rPr lang="en-US" sz="4500" spc="-279" dirty="0" smtClean="0">
                <a:solidFill>
                  <a:schemeClr val="tx2"/>
                </a:solidFill>
                <a:latin typeface="+mj-lt"/>
                <a:ea typeface="+mj-ea"/>
                <a:cs typeface="+mj-cs"/>
              </a:rPr>
              <a:t>Future</a:t>
            </a:r>
            <a:endParaRPr lang="en-US" sz="4500" spc="-279" dirty="0">
              <a:solidFill>
                <a:schemeClr val="tx2"/>
              </a:solidFill>
              <a:latin typeface="+mj-lt"/>
              <a:ea typeface="+mj-ea"/>
              <a:cs typeface="+mj-cs"/>
            </a:endParaRPr>
          </a:p>
        </p:txBody>
      </p:sp>
    </p:spTree>
    <p:extLst>
      <p:ext uri="{BB962C8B-B14F-4D97-AF65-F5344CB8AC3E}">
        <p14:creationId xmlns:p14="http://schemas.microsoft.com/office/powerpoint/2010/main" xmlns="" val="2962834695"/>
      </p:ext>
    </p:extLst>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smtClean="0">
              <a:latin typeface="Times New Roman" pitchFamily="18" charset="0"/>
            </a:endParaRPr>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71</a:t>
            </a:fld>
            <a:endParaRPr lang="en-US">
              <a:solidFill>
                <a:schemeClr val="tx1"/>
              </a:solidFill>
            </a:endParaRPr>
          </a:p>
        </p:txBody>
      </p:sp>
      <p:sp>
        <p:nvSpPr>
          <p:cNvPr id="7" name="TextBox 6"/>
          <p:cNvSpPr txBox="1"/>
          <p:nvPr/>
        </p:nvSpPr>
        <p:spPr>
          <a:xfrm>
            <a:off x="6959" y="7676726"/>
            <a:ext cx="7958180" cy="933874"/>
          </a:xfrm>
          <a:prstGeom prst="rect">
            <a:avLst/>
          </a:prstGeom>
          <a:noFill/>
        </p:spPr>
        <p:txBody>
          <a:bodyPr wrap="square" lIns="101882" tIns="50941" rIns="101882" bIns="50941" rtlCol="0">
            <a:spAutoFit/>
          </a:bodyPr>
          <a:lstStyle/>
          <a:p>
            <a:pPr>
              <a:spcAft>
                <a:spcPts val="1337"/>
              </a:spcAft>
              <a:buFont typeface="Wingdings" charset="2"/>
              <a:buChar char="²"/>
            </a:pPr>
            <a:r>
              <a:rPr lang="en-US" sz="2700" dirty="0" smtClean="0">
                <a:solidFill>
                  <a:srgbClr val="FF6600"/>
                </a:solidFill>
              </a:rPr>
              <a:t> The making of a new generation of scientists</a:t>
            </a:r>
          </a:p>
        </p:txBody>
      </p:sp>
      <p:sp>
        <p:nvSpPr>
          <p:cNvPr id="8" name="TextBox 7"/>
          <p:cNvSpPr txBox="1"/>
          <p:nvPr/>
        </p:nvSpPr>
        <p:spPr>
          <a:xfrm>
            <a:off x="1507941" y="7371926"/>
            <a:ext cx="6954587" cy="933874"/>
          </a:xfrm>
          <a:prstGeom prst="rect">
            <a:avLst/>
          </a:prstGeom>
          <a:noFill/>
        </p:spPr>
        <p:txBody>
          <a:bodyPr wrap="square" lIns="101882" tIns="50941" rIns="101882" bIns="50941" rtlCol="0">
            <a:spAutoFit/>
          </a:bodyPr>
          <a:lstStyle/>
          <a:p>
            <a:r>
              <a:rPr lang="en-US" sz="2700" dirty="0" smtClean="0">
                <a:solidFill>
                  <a:schemeClr val="accent2"/>
                </a:solidFill>
              </a:rPr>
              <a:t>1,000+  PhD theses in 25 years (1988–present)</a:t>
            </a:r>
            <a:endParaRPr lang="en-US" sz="2700" dirty="0">
              <a:solidFill>
                <a:schemeClr val="accent2"/>
              </a:solidFill>
            </a:endParaRPr>
          </a:p>
        </p:txBody>
      </p:sp>
      <p:pic>
        <p:nvPicPr>
          <p:cNvPr id="9" name="Picture 8" descr="CDF_PhD_Theses_2013.jpg"/>
          <p:cNvPicPr>
            <a:picLocks noChangeAspect="1"/>
          </p:cNvPicPr>
          <p:nvPr/>
        </p:nvPicPr>
        <p:blipFill>
          <a:blip r:embed="rId2" cstate="print"/>
          <a:stretch>
            <a:fillRect/>
          </a:stretch>
        </p:blipFill>
        <p:spPr>
          <a:xfrm>
            <a:off x="0" y="6019800"/>
            <a:ext cx="2811744" cy="1828800"/>
          </a:xfrm>
          <a:prstGeom prst="rect">
            <a:avLst/>
          </a:prstGeom>
        </p:spPr>
      </p:pic>
      <p:pic>
        <p:nvPicPr>
          <p:cNvPr id="10" name="Picture 9" descr="D0_PhD_Theses_2013.jpg"/>
          <p:cNvPicPr>
            <a:picLocks noChangeAspect="1"/>
          </p:cNvPicPr>
          <p:nvPr/>
        </p:nvPicPr>
        <p:blipFill>
          <a:blip r:embed="rId3" cstate="print"/>
          <a:stretch>
            <a:fillRect/>
          </a:stretch>
        </p:blipFill>
        <p:spPr>
          <a:xfrm>
            <a:off x="4506929" y="5544914"/>
            <a:ext cx="4256071" cy="2228399"/>
          </a:xfrm>
          <a:prstGeom prst="rect">
            <a:avLst/>
          </a:prstGeom>
        </p:spPr>
      </p:pic>
    </p:spTree>
    <p:extLst>
      <p:ext uri="{BB962C8B-B14F-4D97-AF65-F5344CB8AC3E}">
        <p14:creationId xmlns:p14="http://schemas.microsoft.com/office/powerpoint/2010/main" xmlns="" val="2812931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72</a:t>
            </a:fld>
            <a:endParaRPr lang="en-US">
              <a:solidFill>
                <a:schemeClr val="tx1"/>
              </a:solidFill>
            </a:endParaRPr>
          </a:p>
        </p:txBody>
      </p:sp>
      <p:pic>
        <p:nvPicPr>
          <p:cNvPr id="7" name="Picture 6" descr="Q14AF4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5363" y="2016125"/>
            <a:ext cx="2843212" cy="388461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Q14AF4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0100" y="1981200"/>
            <a:ext cx="2824163" cy="38830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Box 14"/>
          <p:cNvSpPr txBox="1">
            <a:spLocks noChangeArrowheads="1"/>
          </p:cNvSpPr>
          <p:nvPr/>
        </p:nvSpPr>
        <p:spPr bwMode="auto">
          <a:xfrm>
            <a:off x="482600" y="6035675"/>
            <a:ext cx="4105275" cy="423863"/>
          </a:xfrm>
          <a:prstGeom prst="rect">
            <a:avLst/>
          </a:prstGeom>
          <a:solidFill>
            <a:srgbClr val="FFCC00"/>
          </a:solidFill>
          <a:ln w="57150" cmpd="thinThick"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Symbol" pitchFamily="18" charset="2"/>
              </a:rPr>
              <a:t>s</a:t>
            </a:r>
            <a:r>
              <a:rPr lang="en-US" altLang="en-US" sz="1800" b="1" baseline="-25000"/>
              <a:t>eff</a:t>
            </a:r>
            <a:r>
              <a:rPr lang="en-US" altLang="en-US" sz="1800" b="1"/>
              <a:t> = </a:t>
            </a:r>
            <a:r>
              <a:rPr lang="en-US" altLang="ja-JP" sz="1800" b="1">
                <a:ea typeface="ＭＳ Ｐゴシック" pitchFamily="34" charset="-128"/>
              </a:rPr>
              <a:t>12.7 ± 0.2 (stat) ± 1.3 (syst) mb </a:t>
            </a:r>
            <a:endParaRPr lang="en-US" altLang="en-US" sz="1800" b="1"/>
          </a:p>
        </p:txBody>
      </p:sp>
      <p:sp>
        <p:nvSpPr>
          <p:cNvPr id="10" name="Text Box 15"/>
          <p:cNvSpPr txBox="1">
            <a:spLocks noChangeArrowheads="1"/>
          </p:cNvSpPr>
          <p:nvPr/>
        </p:nvSpPr>
        <p:spPr bwMode="auto">
          <a:xfrm>
            <a:off x="4948238" y="6018213"/>
            <a:ext cx="4119562" cy="423862"/>
          </a:xfrm>
          <a:prstGeom prst="rect">
            <a:avLst/>
          </a:prstGeom>
          <a:solidFill>
            <a:srgbClr val="FFCC00"/>
          </a:solidFill>
          <a:ln w="57150" cmpd="thinThick">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dirty="0" err="1">
                <a:latin typeface="Symbol" pitchFamily="18" charset="2"/>
              </a:rPr>
              <a:t>s</a:t>
            </a:r>
            <a:r>
              <a:rPr lang="en-US" altLang="en-US" sz="1800" b="1" baseline="-25000" dirty="0" err="1"/>
              <a:t>eff</a:t>
            </a:r>
            <a:r>
              <a:rPr lang="en-US" altLang="en-US" sz="1800" b="1" dirty="0"/>
              <a:t> = </a:t>
            </a:r>
            <a:r>
              <a:rPr lang="en-US" altLang="ja-JP" sz="1800" b="1" dirty="0">
                <a:ea typeface="ＭＳ Ｐゴシック" pitchFamily="34" charset="-128"/>
              </a:rPr>
              <a:t>14.6 ± 0.6 (stat) ± 3.2 (</a:t>
            </a:r>
            <a:r>
              <a:rPr lang="en-US" altLang="ja-JP" sz="1800" b="1" dirty="0" err="1">
                <a:ea typeface="ＭＳ Ｐゴシック" pitchFamily="34" charset="-128"/>
              </a:rPr>
              <a:t>syst</a:t>
            </a:r>
            <a:r>
              <a:rPr lang="en-US" altLang="ja-JP" sz="1800" b="1" dirty="0">
                <a:ea typeface="ＭＳ Ｐゴシック" pitchFamily="34" charset="-128"/>
              </a:rPr>
              <a:t>) </a:t>
            </a:r>
            <a:r>
              <a:rPr lang="en-US" altLang="ja-JP" sz="1800" b="1" dirty="0" err="1">
                <a:ea typeface="ＭＳ Ｐゴシック" pitchFamily="34" charset="-128"/>
              </a:rPr>
              <a:t>mb</a:t>
            </a:r>
            <a:r>
              <a:rPr lang="en-US" altLang="ja-JP" sz="1800" b="1" dirty="0">
                <a:ea typeface="ＭＳ Ｐゴシック" pitchFamily="34" charset="-128"/>
              </a:rPr>
              <a:t>  </a:t>
            </a:r>
            <a:endParaRPr lang="en-US" altLang="en-US" sz="1800" b="1" dirty="0"/>
          </a:p>
        </p:txBody>
      </p:sp>
    </p:spTree>
    <p:extLst>
      <p:ext uri="{BB962C8B-B14F-4D97-AF65-F5344CB8AC3E}">
        <p14:creationId xmlns:p14="http://schemas.microsoft.com/office/powerpoint/2010/main" xmlns="" val="9521534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Top cross section backup</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73</a:t>
            </a:fld>
            <a:endParaRPr lang="en-US">
              <a:solidFill>
                <a:schemeClr val="tx1"/>
              </a:solidFill>
            </a:endParaRPr>
          </a:p>
        </p:txBody>
      </p:sp>
      <p:pic>
        <p:nvPicPr>
          <p:cNvPr id="7" name="Picture 4" descr="Fig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1200" y="3276600"/>
            <a:ext cx="3272883" cy="34597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6662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V+HF Backups</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74</a:t>
            </a:fld>
            <a:endParaRPr lang="en-US">
              <a:solidFill>
                <a:schemeClr val="tx1"/>
              </a:solidFill>
            </a:endParaRPr>
          </a:p>
        </p:txBody>
      </p:sp>
      <p:pic>
        <p:nvPicPr>
          <p:cNvPr id="7" name="Picture 2" descr="http://www-cdf.fnal.gov/physics/new/qcd/upswz/tables/table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2971800"/>
            <a:ext cx="832485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1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1600" b="1" dirty="0"/>
              <a:t>Observe one Upsilon + W candidate over an expected background of 1.2 ± 0.5 events, and one Upsilon + Z candidate over an expected background of 0.1 ± 0.1 events.</a:t>
            </a:r>
          </a:p>
        </p:txBody>
      </p:sp>
      <p:sp>
        <p:nvSpPr>
          <p:cNvPr id="9" name="Rectangle 2"/>
          <p:cNvSpPr txBox="1">
            <a:spLocks noChangeArrowheads="1"/>
          </p:cNvSpPr>
          <p:nvPr/>
        </p:nvSpPr>
        <p:spPr bwMode="auto">
          <a:xfrm>
            <a:off x="1219200" y="5105400"/>
            <a:ext cx="6324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01882" tIns="50941" rIns="101882" bIns="50941" numCol="1" anchor="ctr" anchorCtr="0" compatLnSpc="1">
            <a:prstTxWarp prst="textNoShape">
              <a:avLst/>
            </a:prstTxWarp>
          </a:bodyPr>
          <a:lstStyle>
            <a:lvl1pPr algn="ctr" defTabSz="1019175" rtl="0" eaLnBrk="0" fontAlgn="base" hangingPunct="0">
              <a:spcBef>
                <a:spcPct val="0"/>
              </a:spcBef>
              <a:spcAft>
                <a:spcPct val="0"/>
              </a:spcAft>
              <a:defRPr sz="4900" b="1">
                <a:solidFill>
                  <a:srgbClr val="0000FF"/>
                </a:solidFill>
                <a:latin typeface="Times New Roman" panose="02020603050405020304" pitchFamily="18" charset="0"/>
                <a:ea typeface="+mj-ea"/>
                <a:cs typeface="Times New Roman" panose="02020603050405020304" pitchFamily="18" charset="0"/>
              </a:defRPr>
            </a:lvl1pPr>
            <a:lvl2pPr algn="ctr" defTabSz="1019175" rtl="0" eaLnBrk="0" fontAlgn="base" hangingPunct="0">
              <a:spcBef>
                <a:spcPct val="0"/>
              </a:spcBef>
              <a:spcAft>
                <a:spcPct val="0"/>
              </a:spcAft>
              <a:defRPr sz="4900" b="1">
                <a:solidFill>
                  <a:srgbClr val="0000FF"/>
                </a:solidFill>
                <a:latin typeface="Comic Sans MS" pitchFamily="66" charset="0"/>
              </a:defRPr>
            </a:lvl2pPr>
            <a:lvl3pPr algn="ctr" defTabSz="1019175" rtl="0" eaLnBrk="0" fontAlgn="base" hangingPunct="0">
              <a:spcBef>
                <a:spcPct val="0"/>
              </a:spcBef>
              <a:spcAft>
                <a:spcPct val="0"/>
              </a:spcAft>
              <a:defRPr sz="4900" b="1">
                <a:solidFill>
                  <a:srgbClr val="0000FF"/>
                </a:solidFill>
                <a:latin typeface="Comic Sans MS" pitchFamily="66" charset="0"/>
              </a:defRPr>
            </a:lvl3pPr>
            <a:lvl4pPr algn="ctr" defTabSz="1019175" rtl="0" eaLnBrk="0" fontAlgn="base" hangingPunct="0">
              <a:spcBef>
                <a:spcPct val="0"/>
              </a:spcBef>
              <a:spcAft>
                <a:spcPct val="0"/>
              </a:spcAft>
              <a:defRPr sz="4900" b="1">
                <a:solidFill>
                  <a:srgbClr val="0000FF"/>
                </a:solidFill>
                <a:latin typeface="Comic Sans MS" pitchFamily="66" charset="0"/>
              </a:defRPr>
            </a:lvl4pPr>
            <a:lvl5pPr algn="ctr" defTabSz="1019175" rtl="0" eaLnBrk="0" fontAlgn="base" hangingPunct="0">
              <a:spcBef>
                <a:spcPct val="0"/>
              </a:spcBef>
              <a:spcAft>
                <a:spcPct val="0"/>
              </a:spcAft>
              <a:defRPr sz="4900" b="1">
                <a:solidFill>
                  <a:srgbClr val="0000FF"/>
                </a:solidFill>
                <a:latin typeface="Comic Sans MS" pitchFamily="66" charset="0"/>
              </a:defRPr>
            </a:lvl5pPr>
            <a:lvl6pPr marL="457200" algn="ctr" defTabSz="1019175" rtl="0" eaLnBrk="0" fontAlgn="base" hangingPunct="0">
              <a:spcBef>
                <a:spcPct val="0"/>
              </a:spcBef>
              <a:spcAft>
                <a:spcPct val="0"/>
              </a:spcAft>
              <a:defRPr sz="4900" b="1">
                <a:solidFill>
                  <a:srgbClr val="0000FF"/>
                </a:solidFill>
                <a:latin typeface="Comic Sans MS" pitchFamily="66" charset="0"/>
              </a:defRPr>
            </a:lvl6pPr>
            <a:lvl7pPr marL="914400" algn="ctr" defTabSz="1019175" rtl="0" eaLnBrk="0" fontAlgn="base" hangingPunct="0">
              <a:spcBef>
                <a:spcPct val="0"/>
              </a:spcBef>
              <a:spcAft>
                <a:spcPct val="0"/>
              </a:spcAft>
              <a:defRPr sz="4900" b="1">
                <a:solidFill>
                  <a:srgbClr val="0000FF"/>
                </a:solidFill>
                <a:latin typeface="Comic Sans MS" pitchFamily="66" charset="0"/>
              </a:defRPr>
            </a:lvl7pPr>
            <a:lvl8pPr marL="1371600" algn="ctr" defTabSz="1019175" rtl="0" eaLnBrk="0" fontAlgn="base" hangingPunct="0">
              <a:spcBef>
                <a:spcPct val="0"/>
              </a:spcBef>
              <a:spcAft>
                <a:spcPct val="0"/>
              </a:spcAft>
              <a:defRPr sz="4900" b="1">
                <a:solidFill>
                  <a:srgbClr val="0000FF"/>
                </a:solidFill>
                <a:latin typeface="Comic Sans MS" pitchFamily="66" charset="0"/>
              </a:defRPr>
            </a:lvl8pPr>
            <a:lvl9pPr marL="1828800" algn="ctr" defTabSz="1019175" rtl="0" eaLnBrk="0" fontAlgn="base" hangingPunct="0">
              <a:spcBef>
                <a:spcPct val="0"/>
              </a:spcBef>
              <a:spcAft>
                <a:spcPct val="0"/>
              </a:spcAft>
              <a:defRPr sz="4900" b="1">
                <a:solidFill>
                  <a:srgbClr val="0000FF"/>
                </a:solidFill>
                <a:latin typeface="Comic Sans MS" pitchFamily="66" charset="0"/>
              </a:defRPr>
            </a:lvl9pPr>
          </a:lstStyle>
          <a:p>
            <a:r>
              <a:rPr lang="en-US" altLang="en-US" sz="3200" kern="0" dirty="0" smtClean="0"/>
              <a:t>Measurements of </a:t>
            </a:r>
            <a:r>
              <a:rPr lang="en-US" altLang="en-US" sz="3200" kern="0" dirty="0" smtClean="0">
                <a:latin typeface="Symbol" pitchFamily="18" charset="2"/>
              </a:rPr>
              <a:t>s</a:t>
            </a:r>
            <a:r>
              <a:rPr lang="en-US" altLang="en-US" sz="3200" kern="0" dirty="0" smtClean="0"/>
              <a:t>(V+D*)/</a:t>
            </a:r>
            <a:r>
              <a:rPr lang="en-US" altLang="en-US" sz="3200" kern="0" dirty="0" smtClean="0">
                <a:latin typeface="Symbol" pitchFamily="18" charset="2"/>
              </a:rPr>
              <a:t>s</a:t>
            </a:r>
            <a:r>
              <a:rPr lang="en-US" altLang="en-US" sz="3200" kern="0" dirty="0" smtClean="0"/>
              <a:t>(V)</a:t>
            </a:r>
            <a:endParaRPr lang="en-US" altLang="en-US" sz="3200" kern="0" dirty="0"/>
          </a:p>
        </p:txBody>
      </p:sp>
      <p:pic>
        <p:nvPicPr>
          <p:cNvPr id="10" name="Picture 11" descr="WplusDstar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259" y="5469923"/>
            <a:ext cx="4899025" cy="1690687"/>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24691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75</a:t>
            </a:fld>
            <a:endParaRPr lang="en-US">
              <a:solidFill>
                <a:schemeClr val="tx1"/>
              </a:solidFill>
            </a:endParaRPr>
          </a:p>
        </p:txBody>
      </p:sp>
      <p:pic>
        <p:nvPicPr>
          <p:cNvPr id="8" name="Picture 4" descr="http://www-cdf.fnal.gov/physics/new/top/2014/CDFTopCombo/winter2014-cdf-4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27307" y="3000375"/>
            <a:ext cx="3577414" cy="49339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http://www-cdf.fnal.gov/physics/new/top/2013/tev_mass_combo_march2/TevMtWin13-2digi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3124200"/>
            <a:ext cx="2361922" cy="3257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9770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76</a:t>
            </a:fld>
            <a:endParaRPr lang="en-US">
              <a:solidFill>
                <a:schemeClr val="tx1"/>
              </a:solidFill>
            </a:endParaRPr>
          </a:p>
        </p:txBody>
      </p:sp>
      <p:pic>
        <p:nvPicPr>
          <p:cNvPr id="7" name="Picture 6" descr="2fb200pb.eps"/>
          <p:cNvPicPr>
            <a:picLocks noChangeAspect="1"/>
          </p:cNvPicPr>
          <p:nvPr/>
        </p:nvPicPr>
        <p:blipFill>
          <a:blip r:embed="rId2" cstate="print"/>
          <a:stretch>
            <a:fillRect/>
          </a:stretch>
        </p:blipFill>
        <p:spPr>
          <a:xfrm>
            <a:off x="6610847" y="1534524"/>
            <a:ext cx="3211296" cy="3174396"/>
          </a:xfrm>
          <a:prstGeom prst="rect">
            <a:avLst/>
          </a:prstGeom>
        </p:spPr>
      </p:pic>
    </p:spTree>
    <p:extLst>
      <p:ext uri="{BB962C8B-B14F-4D97-AF65-F5344CB8AC3E}">
        <p14:creationId xmlns:p14="http://schemas.microsoft.com/office/powerpoint/2010/main" xmlns="" val="2533572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Charmless </a:t>
            </a:r>
            <a:r>
              <a:rPr lang="en-US" dirty="0" err="1" smtClean="0"/>
              <a:t>decayse</a:t>
            </a:r>
            <a:endParaRPr lang="en-US" dirty="0"/>
          </a:p>
        </p:txBody>
      </p:sp>
      <p:sp>
        <p:nvSpPr>
          <p:cNvPr id="3" name="Content Placeholder 2"/>
          <p:cNvSpPr>
            <a:spLocks noGrp="1"/>
          </p:cNvSpPr>
          <p:nvPr>
            <p:ph idx="1"/>
          </p:nvPr>
        </p:nvSpPr>
        <p:spPr/>
        <p:txBody>
          <a:bodyPr>
            <a:normAutofit fontScale="25000" lnSpcReduction="20000"/>
          </a:bodyPr>
          <a:lstStyle/>
          <a:p>
            <a:r>
              <a:rPr lang="en-US" b="0" dirty="0" smtClean="0"/>
              <a:t>Non invariance of the fundamental interactions under the combined symmetry transformation of charge conjugation and parity inversion (CP violation) is an established experimental fact. The vast majority of experimental data are well described by the standard model (SM), and have supported the success of the </a:t>
            </a:r>
            <a:r>
              <a:rPr lang="en-US" b="0" dirty="0" err="1" smtClean="0"/>
              <a:t>Cabibbo</a:t>
            </a:r>
            <a:r>
              <a:rPr lang="en-US" b="0" dirty="0" smtClean="0"/>
              <a:t>-Kobayashi-</a:t>
            </a:r>
            <a:r>
              <a:rPr lang="en-US" b="0" dirty="0" err="1" smtClean="0"/>
              <a:t>Maskawa</a:t>
            </a:r>
            <a:r>
              <a:rPr lang="en-US" b="0" dirty="0" smtClean="0"/>
              <a:t> (CKM)[1] theory of quark-flavor dynamics.</a:t>
            </a:r>
            <a:r>
              <a:rPr lang="en-US" dirty="0" smtClean="0"/>
              <a:t/>
            </a:r>
            <a:br>
              <a:rPr lang="en-US" dirty="0" smtClean="0"/>
            </a:br>
            <a:r>
              <a:rPr lang="en-US" b="0" dirty="0" smtClean="0"/>
              <a:t>However, additional sources of CP violation are required to explain the matter-antimatter asymmetry of the Universe in standard big-bang cosmology. This would have profound consequences on our understanding of fundamental interactions. </a:t>
            </a:r>
            <a:r>
              <a:rPr lang="en-US" dirty="0" smtClean="0"/>
              <a:t/>
            </a:r>
            <a:br>
              <a:rPr lang="en-US" dirty="0" smtClean="0"/>
            </a:br>
            <a:r>
              <a:rPr lang="en-US" b="0" dirty="0" smtClean="0"/>
              <a:t>Violation of CP is direct if the partial decay-width of a particle into a final state differs from the width of the corresponding antiparticle into the CP-conjugate final state. In recent times, the pattern of direct CP violation in charmless </a:t>
            </a:r>
            <a:r>
              <a:rPr lang="en-US" b="0" dirty="0" err="1" smtClean="0"/>
              <a:t>mesonic</a:t>
            </a:r>
            <a:r>
              <a:rPr lang="en-US" b="0" dirty="0" smtClean="0"/>
              <a:t> decays of B mesons has shown some unanticipated discrepancies from expectations. Under standard assumptions of </a:t>
            </a:r>
            <a:r>
              <a:rPr lang="en-US" b="0" dirty="0" err="1" smtClean="0"/>
              <a:t>isospin</a:t>
            </a:r>
            <a:r>
              <a:rPr lang="en-US" b="0" dirty="0" smtClean="0"/>
              <a:t> symmetry and smallness of contributions from higher-order processes, similar CP asymmetries are predicted for B</a:t>
            </a:r>
            <a:r>
              <a:rPr lang="en-US" b="0" baseline="30000" dirty="0" smtClean="0"/>
              <a:t>0</a:t>
            </a:r>
            <a:r>
              <a:rPr lang="en-US" b="0" dirty="0" smtClean="0"/>
              <a:t>→K</a:t>
            </a:r>
            <a:r>
              <a:rPr lang="en-US" b="0" baseline="30000" dirty="0" smtClean="0"/>
              <a:t>+</a:t>
            </a:r>
            <a:r>
              <a:rPr lang="en-US" b="0" dirty="0" smtClean="0"/>
              <a:t> π</a:t>
            </a:r>
            <a:r>
              <a:rPr lang="en-US" b="0" baseline="30000" dirty="0" smtClean="0"/>
              <a:t>-</a:t>
            </a:r>
            <a:r>
              <a:rPr lang="en-US" b="0" dirty="0" smtClean="0"/>
              <a:t> and B</a:t>
            </a:r>
            <a:r>
              <a:rPr lang="en-US" b="0" baseline="30000" dirty="0" smtClean="0"/>
              <a:t>+</a:t>
            </a:r>
            <a:r>
              <a:rPr lang="en-US" b="0" dirty="0" smtClean="0"/>
              <a:t>→K</a:t>
            </a:r>
            <a:r>
              <a:rPr lang="en-US" b="0" baseline="30000" dirty="0" smtClean="0"/>
              <a:t>+</a:t>
            </a:r>
            <a:r>
              <a:rPr lang="en-US" b="0" dirty="0" smtClean="0"/>
              <a:t> π</a:t>
            </a:r>
            <a:r>
              <a:rPr lang="en-US" b="0" baseline="30000" dirty="0" smtClean="0"/>
              <a:t>0</a:t>
            </a:r>
            <a:r>
              <a:rPr lang="en-US" b="0" dirty="0" smtClean="0"/>
              <a:t> decays [2][3], However, experimental data show a significant discrepancy [4], which has prompted intense experimental and theoretical activity. Several simple extensions of the standard model could accommodate the discrepancy[5], but uncertainty on the contribution of higher-order SM amplitudes has prevented a firm conclusion[6]. </a:t>
            </a:r>
            <a:r>
              <a:rPr lang="en-US" dirty="0" smtClean="0"/>
              <a:t/>
            </a:r>
            <a:br>
              <a:rPr lang="en-US" dirty="0" smtClean="0"/>
            </a:br>
            <a:r>
              <a:rPr lang="en-US" b="0" dirty="0" smtClean="0"/>
              <a:t>Recently, it has been suggested a way [7] to accommodate this discrepancy within the SM, taking into account only constraints imposed by the Pauli principle. Nevertheless, high accuracy measurements of the violation of CP symmetry in charmless modes remains, therefore, a very interesting subject of study and may provide useful information to our comprehension of this discrepancy.</a:t>
            </a:r>
            <a:r>
              <a:rPr lang="en-US" dirty="0" smtClean="0"/>
              <a:t/>
            </a:r>
            <a:br>
              <a:rPr lang="en-US" dirty="0" smtClean="0"/>
            </a:br>
            <a:r>
              <a:rPr lang="en-US" b="0" dirty="0" smtClean="0"/>
              <a:t>Rich samples of bottom-flavored hadrons of all types from the Tevatron offer the opportunity to explore new territory in the field of Bs mesons and b-flavored baryons. Additional information coming from different decays yields further constraints on the possible explanations of previous findings, and may possibly reveal new deviations from expectations. Specifically, measurements of direct CP violation in B</a:t>
            </a:r>
            <a:r>
              <a:rPr lang="en-US" b="0" baseline="30000" dirty="0" smtClean="0"/>
              <a:t>0</a:t>
            </a:r>
            <a:r>
              <a:rPr lang="en-US" b="0" baseline="-25000" dirty="0" smtClean="0"/>
              <a:t>s</a:t>
            </a:r>
            <a:r>
              <a:rPr lang="en-US" b="0" dirty="0" smtClean="0"/>
              <a:t>→π</a:t>
            </a:r>
            <a:r>
              <a:rPr lang="en-US" b="0" baseline="30000" dirty="0" smtClean="0"/>
              <a:t>+</a:t>
            </a:r>
            <a:r>
              <a:rPr lang="en-US" b="0" dirty="0" smtClean="0"/>
              <a:t> K</a:t>
            </a:r>
            <a:r>
              <a:rPr lang="en-US" b="0" baseline="30000" dirty="0" smtClean="0"/>
              <a:t>-</a:t>
            </a:r>
            <a:r>
              <a:rPr lang="en-US" b="0" dirty="0" smtClean="0"/>
              <a:t> decays have been proposed as a nearly model-independent test for the presence of non-SM physics [8][9]. </a:t>
            </a:r>
            <a:r>
              <a:rPr lang="en-US" dirty="0" smtClean="0"/>
              <a:t/>
            </a:r>
            <a:br>
              <a:rPr lang="en-US" dirty="0" smtClean="0"/>
            </a:br>
            <a:r>
              <a:rPr lang="en-US" b="0" dirty="0" smtClean="0"/>
              <a:t>The relationships between charged-current quark couplings in the SM predict a well-defined hierarchy between direct CP violation in B</a:t>
            </a:r>
            <a:r>
              <a:rPr lang="en-US" b="0" baseline="30000" dirty="0" smtClean="0"/>
              <a:t>0</a:t>
            </a:r>
            <a:r>
              <a:rPr lang="en-US" b="0" dirty="0" smtClean="0"/>
              <a:t>→K</a:t>
            </a:r>
            <a:r>
              <a:rPr lang="en-US" b="0" baseline="30000" dirty="0" smtClean="0"/>
              <a:t>+</a:t>
            </a:r>
            <a:r>
              <a:rPr lang="en-US" b="0" dirty="0" smtClean="0"/>
              <a:t> π</a:t>
            </a:r>
            <a:r>
              <a:rPr lang="en-US" b="0" baseline="30000" dirty="0" smtClean="0"/>
              <a:t>-</a:t>
            </a:r>
            <a:r>
              <a:rPr lang="en-US" b="0" dirty="0" smtClean="0"/>
              <a:t> and B</a:t>
            </a:r>
            <a:r>
              <a:rPr lang="en-US" b="0" baseline="30000" dirty="0" smtClean="0"/>
              <a:t>0</a:t>
            </a:r>
            <a:r>
              <a:rPr lang="en-US" b="0" baseline="-25000" dirty="0" smtClean="0"/>
              <a:t>s</a:t>
            </a:r>
            <a:r>
              <a:rPr lang="en-US" b="0" dirty="0" smtClean="0"/>
              <a:t>→π</a:t>
            </a:r>
            <a:r>
              <a:rPr lang="en-US" b="0" baseline="30000" dirty="0" smtClean="0"/>
              <a:t>+</a:t>
            </a:r>
            <a:r>
              <a:rPr lang="en-US" b="0" dirty="0" smtClean="0"/>
              <a:t> K</a:t>
            </a:r>
            <a:r>
              <a:rPr lang="en-US" b="0" baseline="30000" dirty="0" smtClean="0"/>
              <a:t>-</a:t>
            </a:r>
            <a:r>
              <a:rPr lang="en-US" b="0" dirty="0" smtClean="0"/>
              <a:t> decays, yielding a significant asymmetry for the latter, of about 30%. This large effect allows easier experimental investigation and any discrepancy may indicate contributions from non-SM amplitudes. </a:t>
            </a:r>
            <a:r>
              <a:rPr lang="en-US" dirty="0" smtClean="0"/>
              <a:t/>
            </a:r>
            <a:br>
              <a:rPr lang="en-US" dirty="0" smtClean="0"/>
            </a:br>
            <a:r>
              <a:rPr lang="en-US" b="0" dirty="0" smtClean="0"/>
              <a:t>Supplementary information could come from CP\ violation in bottom baryons. Interest in charmless b-baryon decays is prompted by branching fractions recently observed being larger than expected [10]. Asymmetries up to about 10% are predicted for Λ</a:t>
            </a:r>
            <a:r>
              <a:rPr lang="en-US" b="0" baseline="30000" dirty="0" smtClean="0"/>
              <a:t>0</a:t>
            </a:r>
            <a:r>
              <a:rPr lang="en-US" b="0" baseline="-25000" dirty="0" smtClean="0"/>
              <a:t>b</a:t>
            </a:r>
            <a:r>
              <a:rPr lang="en-US" b="0" dirty="0" smtClean="0"/>
              <a:t>-&gt;p π and Λ</a:t>
            </a:r>
            <a:r>
              <a:rPr lang="en-US" b="0" baseline="30000" dirty="0" smtClean="0"/>
              <a:t>0</a:t>
            </a:r>
            <a:r>
              <a:rPr lang="en-US" b="0" baseline="-25000" dirty="0" smtClean="0"/>
              <a:t>b</a:t>
            </a:r>
            <a:r>
              <a:rPr lang="en-US" b="0" dirty="0" smtClean="0"/>
              <a:t>-&gt;</a:t>
            </a:r>
            <a:r>
              <a:rPr lang="en-US" b="0" dirty="0" err="1" smtClean="0"/>
              <a:t>pK</a:t>
            </a:r>
            <a:r>
              <a:rPr lang="en-US" b="0" dirty="0" smtClean="0"/>
              <a:t> decays in the SM [11] and are accessible with current CDF event samples.</a:t>
            </a:r>
          </a:p>
          <a:p>
            <a:r>
              <a:rPr lang="en-US" b="0" dirty="0" smtClean="0"/>
              <a:t>Published in PRL 113, 242001 (2014) </a:t>
            </a:r>
          </a:p>
          <a:p>
            <a:r>
              <a:rPr lang="en-US" b="0" dirty="0" smtClean="0"/>
              <a:t>The measurement of CP violation in the B mesons system is compatible and of comparable accuracy with current results from B-Factories and </a:t>
            </a:r>
            <a:r>
              <a:rPr lang="en-US" b="0" dirty="0" err="1" smtClean="0"/>
              <a:t>LHCb</a:t>
            </a:r>
            <a:r>
              <a:rPr lang="en-US" b="0" dirty="0" smtClean="0"/>
              <a:t>. </a:t>
            </a:r>
            <a:r>
              <a:rPr lang="en-US" dirty="0" smtClean="0"/>
              <a:t/>
            </a:r>
            <a:br>
              <a:rPr lang="en-US" dirty="0" smtClean="0"/>
            </a:br>
            <a:r>
              <a:rPr lang="en-US" dirty="0" smtClean="0"/>
              <a:t/>
            </a:r>
            <a:br>
              <a:rPr lang="en-US" dirty="0" smtClean="0"/>
            </a:br>
            <a:r>
              <a:rPr lang="en-US" b="0" dirty="0" smtClean="0"/>
              <a:t>We report an updated measurement of ACP in Bs-&gt;</a:t>
            </a:r>
            <a:r>
              <a:rPr lang="en-US" b="0" dirty="0" err="1" smtClean="0"/>
              <a:t>Kpi</a:t>
            </a:r>
            <a:r>
              <a:rPr lang="en-US" b="0" dirty="0" smtClean="0"/>
              <a:t> decays, with a significance of about 3 sigma. This result confirms the </a:t>
            </a:r>
            <a:r>
              <a:rPr lang="en-US" b="0" dirty="0" err="1" smtClean="0"/>
              <a:t>LHCb</a:t>
            </a:r>
            <a:r>
              <a:rPr lang="en-US" b="0" dirty="0" smtClean="0"/>
              <a:t> evidence with the same level of resolution. </a:t>
            </a:r>
            <a:r>
              <a:rPr lang="en-US" dirty="0" smtClean="0"/>
              <a:t/>
            </a:r>
            <a:br>
              <a:rPr lang="en-US" dirty="0" smtClean="0"/>
            </a:br>
            <a:r>
              <a:rPr lang="en-US" b="0" dirty="0" smtClean="0"/>
              <a:t>The measurement of CP violation in the Bs mesons system is in agreement at 2 sigma level with the prediction within the SM [10].</a:t>
            </a:r>
            <a:r>
              <a:rPr lang="en-US" dirty="0" smtClean="0"/>
              <a:t/>
            </a:r>
            <a:br>
              <a:rPr lang="en-US" dirty="0" smtClean="0"/>
            </a:br>
            <a:r>
              <a:rPr lang="en-US" dirty="0" smtClean="0"/>
              <a:t/>
            </a:r>
            <a:br>
              <a:rPr lang="en-US" dirty="0" smtClean="0"/>
            </a:br>
            <a:r>
              <a:rPr lang="en-US" dirty="0" smtClean="0"/>
              <a:t/>
            </a:r>
            <a:br>
              <a:rPr lang="en-US" dirty="0" smtClean="0"/>
            </a:br>
            <a:r>
              <a:rPr lang="en-US" b="0" dirty="0" smtClean="0"/>
              <a:t>The observed asymmetry in the Λ</a:t>
            </a:r>
            <a:r>
              <a:rPr lang="en-US" b="0" baseline="30000" dirty="0" smtClean="0"/>
              <a:t>0</a:t>
            </a:r>
            <a:r>
              <a:rPr lang="en-US" b="0" baseline="-25000" dirty="0" smtClean="0"/>
              <a:t>b</a:t>
            </a:r>
            <a:r>
              <a:rPr lang="en-US" b="0" dirty="0" smtClean="0"/>
              <a:t>-&gt;ph decays are consistent with zero. However the limited experimental precision does not allow a conclusive discrimination between SM prediction (~8%), much suppressed values expected in supersymmetric scenarios (~0.3%), or prevision from </a:t>
            </a:r>
            <a:r>
              <a:rPr lang="en-US" b="0" dirty="0" err="1" smtClean="0"/>
              <a:t>pQCD</a:t>
            </a:r>
            <a:r>
              <a:rPr lang="en-US" b="0" dirty="0" smtClean="0"/>
              <a:t> approach [12], that are 31% for ACP(Λ</a:t>
            </a:r>
            <a:r>
              <a:rPr lang="en-US" b="0" baseline="30000" dirty="0" smtClean="0"/>
              <a:t>0</a:t>
            </a:r>
            <a:r>
              <a:rPr lang="en-US" b="0" baseline="-25000" dirty="0" smtClean="0"/>
              <a:t>b</a:t>
            </a:r>
            <a:r>
              <a:rPr lang="en-US" b="0" dirty="0" smtClean="0"/>
              <a:t>-&gt;</a:t>
            </a:r>
            <a:r>
              <a:rPr lang="en-US" b="0" dirty="0" err="1" smtClean="0"/>
              <a:t>ppi</a:t>
            </a:r>
            <a:r>
              <a:rPr lang="en-US" b="0" dirty="0" smtClean="0"/>
              <a:t>) and 5% for ACP(Λ</a:t>
            </a:r>
            <a:r>
              <a:rPr lang="en-US" b="0" baseline="30000" dirty="0" smtClean="0"/>
              <a:t>0</a:t>
            </a:r>
            <a:r>
              <a:rPr lang="en-US" b="0" baseline="-25000" dirty="0" smtClean="0"/>
              <a:t>b</a:t>
            </a:r>
            <a:r>
              <a:rPr lang="en-US" b="0" dirty="0" smtClean="0"/>
              <a:t>-&gt;</a:t>
            </a:r>
            <a:r>
              <a:rPr lang="en-US" b="0" dirty="0" err="1" smtClean="0"/>
              <a:t>pK</a:t>
            </a:r>
            <a:r>
              <a:rPr lang="en-US" b="0" dirty="0" smtClean="0"/>
              <a:t>).</a:t>
            </a:r>
            <a:endParaRPr lang="en-US" dirty="0" smtClean="0"/>
          </a:p>
          <a:p>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baseline="30000" dirty="0" smtClean="0"/>
              <a:t>0</a:t>
            </a:r>
            <a:r>
              <a:rPr lang="en-US" dirty="0" smtClean="0"/>
              <a:t> and D</a:t>
            </a:r>
            <a:r>
              <a:rPr lang="en-US" baseline="30000" dirty="0" smtClean="0"/>
              <a:t>+</a:t>
            </a:r>
            <a:r>
              <a:rPr lang="en-US" dirty="0" smtClean="0"/>
              <a:t> Productions</a:t>
            </a:r>
            <a:endParaRPr lang="en-US" dirty="0"/>
          </a:p>
        </p:txBody>
      </p:sp>
      <p:sp>
        <p:nvSpPr>
          <p:cNvPr id="3" name="Content Placeholder 2"/>
          <p:cNvSpPr>
            <a:spLocks noGrp="1"/>
          </p:cNvSpPr>
          <p:nvPr>
            <p:ph idx="1"/>
          </p:nvPr>
        </p:nvSpPr>
        <p:spPr/>
        <p:txBody>
          <a:bodyPr/>
          <a:lstStyle/>
          <a:p>
            <a:pPr>
              <a:buNone/>
            </a:pPr>
            <a:r>
              <a:rPr lang="en-US" sz="2800" dirty="0" smtClean="0"/>
              <a:t>In the future… Unique charm production cross section measurements in the works… </a:t>
            </a:r>
          </a:p>
          <a:p>
            <a:r>
              <a:rPr lang="en-US" sz="2800" dirty="0" smtClean="0"/>
              <a:t>D</a:t>
            </a:r>
            <a:r>
              <a:rPr lang="en-US" sz="2800" baseline="30000" dirty="0" smtClean="0"/>
              <a:t>0</a:t>
            </a:r>
            <a:r>
              <a:rPr lang="en-US" sz="2800" dirty="0" smtClean="0"/>
              <a:t> </a:t>
            </a:r>
            <a:r>
              <a:rPr lang="en-US" sz="2800" dirty="0" smtClean="0"/>
              <a:t>Cross section at low P</a:t>
            </a:r>
            <a:r>
              <a:rPr lang="en-US" sz="2800" baseline="-25000" dirty="0" smtClean="0"/>
              <a:t>t</a:t>
            </a:r>
            <a:r>
              <a:rPr lang="en-US" sz="2800" dirty="0" smtClean="0"/>
              <a:t> (D</a:t>
            </a:r>
            <a:r>
              <a:rPr lang="en-US" sz="2800" baseline="30000" dirty="0" smtClean="0"/>
              <a:t>0</a:t>
            </a:r>
            <a:r>
              <a:rPr lang="en-US" sz="2800" dirty="0" smtClean="0"/>
              <a:t> </a:t>
            </a:r>
            <a:r>
              <a:rPr lang="en-US" sz="2800" dirty="0" smtClean="0">
                <a:sym typeface="Wingdings" pitchFamily="2" charset="2"/>
              </a:rPr>
              <a:t> K</a:t>
            </a:r>
            <a:r>
              <a:rPr lang="en-US" sz="2800" baseline="30000" dirty="0" smtClean="0">
                <a:sym typeface="Wingdings" pitchFamily="2" charset="2"/>
              </a:rPr>
              <a:t>-</a:t>
            </a:r>
            <a:r>
              <a:rPr lang="en-US" sz="2800" dirty="0" smtClean="0">
                <a:latin typeface="Symbol" pitchFamily="18" charset="2"/>
                <a:sym typeface="Wingdings" pitchFamily="2" charset="2"/>
              </a:rPr>
              <a:t>p</a:t>
            </a:r>
            <a:r>
              <a:rPr lang="en-US" sz="2800" baseline="30000" dirty="0" smtClean="0">
                <a:sym typeface="Wingdings" pitchFamily="2" charset="2"/>
              </a:rPr>
              <a:t>+</a:t>
            </a:r>
            <a:r>
              <a:rPr lang="en-US" sz="2800" dirty="0" smtClean="0">
                <a:sym typeface="Wingdings" pitchFamily="2" charset="2"/>
              </a:rPr>
              <a:t> at  √s=1960)</a:t>
            </a:r>
          </a:p>
          <a:p>
            <a:r>
              <a:rPr lang="en-US" sz="2800" dirty="0" smtClean="0"/>
              <a:t>D</a:t>
            </a:r>
            <a:r>
              <a:rPr lang="en-US" sz="2800" baseline="30000" dirty="0" smtClean="0"/>
              <a:t>+</a:t>
            </a:r>
            <a:r>
              <a:rPr lang="en-US" sz="2800" dirty="0" smtClean="0"/>
              <a:t> Cross section at low P</a:t>
            </a:r>
            <a:r>
              <a:rPr lang="en-US" sz="2800" baseline="-25000" dirty="0" smtClean="0"/>
              <a:t>t</a:t>
            </a:r>
            <a:r>
              <a:rPr lang="en-US" sz="2800" dirty="0" smtClean="0"/>
              <a:t> (D</a:t>
            </a:r>
            <a:r>
              <a:rPr lang="en-US" sz="2800" baseline="30000" dirty="0" smtClean="0"/>
              <a:t>+</a:t>
            </a:r>
            <a:r>
              <a:rPr lang="en-US" sz="2800" dirty="0" smtClean="0"/>
              <a:t> </a:t>
            </a:r>
            <a:r>
              <a:rPr lang="en-US" sz="2800" dirty="0" smtClean="0">
                <a:sym typeface="Wingdings" pitchFamily="2" charset="2"/>
              </a:rPr>
              <a:t> K</a:t>
            </a:r>
            <a:r>
              <a:rPr lang="en-US" sz="2800" baseline="30000" dirty="0" smtClean="0">
                <a:sym typeface="Wingdings" pitchFamily="2" charset="2"/>
              </a:rPr>
              <a:t>-</a:t>
            </a:r>
            <a:r>
              <a:rPr lang="en-US" sz="2800" dirty="0" err="1" smtClean="0">
                <a:latin typeface="Symbol" pitchFamily="18" charset="2"/>
                <a:sym typeface="Wingdings" pitchFamily="2" charset="2"/>
              </a:rPr>
              <a:t>p</a:t>
            </a:r>
            <a:r>
              <a:rPr lang="en-US" sz="2800" baseline="30000" dirty="0" err="1" smtClean="0">
                <a:sym typeface="Wingdings" pitchFamily="2" charset="2"/>
              </a:rPr>
              <a:t>+</a:t>
            </a:r>
            <a:r>
              <a:rPr lang="en-US" sz="2800" dirty="0" err="1" smtClean="0">
                <a:latin typeface="Symbol" pitchFamily="18" charset="2"/>
                <a:sym typeface="Wingdings" pitchFamily="2" charset="2"/>
              </a:rPr>
              <a:t>p</a:t>
            </a:r>
            <a:r>
              <a:rPr lang="en-US" sz="2800" baseline="30000" dirty="0" smtClean="0">
                <a:sym typeface="Wingdings" pitchFamily="2" charset="2"/>
              </a:rPr>
              <a:t>-</a:t>
            </a:r>
            <a:r>
              <a:rPr lang="en-US" sz="2800" dirty="0" smtClean="0">
                <a:sym typeface="Wingdings" pitchFamily="2" charset="2"/>
              </a:rPr>
              <a:t> at √s=1960)</a:t>
            </a:r>
          </a:p>
          <a:p>
            <a:r>
              <a:rPr lang="en-US" sz="2800" dirty="0" smtClean="0"/>
              <a:t>D</a:t>
            </a:r>
            <a:r>
              <a:rPr lang="en-US" sz="2800" baseline="30000" dirty="0" smtClean="0"/>
              <a:t>0</a:t>
            </a:r>
            <a:r>
              <a:rPr lang="en-US" sz="2800" dirty="0" smtClean="0"/>
              <a:t> </a:t>
            </a:r>
            <a:r>
              <a:rPr lang="en-US" sz="2800" dirty="0" smtClean="0"/>
              <a:t>Cross section at low P</a:t>
            </a:r>
            <a:r>
              <a:rPr lang="en-US" sz="2800" baseline="-25000" dirty="0" smtClean="0"/>
              <a:t>t</a:t>
            </a:r>
            <a:r>
              <a:rPr lang="en-US" sz="2800" dirty="0" smtClean="0"/>
              <a:t> (D</a:t>
            </a:r>
            <a:r>
              <a:rPr lang="en-US" sz="2800" baseline="30000" dirty="0" smtClean="0"/>
              <a:t>0</a:t>
            </a:r>
            <a:r>
              <a:rPr lang="en-US" sz="2800" dirty="0" smtClean="0"/>
              <a:t> </a:t>
            </a:r>
            <a:r>
              <a:rPr lang="en-US" sz="2800" dirty="0" smtClean="0">
                <a:sym typeface="Wingdings" pitchFamily="2" charset="2"/>
              </a:rPr>
              <a:t> K</a:t>
            </a:r>
            <a:r>
              <a:rPr lang="en-US" sz="2800" baseline="30000" dirty="0" smtClean="0">
                <a:sym typeface="Wingdings" pitchFamily="2" charset="2"/>
              </a:rPr>
              <a:t>-</a:t>
            </a:r>
            <a:r>
              <a:rPr lang="en-US" sz="2800" dirty="0" smtClean="0">
                <a:latin typeface="Symbol" pitchFamily="18" charset="2"/>
                <a:sym typeface="Wingdings" pitchFamily="2" charset="2"/>
              </a:rPr>
              <a:t>p</a:t>
            </a:r>
            <a:r>
              <a:rPr lang="en-US" sz="2800" baseline="30000" dirty="0" smtClean="0">
                <a:sym typeface="Wingdings" pitchFamily="2" charset="2"/>
              </a:rPr>
              <a:t>+</a:t>
            </a:r>
            <a:r>
              <a:rPr lang="en-US" sz="2800" dirty="0" smtClean="0">
                <a:sym typeface="Wingdings" pitchFamily="2" charset="2"/>
              </a:rPr>
              <a:t> at √s=900)</a:t>
            </a:r>
          </a:p>
          <a:p>
            <a:r>
              <a:rPr lang="en-US" sz="2800" dirty="0" smtClean="0"/>
              <a:t>D</a:t>
            </a:r>
            <a:r>
              <a:rPr lang="en-US" sz="2800" baseline="30000" dirty="0" smtClean="0"/>
              <a:t>+</a:t>
            </a:r>
            <a:r>
              <a:rPr lang="en-US" sz="2800" dirty="0" smtClean="0"/>
              <a:t> Cross section at low P</a:t>
            </a:r>
            <a:r>
              <a:rPr lang="en-US" sz="2800" baseline="-25000" dirty="0" smtClean="0"/>
              <a:t>t</a:t>
            </a:r>
            <a:r>
              <a:rPr lang="en-US" sz="2800" dirty="0" smtClean="0"/>
              <a:t> (D</a:t>
            </a:r>
            <a:r>
              <a:rPr lang="en-US" sz="2800" baseline="30000" dirty="0" smtClean="0"/>
              <a:t>+</a:t>
            </a:r>
            <a:r>
              <a:rPr lang="en-US" sz="2800" dirty="0" smtClean="0"/>
              <a:t> </a:t>
            </a:r>
            <a:r>
              <a:rPr lang="en-US" sz="2800" dirty="0" smtClean="0">
                <a:sym typeface="Wingdings" pitchFamily="2" charset="2"/>
              </a:rPr>
              <a:t> K</a:t>
            </a:r>
            <a:r>
              <a:rPr lang="en-US" sz="2800" baseline="30000" dirty="0" smtClean="0">
                <a:sym typeface="Wingdings" pitchFamily="2" charset="2"/>
              </a:rPr>
              <a:t>-</a:t>
            </a:r>
            <a:r>
              <a:rPr lang="en-US" sz="2800" dirty="0" err="1" smtClean="0">
                <a:latin typeface="Symbol" pitchFamily="18" charset="2"/>
                <a:sym typeface="Wingdings" pitchFamily="2" charset="2"/>
              </a:rPr>
              <a:t>p</a:t>
            </a:r>
            <a:r>
              <a:rPr lang="en-US" sz="2800" baseline="30000" dirty="0" err="1" smtClean="0">
                <a:sym typeface="Wingdings" pitchFamily="2" charset="2"/>
              </a:rPr>
              <a:t>+</a:t>
            </a:r>
            <a:r>
              <a:rPr lang="en-US" sz="2800" dirty="0" err="1" smtClean="0">
                <a:latin typeface="Symbol" pitchFamily="18" charset="2"/>
                <a:sym typeface="Wingdings" pitchFamily="2" charset="2"/>
              </a:rPr>
              <a:t>p</a:t>
            </a:r>
            <a:r>
              <a:rPr lang="en-US" sz="2800" baseline="30000" dirty="0" smtClean="0">
                <a:sym typeface="Wingdings" pitchFamily="2" charset="2"/>
              </a:rPr>
              <a:t>-</a:t>
            </a:r>
            <a:r>
              <a:rPr lang="en-US" sz="2800" dirty="0" smtClean="0">
                <a:sym typeface="Wingdings" pitchFamily="2" charset="2"/>
              </a:rPr>
              <a:t> at √s=900)</a:t>
            </a:r>
          </a:p>
          <a:p>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78</a:t>
            </a:fld>
            <a:endParaRPr lang="en-US">
              <a:solidFill>
                <a:schemeClr val="tx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909797" y="228600"/>
            <a:ext cx="9148603" cy="784437"/>
          </a:xfrm>
        </p:spPr>
        <p:txBody>
          <a:bodyPr/>
          <a:lstStyle/>
          <a:p>
            <a:r>
              <a:rPr lang="en-GB" altLang="en-US" sz="4000" dirty="0"/>
              <a:t>Like-sign </a:t>
            </a:r>
            <a:r>
              <a:rPr lang="en-GB" altLang="en-US" sz="4000" dirty="0" err="1"/>
              <a:t>dimuon</a:t>
            </a:r>
            <a:r>
              <a:rPr lang="en-GB" altLang="en-US" sz="4000" dirty="0"/>
              <a:t> charge asymmetry</a:t>
            </a:r>
          </a:p>
        </p:txBody>
      </p:sp>
      <p:sp>
        <p:nvSpPr>
          <p:cNvPr id="472067" name="Rectangle 3"/>
          <p:cNvSpPr>
            <a:spLocks noGrp="1" noChangeArrowheads="1"/>
          </p:cNvSpPr>
          <p:nvPr>
            <p:ph type="body" idx="1"/>
          </p:nvPr>
        </p:nvSpPr>
        <p:spPr>
          <a:xfrm>
            <a:off x="275908" y="1356572"/>
            <a:ext cx="9504839" cy="5631392"/>
          </a:xfrm>
        </p:spPr>
        <p:txBody>
          <a:bodyPr>
            <a:normAutofit fontScale="92500" lnSpcReduction="10000"/>
          </a:bodyPr>
          <a:lstStyle/>
          <a:p>
            <a:endParaRPr lang="en-US" altLang="en-US" sz="2800" dirty="0"/>
          </a:p>
          <a:p>
            <a:endParaRPr lang="en-US" altLang="en-US" sz="2800" dirty="0"/>
          </a:p>
          <a:p>
            <a:pPr lvl="1"/>
            <a:r>
              <a:rPr lang="en-GB" altLang="en-US" sz="2400" i="1" dirty="0"/>
              <a:t>N</a:t>
            </a:r>
            <a:r>
              <a:rPr lang="en-GB" altLang="en-US" sz="2400" i="1" baseline="30000" dirty="0"/>
              <a:t>++</a:t>
            </a:r>
            <a:r>
              <a:rPr lang="en-GB" altLang="en-US" sz="2400" i="1" dirty="0"/>
              <a:t>, N </a:t>
            </a:r>
            <a:r>
              <a:rPr lang="en-GB" altLang="en-US" sz="2400" i="1" baseline="30000" dirty="0"/>
              <a:t>−−</a:t>
            </a:r>
            <a:r>
              <a:rPr lang="en-GB" altLang="en-US" sz="2400" dirty="0"/>
              <a:t> − number of events with two muons of the same charge</a:t>
            </a:r>
            <a:endParaRPr lang="en-US" altLang="en-US" sz="2400" dirty="0"/>
          </a:p>
          <a:p>
            <a:r>
              <a:rPr lang="en-US" altLang="en-US" sz="2800" dirty="0"/>
              <a:t>The only inclusive measurement of CP violation so far</a:t>
            </a:r>
          </a:p>
          <a:p>
            <a:pPr lvl="1"/>
            <a:r>
              <a:rPr lang="en-GB" altLang="en-US" sz="2400" dirty="0">
                <a:cs typeface="Times New Roman" pitchFamily="18" charset="0"/>
              </a:rPr>
              <a:t>Large statistics is available</a:t>
            </a:r>
          </a:p>
          <a:p>
            <a:pPr lvl="1"/>
            <a:r>
              <a:rPr lang="en-GB" altLang="en-US" sz="2400" dirty="0">
                <a:cs typeface="Times New Roman" pitchFamily="18" charset="0"/>
              </a:rPr>
              <a:t>As yet unknown sources of CP violation could contribute in this asymmetry</a:t>
            </a:r>
          </a:p>
          <a:p>
            <a:r>
              <a:rPr lang="en-GB" altLang="en-US" sz="2800" dirty="0"/>
              <a:t>Assuming that the measured charge asymmetries are produced by known types of CP violation, we can extract  their  parameters</a:t>
            </a:r>
          </a:p>
          <a:p>
            <a:pPr lvl="1"/>
            <a:r>
              <a:rPr lang="en-GB" altLang="en-US" dirty="0" err="1"/>
              <a:t>Semileptonic</a:t>
            </a:r>
            <a:r>
              <a:rPr lang="en-GB" altLang="en-US" dirty="0"/>
              <a:t> charge asymmetry of </a:t>
            </a:r>
            <a:r>
              <a:rPr lang="en-GB" altLang="en-US" i="1" dirty="0" err="1"/>
              <a:t>B</a:t>
            </a:r>
            <a:r>
              <a:rPr lang="en-GB" altLang="en-US" i="1" baseline="-25000" dirty="0" err="1"/>
              <a:t>d</a:t>
            </a:r>
            <a:r>
              <a:rPr lang="en-GB" altLang="en-US" dirty="0"/>
              <a:t> meson: </a:t>
            </a:r>
            <a:r>
              <a:rPr lang="en-GB" altLang="en-US" i="1" dirty="0" err="1"/>
              <a:t>a</a:t>
            </a:r>
            <a:r>
              <a:rPr lang="en-GB" altLang="en-US" i="1" baseline="30000" dirty="0" err="1"/>
              <a:t>d</a:t>
            </a:r>
            <a:r>
              <a:rPr lang="en-GB" altLang="en-US" baseline="-25000" dirty="0" err="1"/>
              <a:t>sl</a:t>
            </a:r>
            <a:endParaRPr lang="en-GB" altLang="en-US" baseline="-25000" dirty="0"/>
          </a:p>
          <a:p>
            <a:pPr lvl="1"/>
            <a:r>
              <a:rPr lang="en-GB" altLang="en-US" dirty="0" err="1"/>
              <a:t>Semileptonic</a:t>
            </a:r>
            <a:r>
              <a:rPr lang="en-GB" altLang="en-US" dirty="0"/>
              <a:t> charge asymmetry of </a:t>
            </a:r>
            <a:r>
              <a:rPr lang="en-GB" altLang="en-US" i="1" dirty="0" err="1"/>
              <a:t>B</a:t>
            </a:r>
            <a:r>
              <a:rPr lang="en-GB" altLang="en-US" i="1" baseline="-25000" dirty="0" err="1"/>
              <a:t>s</a:t>
            </a:r>
            <a:r>
              <a:rPr lang="en-GB" altLang="en-US" dirty="0"/>
              <a:t> meson: </a:t>
            </a:r>
            <a:r>
              <a:rPr lang="en-GB" altLang="en-US" i="1" dirty="0" err="1"/>
              <a:t>a</a:t>
            </a:r>
            <a:r>
              <a:rPr lang="en-GB" altLang="en-US" i="1" baseline="30000" dirty="0" err="1"/>
              <a:t>s</a:t>
            </a:r>
            <a:r>
              <a:rPr lang="en-GB" altLang="en-US" baseline="-25000" dirty="0" err="1"/>
              <a:t>sl</a:t>
            </a:r>
            <a:endParaRPr lang="en-GB" altLang="en-US" dirty="0"/>
          </a:p>
          <a:p>
            <a:pPr lvl="1"/>
            <a:r>
              <a:rPr lang="en-GB" altLang="en-US" dirty="0"/>
              <a:t>Relative width difference of </a:t>
            </a:r>
            <a:r>
              <a:rPr lang="en-GB" altLang="en-US" i="1" dirty="0" err="1"/>
              <a:t>B</a:t>
            </a:r>
            <a:r>
              <a:rPr lang="en-GB" altLang="en-US" i="1" baseline="-25000" dirty="0" err="1"/>
              <a:t>d</a:t>
            </a:r>
            <a:r>
              <a:rPr lang="en-GB" altLang="en-US" dirty="0"/>
              <a:t> meson: </a:t>
            </a:r>
            <a:r>
              <a:rPr lang="el-GR" altLang="en-US" i="1" dirty="0">
                <a:cs typeface="Times New Roman" pitchFamily="18" charset="0"/>
              </a:rPr>
              <a:t>ΔΓ</a:t>
            </a:r>
            <a:r>
              <a:rPr lang="en-GB" altLang="en-US" i="1" baseline="-25000" dirty="0">
                <a:cs typeface="Times New Roman" pitchFamily="18" charset="0"/>
              </a:rPr>
              <a:t>d</a:t>
            </a:r>
            <a:r>
              <a:rPr lang="en-GB" altLang="en-US" i="1" dirty="0">
                <a:cs typeface="Times New Roman" pitchFamily="18" charset="0"/>
              </a:rPr>
              <a:t>/</a:t>
            </a:r>
            <a:r>
              <a:rPr lang="el-GR" altLang="en-US" i="1" dirty="0">
                <a:cs typeface="Times New Roman" pitchFamily="18" charset="0"/>
              </a:rPr>
              <a:t>Γ</a:t>
            </a:r>
            <a:r>
              <a:rPr lang="en-GB" altLang="en-US" i="1" baseline="-25000" dirty="0">
                <a:cs typeface="Times New Roman" pitchFamily="18" charset="0"/>
              </a:rPr>
              <a:t>d</a:t>
            </a:r>
          </a:p>
        </p:txBody>
      </p:sp>
      <p:graphicFrame>
        <p:nvGraphicFramePr>
          <p:cNvPr id="472068" name="Object 4"/>
          <p:cNvGraphicFramePr>
            <a:graphicFrameLocks noChangeAspect="1"/>
          </p:cNvGraphicFramePr>
          <p:nvPr/>
        </p:nvGraphicFramePr>
        <p:xfrm>
          <a:off x="3682842" y="948161"/>
          <a:ext cx="2437765" cy="1194647"/>
        </p:xfrm>
        <a:graphic>
          <a:graphicData uri="http://schemas.openxmlformats.org/presentationml/2006/ole">
            <p:oleObj spid="_x0000_s12344" name="Equation" r:id="rId4" imgW="1040948" imgH="495085" progId="Equation.3">
              <p:embed/>
            </p:oleObj>
          </a:graphicData>
        </a:graphic>
      </p:graphicFrame>
      <p:sp>
        <p:nvSpPr>
          <p:cNvPr id="472071" name="Text Box 7"/>
          <p:cNvSpPr txBox="1">
            <a:spLocks noChangeArrowheads="1"/>
          </p:cNvSpPr>
          <p:nvPr/>
        </p:nvSpPr>
        <p:spPr bwMode="auto">
          <a:xfrm>
            <a:off x="7077552" y="5030470"/>
            <a:ext cx="2493645" cy="795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58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0278" tIns="52145" rIns="100278" bIns="52145">
            <a:spAutoFit/>
          </a:bodyPr>
          <a:lstStyle/>
          <a:p>
            <a:r>
              <a:rPr lang="en-US" altLang="en-US" sz="2200"/>
              <a:t>CP violation in mixing</a:t>
            </a:r>
          </a:p>
        </p:txBody>
      </p:sp>
      <p:sp>
        <p:nvSpPr>
          <p:cNvPr id="472072" name="AutoShape 8"/>
          <p:cNvSpPr>
            <a:spLocks/>
          </p:cNvSpPr>
          <p:nvPr/>
        </p:nvSpPr>
        <p:spPr bwMode="auto">
          <a:xfrm>
            <a:off x="6920390" y="5077704"/>
            <a:ext cx="316071" cy="805118"/>
          </a:xfrm>
          <a:prstGeom prst="rightBrace">
            <a:avLst>
              <a:gd name="adj1" fmla="val 14641"/>
              <a:gd name="adj2" fmla="val 50000"/>
            </a:avLst>
          </a:prstGeom>
          <a:noFill/>
          <a:ln w="158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0278" tIns="52145" rIns="100278" bIns="52145" anchor="ctr">
            <a:spAutoFit/>
          </a:bodyPr>
          <a:lstStyle/>
          <a:p>
            <a:endParaRPr lang="en-US"/>
          </a:p>
        </p:txBody>
      </p:sp>
      <p:sp>
        <p:nvSpPr>
          <p:cNvPr id="472073" name="Text Box 9"/>
          <p:cNvSpPr txBox="1">
            <a:spLocks noChangeArrowheads="1"/>
          </p:cNvSpPr>
          <p:nvPr/>
        </p:nvSpPr>
        <p:spPr bwMode="auto">
          <a:xfrm>
            <a:off x="6682899" y="5847292"/>
            <a:ext cx="3365023" cy="72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58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0278" tIns="52145" rIns="100278" bIns="52145">
            <a:spAutoFit/>
          </a:bodyPr>
          <a:lstStyle/>
          <a:p>
            <a:r>
              <a:rPr lang="en-US" altLang="en-US" sz="2000"/>
              <a:t>CP violation in interference</a:t>
            </a:r>
          </a:p>
        </p:txBody>
      </p:sp>
      <p:sp>
        <p:nvSpPr>
          <p:cNvPr id="472074" name="Line 10"/>
          <p:cNvSpPr>
            <a:spLocks noChangeShapeType="1"/>
          </p:cNvSpPr>
          <p:nvPr/>
        </p:nvSpPr>
        <p:spPr bwMode="auto">
          <a:xfrm>
            <a:off x="6443663" y="6011016"/>
            <a:ext cx="317818" cy="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0278" tIns="52145" rIns="100278" bIns="52145">
            <a:spAutoFit/>
          </a:bodyPr>
          <a:lstStyle/>
          <a:p>
            <a:endParaRPr lang="en-US"/>
          </a:p>
        </p:txBody>
      </p:sp>
    </p:spTree>
    <p:extLst>
      <p:ext uri="{BB962C8B-B14F-4D97-AF65-F5344CB8AC3E}">
        <p14:creationId xmlns:p14="http://schemas.microsoft.com/office/powerpoint/2010/main" xmlns="" val="1636089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Physics</a:t>
            </a:r>
            <a:endParaRPr lang="en-US" dirty="0"/>
          </a:p>
        </p:txBody>
      </p:sp>
      <p:sp>
        <p:nvSpPr>
          <p:cNvPr id="3" name="Content Placeholder 2"/>
          <p:cNvSpPr>
            <a:spLocks noGrp="1"/>
          </p:cNvSpPr>
          <p:nvPr>
            <p:ph idx="1"/>
          </p:nvPr>
        </p:nvSpPr>
        <p:spPr/>
        <p:txBody>
          <a:bodyPr>
            <a:normAutofit/>
          </a:bodyPr>
          <a:lstStyle/>
          <a:p>
            <a:r>
              <a:rPr lang="en-US" dirty="0" smtClean="0"/>
              <a:t>Tevatron has the advantage in the Higgs </a:t>
            </a:r>
            <a:r>
              <a:rPr lang="en-US" dirty="0" smtClean="0">
                <a:sym typeface="Wingdings" pitchFamily="2" charset="2"/>
              </a:rPr>
              <a:t></a:t>
            </a:r>
            <a:r>
              <a:rPr lang="en-US" dirty="0" smtClean="0"/>
              <a:t> </a:t>
            </a:r>
            <a:r>
              <a:rPr lang="en-US" dirty="0" smtClean="0"/>
              <a:t>bb </a:t>
            </a:r>
            <a:r>
              <a:rPr lang="en-US" dirty="0" smtClean="0"/>
              <a:t>final state</a:t>
            </a:r>
          </a:p>
          <a:p>
            <a:r>
              <a:rPr lang="en-US" dirty="0" smtClean="0"/>
              <a:t>LHC has done an excellent job in the other modes, giving strong evidence that it behaves like a SM Higgs</a:t>
            </a:r>
          </a:p>
          <a:p>
            <a:r>
              <a:rPr lang="en-US" dirty="0" smtClean="0"/>
              <a:t>CDF Legacy program is about finishing our statements about the </a:t>
            </a:r>
            <a:r>
              <a:rPr lang="en-US" dirty="0" smtClean="0"/>
              <a:t>bb </a:t>
            </a:r>
            <a:r>
              <a:rPr lang="en-US" dirty="0" smtClean="0"/>
              <a:t>final state, and contributing to the understanding of the story by testing the spin/parity of the Higgs</a:t>
            </a:r>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314" name="Picture 2" descr="ads1-0"/>
          <p:cNvPicPr>
            <a:picLocks noChangeAspect="1" noChangeArrowheads="1"/>
          </p:cNvPicPr>
          <p:nvPr/>
        </p:nvPicPr>
        <p:blipFill>
          <a:blip r:embed="rId4" cstate="print">
            <a:extLst>
              <a:ext uri="{28A0092B-C50C-407E-A947-70E740481C1C}">
                <a14:useLocalDpi xmlns:a14="http://schemas.microsoft.com/office/drawing/2010/main" xmlns="" val="0"/>
              </a:ext>
            </a:extLst>
          </a:blip>
          <a:srcRect t="35695" r="6618"/>
          <a:stretch>
            <a:fillRect/>
          </a:stretch>
        </p:blipFill>
        <p:spPr bwMode="auto">
          <a:xfrm>
            <a:off x="5147945" y="867198"/>
            <a:ext cx="4910455" cy="4929717"/>
          </a:xfrm>
          <a:prstGeom prst="rect">
            <a:avLst/>
          </a:prstGeom>
          <a:noFill/>
          <a:extLst>
            <a:ext uri="{909E8E84-426E-40DD-AFC4-6F175D3DCCD1}">
              <a14:hiddenFill xmlns:a14="http://schemas.microsoft.com/office/drawing/2010/main" xmlns="">
                <a:solidFill>
                  <a:srgbClr val="FFFFFF"/>
                </a:solidFill>
              </a14:hiddenFill>
            </a:ext>
          </a:extLst>
        </p:spPr>
      </p:pic>
      <p:sp>
        <p:nvSpPr>
          <p:cNvPr id="653315" name="Rectangle 3"/>
          <p:cNvSpPr>
            <a:spLocks noGrp="1" noChangeArrowheads="1"/>
          </p:cNvSpPr>
          <p:nvPr>
            <p:ph type="title"/>
          </p:nvPr>
        </p:nvSpPr>
        <p:spPr>
          <a:xfrm>
            <a:off x="1306195" y="0"/>
            <a:ext cx="7184073" cy="703475"/>
          </a:xfrm>
        </p:spPr>
        <p:txBody>
          <a:bodyPr/>
          <a:lstStyle/>
          <a:p>
            <a:r>
              <a:rPr lang="en-GB" altLang="en-US"/>
              <a:t>Results</a:t>
            </a:r>
          </a:p>
        </p:txBody>
      </p:sp>
      <p:sp>
        <p:nvSpPr>
          <p:cNvPr id="653316" name="Rectangle 4"/>
          <p:cNvSpPr>
            <a:spLocks noGrp="1" noChangeArrowheads="1"/>
          </p:cNvSpPr>
          <p:nvPr>
            <p:ph type="body" idx="1"/>
          </p:nvPr>
        </p:nvSpPr>
        <p:spPr>
          <a:xfrm>
            <a:off x="0" y="703475"/>
            <a:ext cx="9702165" cy="5876078"/>
          </a:xfrm>
        </p:spPr>
        <p:txBody>
          <a:bodyPr>
            <a:normAutofit lnSpcReduction="10000"/>
          </a:bodyPr>
          <a:lstStyle/>
          <a:p>
            <a:pPr algn="l"/>
            <a:r>
              <a:rPr lang="en-GB" altLang="en-US" dirty="0">
                <a:cs typeface="Times New Roman" pitchFamily="18" charset="0"/>
              </a:rPr>
              <a:t>We get:</a:t>
            </a:r>
          </a:p>
          <a:p>
            <a:pPr lvl="1"/>
            <a:endParaRPr lang="en-GB" altLang="en-US" dirty="0">
              <a:cs typeface="Times New Roman" pitchFamily="18" charset="0"/>
            </a:endParaRPr>
          </a:p>
          <a:p>
            <a:pPr lvl="1"/>
            <a:endParaRPr lang="en-GB" altLang="en-US" dirty="0">
              <a:cs typeface="Times New Roman" pitchFamily="18" charset="0"/>
            </a:endParaRPr>
          </a:p>
          <a:p>
            <a:pPr lvl="1"/>
            <a:endParaRPr lang="en-GB" altLang="en-US" dirty="0">
              <a:cs typeface="Times New Roman" pitchFamily="18" charset="0"/>
            </a:endParaRPr>
          </a:p>
          <a:p>
            <a:pPr lvl="1"/>
            <a:endParaRPr lang="en-GB" altLang="en-US" dirty="0">
              <a:cs typeface="Times New Roman" pitchFamily="18" charset="0"/>
            </a:endParaRPr>
          </a:p>
          <a:p>
            <a:pPr lvl="1"/>
            <a:r>
              <a:rPr lang="en-GB" altLang="en-US" sz="2000" dirty="0">
                <a:cs typeface="Times New Roman" pitchFamily="18" charset="0"/>
              </a:rPr>
              <a:t>deviates from the SM prediction </a:t>
            </a:r>
            <a:br>
              <a:rPr lang="en-GB" altLang="en-US" sz="2000" dirty="0">
                <a:cs typeface="Times New Roman" pitchFamily="18" charset="0"/>
              </a:rPr>
            </a:br>
            <a:r>
              <a:rPr lang="en-GB" altLang="en-US" sz="2000" dirty="0">
                <a:cs typeface="Times New Roman" pitchFamily="18" charset="0"/>
              </a:rPr>
              <a:t>by 3.0 </a:t>
            </a:r>
            <a:r>
              <a:rPr lang="el-GR" altLang="en-US" sz="2000" dirty="0">
                <a:cs typeface="Times New Roman" pitchFamily="18" charset="0"/>
              </a:rPr>
              <a:t>σ</a:t>
            </a:r>
          </a:p>
          <a:p>
            <a:pPr algn="l"/>
            <a:r>
              <a:rPr lang="en-GB" altLang="en-US" sz="2400" dirty="0"/>
              <a:t>Published: PRD 89, 012002 (2014)</a:t>
            </a:r>
          </a:p>
          <a:p>
            <a:pPr algn="l"/>
            <a:r>
              <a:rPr lang="en-GB" altLang="en-US" sz="2400" dirty="0"/>
              <a:t>Result is consistent with independent </a:t>
            </a:r>
            <a:br>
              <a:rPr lang="en-GB" altLang="en-US" sz="2400" dirty="0"/>
            </a:br>
            <a:r>
              <a:rPr lang="en-GB" altLang="en-US" sz="2400" dirty="0"/>
              <a:t>DØ measurements of</a:t>
            </a:r>
          </a:p>
          <a:p>
            <a:pPr lvl="1"/>
            <a:r>
              <a:rPr lang="en-GB" altLang="en-US" sz="2000" i="1" dirty="0" err="1"/>
              <a:t>a</a:t>
            </a:r>
            <a:r>
              <a:rPr lang="en-GB" altLang="en-US" sz="2000" i="1" baseline="30000" dirty="0" err="1"/>
              <a:t>d</a:t>
            </a:r>
            <a:r>
              <a:rPr lang="en-GB" altLang="en-US" sz="2000" baseline="-25000" dirty="0" err="1"/>
              <a:t>sl</a:t>
            </a:r>
            <a:r>
              <a:rPr lang="en-GB" altLang="en-US" sz="2000" dirty="0"/>
              <a:t> : PRD 86, 072009 (2012)</a:t>
            </a:r>
          </a:p>
          <a:p>
            <a:pPr lvl="1"/>
            <a:r>
              <a:rPr lang="en-GB" altLang="en-US" sz="2000" i="1" dirty="0" err="1"/>
              <a:t>a</a:t>
            </a:r>
            <a:r>
              <a:rPr lang="en-GB" altLang="en-US" sz="2000" i="1" baseline="30000" dirty="0" err="1"/>
              <a:t>s</a:t>
            </a:r>
            <a:r>
              <a:rPr lang="en-GB" altLang="en-US" sz="2000" baseline="-25000" dirty="0" err="1"/>
              <a:t>sl</a:t>
            </a:r>
            <a:r>
              <a:rPr lang="en-GB" altLang="en-US" sz="2000" dirty="0"/>
              <a:t> : PRL 110, 011801 (2013)</a:t>
            </a:r>
          </a:p>
          <a:p>
            <a:r>
              <a:rPr lang="en-US" altLang="en-US" sz="2400" dirty="0"/>
              <a:t>This effect is one of a few remaining puzzles from the Tevatron program which might indicate physics beyond standard model </a:t>
            </a:r>
            <a:endParaRPr lang="en-GB" altLang="en-US" sz="2400" dirty="0"/>
          </a:p>
        </p:txBody>
      </p:sp>
      <p:graphicFrame>
        <p:nvGraphicFramePr>
          <p:cNvPr id="653317" name="Object 5"/>
          <p:cNvGraphicFramePr>
            <a:graphicFrameLocks noChangeAspect="1"/>
          </p:cNvGraphicFramePr>
          <p:nvPr/>
        </p:nvGraphicFramePr>
        <p:xfrm>
          <a:off x="434817" y="1286405"/>
          <a:ext cx="2399348" cy="1511300"/>
        </p:xfrm>
        <a:graphic>
          <a:graphicData uri="http://schemas.openxmlformats.org/presentationml/2006/ole">
            <p:oleObj spid="_x0000_s13422" name="Equation" r:id="rId5" imgW="1536700" imgH="939800" progId="Equation.3">
              <p:embed/>
            </p:oleObj>
          </a:graphicData>
        </a:graphic>
      </p:graphicFrame>
      <p:sp>
        <p:nvSpPr>
          <p:cNvPr id="653318" name="Text Box 6"/>
          <p:cNvSpPr txBox="1">
            <a:spLocks noChangeArrowheads="1"/>
          </p:cNvSpPr>
          <p:nvPr/>
        </p:nvSpPr>
        <p:spPr bwMode="auto">
          <a:xfrm>
            <a:off x="6138070" y="2580006"/>
            <a:ext cx="1505268" cy="610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22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882" tIns="50941" rIns="101882" bIns="50941">
            <a:spAutoFit/>
          </a:bodyPr>
          <a:lstStyle/>
          <a:p>
            <a:pPr algn="l"/>
            <a:r>
              <a:rPr lang="en-GB" altLang="en-US" sz="1300"/>
              <a:t>muon asymmetry</a:t>
            </a:r>
            <a:r>
              <a:rPr lang="en-GB" altLang="en-US" sz="2000"/>
              <a:t> </a:t>
            </a:r>
          </a:p>
        </p:txBody>
      </p:sp>
      <p:sp>
        <p:nvSpPr>
          <p:cNvPr id="653319" name="Line 7"/>
          <p:cNvSpPr>
            <a:spLocks noChangeShapeType="1"/>
          </p:cNvSpPr>
          <p:nvPr/>
        </p:nvSpPr>
        <p:spPr bwMode="auto">
          <a:xfrm>
            <a:off x="7564755" y="2907454"/>
            <a:ext cx="712470" cy="32744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1882" tIns="50941" rIns="101882" bIns="50941">
            <a:spAutoFit/>
          </a:bodyPr>
          <a:lstStyle/>
          <a:p>
            <a:endParaRPr lang="en-US"/>
          </a:p>
        </p:txBody>
      </p:sp>
      <p:graphicFrame>
        <p:nvGraphicFramePr>
          <p:cNvPr id="653320" name="Object 8"/>
          <p:cNvGraphicFramePr>
            <a:graphicFrameLocks noChangeAspect="1"/>
          </p:cNvGraphicFramePr>
          <p:nvPr/>
        </p:nvGraphicFramePr>
        <p:xfrm>
          <a:off x="3207862" y="1275610"/>
          <a:ext cx="1548923" cy="1281007"/>
        </p:xfrm>
        <a:graphic>
          <a:graphicData uri="http://schemas.openxmlformats.org/presentationml/2006/ole">
            <p:oleObj spid="_x0000_s13423" name="Equation" r:id="rId6" imgW="901309" imgH="723586" progId="Equation.3">
              <p:embed/>
            </p:oleObj>
          </a:graphicData>
        </a:graphic>
      </p:graphicFrame>
    </p:spTree>
    <p:extLst>
      <p:ext uri="{BB962C8B-B14F-4D97-AF65-F5344CB8AC3E}">
        <p14:creationId xmlns:p14="http://schemas.microsoft.com/office/powerpoint/2010/main" xmlns="" val="15704229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Couplings</a:t>
            </a:r>
            <a:endParaRPr lang="en-US" dirty="0"/>
          </a:p>
        </p:txBody>
      </p:sp>
      <p:sp>
        <p:nvSpPr>
          <p:cNvPr id="4" name="Date Placeholder 3"/>
          <p:cNvSpPr>
            <a:spLocks noGrp="1"/>
          </p:cNvSpPr>
          <p:nvPr>
            <p:ph type="dt" sz="half" idx="10"/>
          </p:nvPr>
        </p:nvSpPr>
        <p:spPr/>
        <p:txBody>
          <a:bodyPr/>
          <a:lstStyle/>
          <a:p>
            <a:endParaRPr lang="en-US" smtClean="0"/>
          </a:p>
          <a:p>
            <a:r>
              <a:rPr lang="en-US" smtClean="0"/>
              <a:t>June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Users Meeting – Tevatron Physics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81</a:t>
            </a:fld>
            <a:endParaRPr lang="en-US">
              <a:solidFill>
                <a:schemeClr val="tx1"/>
              </a:solidFill>
            </a:endParaRPr>
          </a:p>
        </p:txBody>
      </p:sp>
      <p:pic>
        <p:nvPicPr>
          <p:cNvPr id="7" name="Picture 6" descr="tevkappaw_kappaz_twoquad_march2013.eps"/>
          <p:cNvPicPr>
            <a:picLocks noChangeAspect="1"/>
          </p:cNvPicPr>
          <p:nvPr/>
        </p:nvPicPr>
        <p:blipFill rotWithShape="1">
          <a:blip r:embed="rId2" cstate="print">
            <a:extLst>
              <a:ext uri="{28A0092B-C50C-407E-A947-70E740481C1C}">
                <a14:useLocalDpi xmlns:a14="http://schemas.microsoft.com/office/drawing/2010/main" xmlns="" val="0"/>
              </a:ext>
            </a:extLst>
          </a:blip>
          <a:srcRect t="3218" r="2602" b="2989"/>
          <a:stretch/>
        </p:blipFill>
        <p:spPr>
          <a:xfrm>
            <a:off x="4800600" y="1284344"/>
            <a:ext cx="2721076" cy="3657600"/>
          </a:xfrm>
          <a:prstGeom prst="rect">
            <a:avLst/>
          </a:prstGeom>
        </p:spPr>
      </p:pic>
      <p:pic>
        <p:nvPicPr>
          <p:cNvPr id="8" name="Picture 7" descr="tevkappav_kappaf_twoquad_march2013.eps"/>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38030" y="1284344"/>
            <a:ext cx="2620370" cy="3657600"/>
          </a:xfrm>
          <a:prstGeom prst="rect">
            <a:avLst/>
          </a:prstGeom>
        </p:spPr>
      </p:pic>
      <p:pic>
        <p:nvPicPr>
          <p:cNvPr id="10" name="Picture 9" descr="H139F08d.jpeg"/>
          <p:cNvPicPr>
            <a:picLocks noChangeAspect="1"/>
          </p:cNvPicPr>
          <p:nvPr/>
        </p:nvPicPr>
        <p:blipFill>
          <a:blip r:embed="rId4" cstate="print"/>
          <a:stretch>
            <a:fillRect/>
          </a:stretch>
        </p:blipFill>
        <p:spPr>
          <a:xfrm>
            <a:off x="5181600" y="4800599"/>
            <a:ext cx="4191000" cy="2925273"/>
          </a:xfrm>
          <a:prstGeom prst="rect">
            <a:avLst/>
          </a:prstGeom>
        </p:spPr>
      </p:pic>
      <p:sp>
        <p:nvSpPr>
          <p:cNvPr id="3" name="Content Placeholder 2"/>
          <p:cNvSpPr>
            <a:spLocks noGrp="1"/>
          </p:cNvSpPr>
          <p:nvPr>
            <p:ph idx="1"/>
          </p:nvPr>
        </p:nvSpPr>
        <p:spPr>
          <a:xfrm>
            <a:off x="275181" y="1376900"/>
            <a:ext cx="4525419" cy="6049120"/>
          </a:xfrm>
          <a:solidFill>
            <a:srgbClr val="CCFF99"/>
          </a:solidFill>
        </p:spPr>
        <p:txBody>
          <a:bodyPr wrap="square">
            <a:spAutoFit/>
          </a:bodyPr>
          <a:lstStyle/>
          <a:p>
            <a:r>
              <a:rPr lang="en-US" sz="2800" dirty="0" smtClean="0"/>
              <a:t>The world-wide emphasis has shifted to property measurements</a:t>
            </a:r>
          </a:p>
          <a:p>
            <a:r>
              <a:rPr lang="en-US" sz="2800" dirty="0" smtClean="0">
                <a:solidFill>
                  <a:schemeClr val="tx1"/>
                </a:solidFill>
              </a:rPr>
              <a:t>Combination of CDF and </a:t>
            </a:r>
            <a:r>
              <a:rPr lang="en-US" sz="2800" dirty="0" err="1" smtClean="0">
                <a:solidFill>
                  <a:schemeClr val="tx1"/>
                </a:solidFill>
              </a:rPr>
              <a:t>DZero</a:t>
            </a:r>
            <a:r>
              <a:rPr lang="en-US" sz="2800" dirty="0" smtClean="0">
                <a:solidFill>
                  <a:schemeClr val="tx1"/>
                </a:solidFill>
              </a:rPr>
              <a:t> results on Higgs Spin-parity is in progress</a:t>
            </a:r>
          </a:p>
          <a:p>
            <a:pPr lvl="1"/>
            <a:r>
              <a:rPr lang="en-US" sz="2800" dirty="0" err="1" smtClean="0"/>
              <a:t>DZero</a:t>
            </a:r>
            <a:r>
              <a:rPr lang="en-US" sz="2800" dirty="0" smtClean="0"/>
              <a:t> results are public</a:t>
            </a:r>
            <a:r>
              <a:rPr lang="en-US" sz="2800" dirty="0"/>
              <a:t> </a:t>
            </a:r>
            <a:r>
              <a:rPr lang="en-US" sz="2800" dirty="0" smtClean="0"/>
              <a:t>(</a:t>
            </a:r>
            <a:r>
              <a:rPr lang="en-US" sz="2800" dirty="0" err="1" smtClean="0"/>
              <a:t>Conf</a:t>
            </a:r>
            <a:r>
              <a:rPr lang="en-US" sz="2800" dirty="0" smtClean="0"/>
              <a:t> Notes 6387 and 6404)</a:t>
            </a:r>
          </a:p>
          <a:p>
            <a:pPr lvl="1"/>
            <a:r>
              <a:rPr lang="en-US" sz="2800" dirty="0" smtClean="0"/>
              <a:t>CDF results are nearing completion</a:t>
            </a:r>
          </a:p>
          <a:p>
            <a:r>
              <a:rPr lang="en-US" sz="2800" dirty="0" smtClean="0"/>
              <a:t>All results are currently consistent with the SM</a:t>
            </a:r>
            <a:endParaRPr lang="en-US" sz="2800" dirty="0"/>
          </a:p>
        </p:txBody>
      </p:sp>
    </p:spTree>
    <p:extLst>
      <p:ext uri="{BB962C8B-B14F-4D97-AF65-F5344CB8AC3E}">
        <p14:creationId xmlns:p14="http://schemas.microsoft.com/office/powerpoint/2010/main" xmlns="" val="2403484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5"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sp>
        <p:nvSpPr>
          <p:cNvPr id="10"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smtClean="0"/>
              <a:t>Lepton  A</a:t>
            </a:r>
            <a:r>
              <a:rPr lang="en-US" sz="4500" baseline="-25000" dirty="0" smtClean="0"/>
              <a:t>FB</a:t>
            </a:r>
            <a:r>
              <a:rPr lang="en-US" sz="4500" dirty="0" smtClean="0"/>
              <a:t>  in  </a:t>
            </a:r>
            <a:r>
              <a:rPr lang="en-US" sz="4500" dirty="0" err="1" smtClean="0"/>
              <a:t>tt</a:t>
            </a:r>
            <a:r>
              <a:rPr lang="en-US" sz="4500" dirty="0" err="1" smtClean="0">
                <a:sym typeface="Symbol" charset="2"/>
              </a:rPr>
              <a:t></a:t>
            </a:r>
            <a:r>
              <a:rPr lang="en-US" sz="4500" dirty="0" err="1" smtClean="0"/>
              <a:t>l+jets</a:t>
            </a:r>
            <a:r>
              <a:rPr lang="en-US" sz="4500" dirty="0" smtClean="0"/>
              <a:t>  decays</a:t>
            </a:r>
            <a:endParaRPr lang="en-US" sz="4500" dirty="0"/>
          </a:p>
        </p:txBody>
      </p:sp>
      <p:sp>
        <p:nvSpPr>
          <p:cNvPr id="11" name="TextBox 10"/>
          <p:cNvSpPr txBox="1"/>
          <p:nvPr/>
        </p:nvSpPr>
        <p:spPr>
          <a:xfrm>
            <a:off x="2988684" y="1072521"/>
            <a:ext cx="3898290" cy="933874"/>
          </a:xfrm>
          <a:prstGeom prst="rect">
            <a:avLst/>
          </a:prstGeom>
          <a:noFill/>
        </p:spPr>
        <p:txBody>
          <a:bodyPr wrap="square" lIns="101882" tIns="50941" rIns="101882" bIns="50941" rtlCol="0">
            <a:spAutoFit/>
          </a:bodyPr>
          <a:lstStyle/>
          <a:p>
            <a:r>
              <a:rPr lang="en-US" sz="2700" dirty="0" smtClean="0">
                <a:solidFill>
                  <a:schemeClr val="accent1"/>
                </a:solidFill>
              </a:rPr>
              <a:t>CDF public note 10975</a:t>
            </a:r>
            <a:endParaRPr lang="en-US" sz="2700" baseline="30000" dirty="0">
              <a:solidFill>
                <a:schemeClr val="accent1"/>
              </a:solidFill>
            </a:endParaRPr>
          </a:p>
        </p:txBody>
      </p:sp>
      <p:sp>
        <p:nvSpPr>
          <p:cNvPr id="12" name="TextBox 11"/>
          <p:cNvSpPr txBox="1"/>
          <p:nvPr/>
        </p:nvSpPr>
        <p:spPr>
          <a:xfrm>
            <a:off x="162426" y="5133854"/>
            <a:ext cx="9826939" cy="3039065"/>
          </a:xfrm>
          <a:prstGeom prst="rect">
            <a:avLst/>
          </a:prstGeom>
          <a:noFill/>
        </p:spPr>
        <p:txBody>
          <a:bodyPr wrap="square" lIns="101882" tIns="50941" rIns="101882" bIns="50941" rtlCol="0">
            <a:spAutoFit/>
          </a:bodyPr>
          <a:lstStyle/>
          <a:p>
            <a:pPr>
              <a:spcAft>
                <a:spcPts val="2674"/>
              </a:spcAft>
            </a:pPr>
            <a:r>
              <a:rPr lang="en-US" sz="2700" dirty="0" smtClean="0">
                <a:solidFill>
                  <a:schemeClr val="accent1"/>
                </a:solidFill>
              </a:rPr>
              <a:t>Partially correlated with </a:t>
            </a:r>
            <a:r>
              <a:rPr lang="en-US" sz="2700" dirty="0" err="1" smtClean="0">
                <a:solidFill>
                  <a:schemeClr val="accent1"/>
                </a:solidFill>
              </a:rPr>
              <a:t>A</a:t>
            </a:r>
            <a:r>
              <a:rPr lang="en-US" sz="2700" baseline="-25000" dirty="0" err="1" smtClean="0">
                <a:solidFill>
                  <a:schemeClr val="accent1"/>
                </a:solidFill>
              </a:rPr>
              <a:t>FB</a:t>
            </a:r>
            <a:r>
              <a:rPr lang="en-US" sz="2700" dirty="0" err="1" smtClean="0">
                <a:solidFill>
                  <a:schemeClr val="accent1"/>
                </a:solidFill>
              </a:rPr>
              <a:t>(tt</a:t>
            </a:r>
            <a:r>
              <a:rPr lang="en-US" sz="2700" dirty="0" smtClean="0">
                <a:solidFill>
                  <a:schemeClr val="accent1"/>
                </a:solidFill>
              </a:rPr>
              <a:t>) (if </a:t>
            </a:r>
            <a:r>
              <a:rPr lang="en-US" sz="2700" dirty="0" err="1" smtClean="0">
                <a:solidFill>
                  <a:schemeClr val="accent1"/>
                </a:solidFill>
              </a:rPr>
              <a:t>tt</a:t>
            </a:r>
            <a:r>
              <a:rPr lang="en-US" sz="2700" dirty="0" smtClean="0">
                <a:solidFill>
                  <a:schemeClr val="accent1"/>
                </a:solidFill>
              </a:rPr>
              <a:t> production polarized), essentially free of event reconstruction uncertainties</a:t>
            </a:r>
          </a:p>
          <a:p>
            <a:pPr>
              <a:spcAft>
                <a:spcPts val="2674"/>
              </a:spcAft>
              <a:buFont typeface="Wingdings" charset="2"/>
              <a:buChar char="Ø"/>
            </a:pPr>
            <a:r>
              <a:rPr lang="en-US" sz="2700" dirty="0" smtClean="0">
                <a:solidFill>
                  <a:schemeClr val="accent2"/>
                </a:solidFill>
              </a:rPr>
              <a:t> Measured total </a:t>
            </a:r>
            <a:r>
              <a:rPr lang="en-US" sz="2700" dirty="0" err="1" smtClean="0">
                <a:solidFill>
                  <a:schemeClr val="accent2"/>
                </a:solidFill>
              </a:rPr>
              <a:t>A</a:t>
            </a:r>
            <a:r>
              <a:rPr lang="en-US" sz="2700" baseline="-25000" dirty="0" err="1" smtClean="0">
                <a:solidFill>
                  <a:schemeClr val="accent2"/>
                </a:solidFill>
              </a:rPr>
              <a:t>FB</a:t>
            </a:r>
            <a:r>
              <a:rPr lang="en-US" sz="2700" baseline="30000" dirty="0" err="1" smtClean="0">
                <a:solidFill>
                  <a:schemeClr val="accent2"/>
                </a:solidFill>
              </a:rPr>
              <a:t>lep</a:t>
            </a:r>
            <a:r>
              <a:rPr lang="en-US" sz="2700" dirty="0" smtClean="0">
                <a:solidFill>
                  <a:schemeClr val="accent2"/>
                </a:solidFill>
              </a:rPr>
              <a:t> = 0.094 ± 0.032</a:t>
            </a:r>
            <a:r>
              <a:rPr lang="en-US" sz="2700" baseline="-25000" dirty="0" smtClean="0">
                <a:solidFill>
                  <a:schemeClr val="accent2"/>
                </a:solidFill>
              </a:rPr>
              <a:t>stat</a:t>
            </a:r>
            <a:r>
              <a:rPr lang="en-US" sz="2700" dirty="0" smtClean="0">
                <a:solidFill>
                  <a:schemeClr val="accent2"/>
                </a:solidFill>
              </a:rPr>
              <a:t> ± 0.029</a:t>
            </a:r>
            <a:r>
              <a:rPr lang="en-US" sz="2700" baseline="-25000" dirty="0" smtClean="0">
                <a:solidFill>
                  <a:schemeClr val="accent2"/>
                </a:solidFill>
              </a:rPr>
              <a:t>syst</a:t>
            </a:r>
            <a:endParaRPr lang="en-US" sz="2700" baseline="30000" dirty="0" smtClean="0">
              <a:solidFill>
                <a:schemeClr val="accent2"/>
              </a:solidFill>
            </a:endParaRPr>
          </a:p>
          <a:p>
            <a:pPr>
              <a:spcAft>
                <a:spcPts val="2674"/>
              </a:spcAft>
              <a:buFont typeface="Wingdings" charset="2"/>
              <a:buChar char="Ø"/>
            </a:pPr>
            <a:r>
              <a:rPr lang="en-US" sz="2700" dirty="0" smtClean="0">
                <a:solidFill>
                  <a:schemeClr val="accent2"/>
                </a:solidFill>
              </a:rPr>
              <a:t> SM@NLO </a:t>
            </a:r>
            <a:r>
              <a:rPr lang="en-US" sz="2700" dirty="0" err="1" smtClean="0">
                <a:solidFill>
                  <a:schemeClr val="accent2"/>
                </a:solidFill>
              </a:rPr>
              <a:t>A</a:t>
            </a:r>
            <a:r>
              <a:rPr lang="en-US" sz="2700" baseline="-25000" dirty="0" err="1" smtClean="0">
                <a:solidFill>
                  <a:schemeClr val="accent2"/>
                </a:solidFill>
              </a:rPr>
              <a:t>FB</a:t>
            </a:r>
            <a:r>
              <a:rPr lang="en-US" sz="2700" baseline="30000" dirty="0" err="1" smtClean="0">
                <a:solidFill>
                  <a:schemeClr val="accent2"/>
                </a:solidFill>
              </a:rPr>
              <a:t>lep</a:t>
            </a:r>
            <a:r>
              <a:rPr lang="en-US" sz="2700" dirty="0" smtClean="0">
                <a:solidFill>
                  <a:schemeClr val="accent2"/>
                </a:solidFill>
              </a:rPr>
              <a:t> = 0.036</a:t>
            </a:r>
            <a:endParaRPr lang="en-US" sz="2700" baseline="30000" dirty="0">
              <a:solidFill>
                <a:schemeClr val="accent2"/>
              </a:solidFill>
            </a:endParaRPr>
          </a:p>
        </p:txBody>
      </p:sp>
      <p:pic>
        <p:nvPicPr>
          <p:cNvPr id="9" name="Picture 8" descr="YLepTrueAsymmetryFit.pdf"/>
          <p:cNvPicPr>
            <a:picLocks noChangeAspect="1"/>
          </p:cNvPicPr>
          <p:nvPr/>
        </p:nvPicPr>
        <p:blipFill>
          <a:blip r:embed="rId4" cstate="print"/>
          <a:stretch>
            <a:fillRect/>
          </a:stretch>
        </p:blipFill>
        <p:spPr>
          <a:xfrm>
            <a:off x="890722" y="1911019"/>
            <a:ext cx="4029451" cy="2983931"/>
          </a:xfrm>
          <a:prstGeom prst="rect">
            <a:avLst/>
          </a:prstGeom>
        </p:spPr>
      </p:pic>
      <p:pic>
        <p:nvPicPr>
          <p:cNvPr id="13" name="Picture 12" descr="YLepAsymMeasFitInclusive.pdf"/>
          <p:cNvPicPr>
            <a:picLocks noChangeAspect="1"/>
          </p:cNvPicPr>
          <p:nvPr/>
        </p:nvPicPr>
        <p:blipFill>
          <a:blip r:embed="rId5" cstate="print"/>
          <a:stretch>
            <a:fillRect/>
          </a:stretch>
        </p:blipFill>
        <p:spPr>
          <a:xfrm>
            <a:off x="5098840" y="1911019"/>
            <a:ext cx="4029451" cy="2983931"/>
          </a:xfrm>
          <a:prstGeom prst="rect">
            <a:avLst/>
          </a:prstGeom>
        </p:spPr>
      </p:pic>
    </p:spTree>
  </p:cSld>
  <p:clrMapOvr>
    <a:masterClrMapping/>
  </p:clrMapOvr>
  <p:transition>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0" y="202193"/>
            <a:ext cx="10058400" cy="835533"/>
          </a:xfrm>
        </p:spPr>
        <p:txBody>
          <a:bodyPr>
            <a:normAutofit fontScale="90000"/>
          </a:bodyPr>
          <a:lstStyle/>
          <a:p>
            <a:pPr>
              <a:lnSpc>
                <a:spcPct val="100000"/>
              </a:lnSpc>
            </a:pPr>
            <a:r>
              <a:rPr lang="en-US" sz="4500" dirty="0" smtClean="0"/>
              <a:t>Lepton  A</a:t>
            </a:r>
            <a:r>
              <a:rPr lang="en-US" sz="4500" baseline="-25000" dirty="0" smtClean="0"/>
              <a:t>FB</a:t>
            </a:r>
            <a:r>
              <a:rPr lang="en-US" sz="4500" dirty="0" smtClean="0"/>
              <a:t>  in  </a:t>
            </a:r>
            <a:r>
              <a:rPr lang="en-US" sz="4500" dirty="0" err="1" smtClean="0"/>
              <a:t>tt</a:t>
            </a:r>
            <a:r>
              <a:rPr lang="en-US" sz="4500" dirty="0" err="1" smtClean="0">
                <a:sym typeface="Symbol" charset="2"/>
              </a:rPr>
              <a:t>dilepton</a:t>
            </a:r>
            <a:r>
              <a:rPr lang="en-US" sz="4500" dirty="0" smtClean="0"/>
              <a:t>  decays</a:t>
            </a:r>
            <a:endParaRPr lang="en-US" sz="4500" dirty="0"/>
          </a:p>
        </p:txBody>
      </p:sp>
      <p:sp>
        <p:nvSpPr>
          <p:cNvPr id="12" name="TextBox 11"/>
          <p:cNvSpPr txBox="1"/>
          <p:nvPr/>
        </p:nvSpPr>
        <p:spPr>
          <a:xfrm>
            <a:off x="797876" y="5334698"/>
            <a:ext cx="8495027" cy="3039065"/>
          </a:xfrm>
          <a:prstGeom prst="rect">
            <a:avLst/>
          </a:prstGeom>
          <a:noFill/>
        </p:spPr>
        <p:txBody>
          <a:bodyPr wrap="square" lIns="101882" tIns="50941" rIns="101882" bIns="50941" rtlCol="0">
            <a:spAutoFit/>
          </a:bodyPr>
          <a:lstStyle/>
          <a:p>
            <a:pPr>
              <a:spcAft>
                <a:spcPts val="2674"/>
              </a:spcAft>
              <a:buFont typeface="Wingdings" charset="2"/>
              <a:buChar char="Ø"/>
            </a:pPr>
            <a:r>
              <a:rPr lang="en-US" sz="2700" dirty="0" smtClean="0">
                <a:solidFill>
                  <a:schemeClr val="accent2"/>
                </a:solidFill>
              </a:rPr>
              <a:t> Measured total </a:t>
            </a:r>
            <a:r>
              <a:rPr lang="en-US" sz="2700" dirty="0" err="1" smtClean="0">
                <a:solidFill>
                  <a:schemeClr val="accent2"/>
                </a:solidFill>
              </a:rPr>
              <a:t>A</a:t>
            </a:r>
            <a:r>
              <a:rPr lang="en-US" sz="2700" baseline="-25000" dirty="0" err="1" smtClean="0">
                <a:solidFill>
                  <a:schemeClr val="accent2"/>
                </a:solidFill>
              </a:rPr>
              <a:t>FB</a:t>
            </a:r>
            <a:r>
              <a:rPr lang="en-US" sz="2700" baseline="30000" dirty="0" err="1" smtClean="0">
                <a:solidFill>
                  <a:schemeClr val="accent2"/>
                </a:solidFill>
              </a:rPr>
              <a:t>lep</a:t>
            </a:r>
            <a:r>
              <a:rPr lang="en-US" sz="2700" dirty="0" smtClean="0">
                <a:solidFill>
                  <a:schemeClr val="accent2"/>
                </a:solidFill>
              </a:rPr>
              <a:t> = 0.058 ± 0.051</a:t>
            </a:r>
            <a:r>
              <a:rPr lang="en-US" sz="2700" baseline="-25000" dirty="0" smtClean="0">
                <a:solidFill>
                  <a:schemeClr val="accent2"/>
                </a:solidFill>
              </a:rPr>
              <a:t>stat</a:t>
            </a:r>
            <a:r>
              <a:rPr lang="en-US" sz="2700" dirty="0" smtClean="0">
                <a:solidFill>
                  <a:schemeClr val="accent2"/>
                </a:solidFill>
              </a:rPr>
              <a:t> ± 0.013</a:t>
            </a:r>
            <a:r>
              <a:rPr lang="en-US" sz="2700" baseline="-25000" dirty="0" smtClean="0">
                <a:solidFill>
                  <a:schemeClr val="accent2"/>
                </a:solidFill>
              </a:rPr>
              <a:t>syst</a:t>
            </a:r>
            <a:endParaRPr lang="en-US" sz="2700" baseline="30000" dirty="0" smtClean="0">
              <a:solidFill>
                <a:schemeClr val="accent2"/>
              </a:solidFill>
            </a:endParaRPr>
          </a:p>
          <a:p>
            <a:pPr>
              <a:spcAft>
                <a:spcPts val="2674"/>
              </a:spcAft>
              <a:buFont typeface="Wingdings" charset="2"/>
              <a:buChar char="Ø"/>
            </a:pPr>
            <a:r>
              <a:rPr lang="en-US" sz="2700" dirty="0" smtClean="0">
                <a:solidFill>
                  <a:schemeClr val="accent2"/>
                </a:solidFill>
              </a:rPr>
              <a:t> Combined with </a:t>
            </a:r>
            <a:r>
              <a:rPr lang="en-US" sz="2700" dirty="0" err="1" smtClean="0">
                <a:solidFill>
                  <a:schemeClr val="accent2"/>
                </a:solidFill>
              </a:rPr>
              <a:t>l+jets</a:t>
            </a:r>
            <a:r>
              <a:rPr lang="en-US" sz="2700" dirty="0" smtClean="0">
                <a:solidFill>
                  <a:schemeClr val="accent2"/>
                </a:solidFill>
              </a:rPr>
              <a:t> result, </a:t>
            </a:r>
            <a:r>
              <a:rPr lang="en-US" sz="2700" dirty="0" err="1" smtClean="0">
                <a:solidFill>
                  <a:schemeClr val="accent2"/>
                </a:solidFill>
              </a:rPr>
              <a:t>A</a:t>
            </a:r>
            <a:r>
              <a:rPr lang="en-US" sz="2700" baseline="-25000" dirty="0" err="1" smtClean="0">
                <a:solidFill>
                  <a:schemeClr val="accent2"/>
                </a:solidFill>
              </a:rPr>
              <a:t>FB</a:t>
            </a:r>
            <a:r>
              <a:rPr lang="en-US" sz="2700" baseline="30000" dirty="0" err="1" smtClean="0">
                <a:solidFill>
                  <a:schemeClr val="accent2"/>
                </a:solidFill>
              </a:rPr>
              <a:t>lep</a:t>
            </a:r>
            <a:r>
              <a:rPr lang="en-US" sz="2700" dirty="0" smtClean="0">
                <a:solidFill>
                  <a:schemeClr val="accent2"/>
                </a:solidFill>
              </a:rPr>
              <a:t> = 0.112 ± 0.032</a:t>
            </a:r>
          </a:p>
          <a:p>
            <a:pPr>
              <a:spcAft>
                <a:spcPts val="2674"/>
              </a:spcAft>
              <a:buFont typeface="Wingdings" charset="2"/>
              <a:buChar char="Ø"/>
            </a:pPr>
            <a:r>
              <a:rPr lang="en-US" sz="2700" dirty="0" smtClean="0">
                <a:solidFill>
                  <a:schemeClr val="accent2"/>
                </a:solidFill>
              </a:rPr>
              <a:t> SM@NLO </a:t>
            </a:r>
            <a:r>
              <a:rPr lang="en-US" sz="2700" dirty="0" err="1" smtClean="0">
                <a:solidFill>
                  <a:schemeClr val="accent2"/>
                </a:solidFill>
              </a:rPr>
              <a:t>A</a:t>
            </a:r>
            <a:r>
              <a:rPr lang="en-US" sz="2700" baseline="-25000" dirty="0" err="1" smtClean="0">
                <a:solidFill>
                  <a:schemeClr val="accent2"/>
                </a:solidFill>
              </a:rPr>
              <a:t>FB</a:t>
            </a:r>
            <a:r>
              <a:rPr lang="en-US" sz="2700" baseline="30000" dirty="0" err="1" smtClean="0">
                <a:solidFill>
                  <a:schemeClr val="accent2"/>
                </a:solidFill>
              </a:rPr>
              <a:t>lep</a:t>
            </a:r>
            <a:r>
              <a:rPr lang="en-US" sz="2700" dirty="0" smtClean="0">
                <a:solidFill>
                  <a:schemeClr val="accent2"/>
                </a:solidFill>
              </a:rPr>
              <a:t> = 0.047</a:t>
            </a:r>
            <a:endParaRPr lang="en-US" sz="2700" baseline="30000" dirty="0">
              <a:solidFill>
                <a:schemeClr val="accent2"/>
              </a:solidFill>
            </a:endParaRPr>
          </a:p>
        </p:txBody>
      </p:sp>
      <p:pic>
        <p:nvPicPr>
          <p:cNvPr id="14" name="Picture 13" descr="dzero_logo.jpg"/>
          <p:cNvPicPr>
            <a:picLocks noChangeAspect="1"/>
          </p:cNvPicPr>
          <p:nvPr/>
        </p:nvPicPr>
        <p:blipFill>
          <a:blip r:embed="rId2" cstate="print"/>
          <a:stretch>
            <a:fillRect/>
          </a:stretch>
        </p:blipFill>
        <p:spPr>
          <a:xfrm>
            <a:off x="8462528" y="0"/>
            <a:ext cx="1596975" cy="867997"/>
          </a:xfrm>
          <a:prstGeom prst="rect">
            <a:avLst/>
          </a:prstGeom>
        </p:spPr>
      </p:pic>
      <p:sp>
        <p:nvSpPr>
          <p:cNvPr id="16" name="TextBox 15"/>
          <p:cNvSpPr txBox="1"/>
          <p:nvPr/>
        </p:nvSpPr>
        <p:spPr>
          <a:xfrm>
            <a:off x="2939961" y="1055783"/>
            <a:ext cx="4163599" cy="933874"/>
          </a:xfrm>
          <a:prstGeom prst="rect">
            <a:avLst/>
          </a:prstGeom>
          <a:noFill/>
        </p:spPr>
        <p:txBody>
          <a:bodyPr wrap="square" lIns="101882" tIns="50941" rIns="101882" bIns="50941" rtlCol="0">
            <a:spAutoFit/>
          </a:bodyPr>
          <a:lstStyle/>
          <a:p>
            <a:pPr algn="ctr"/>
            <a:r>
              <a:rPr lang="en-US" sz="2700" dirty="0" smtClean="0">
                <a:solidFill>
                  <a:schemeClr val="accent1"/>
                </a:solidFill>
              </a:rPr>
              <a:t>PRD 87, 011103(R) (2013)</a:t>
            </a:r>
            <a:endParaRPr lang="en-US" sz="2700" baseline="30000" dirty="0">
              <a:solidFill>
                <a:schemeClr val="accent1"/>
              </a:solidFill>
            </a:endParaRPr>
          </a:p>
        </p:txBody>
      </p:sp>
      <p:pic>
        <p:nvPicPr>
          <p:cNvPr id="17" name="Picture 16" descr="T12FF01c.jpeg"/>
          <p:cNvPicPr>
            <a:picLocks noChangeAspect="1"/>
          </p:cNvPicPr>
          <p:nvPr/>
        </p:nvPicPr>
        <p:blipFill>
          <a:blip r:embed="rId3" cstate="print"/>
          <a:stretch>
            <a:fillRect/>
          </a:stretch>
        </p:blipFill>
        <p:spPr>
          <a:xfrm>
            <a:off x="113698" y="1802200"/>
            <a:ext cx="4866722" cy="3218992"/>
          </a:xfrm>
          <a:prstGeom prst="rect">
            <a:avLst/>
          </a:prstGeom>
        </p:spPr>
      </p:pic>
      <p:pic>
        <p:nvPicPr>
          <p:cNvPr id="18" name="Picture 17" descr="T12FF01d.jpeg"/>
          <p:cNvPicPr>
            <a:picLocks noChangeAspect="1"/>
          </p:cNvPicPr>
          <p:nvPr/>
        </p:nvPicPr>
        <p:blipFill>
          <a:blip r:embed="rId4" cstate="print"/>
          <a:stretch>
            <a:fillRect/>
          </a:stretch>
        </p:blipFill>
        <p:spPr>
          <a:xfrm>
            <a:off x="5077876" y="1806689"/>
            <a:ext cx="4859935" cy="3214503"/>
          </a:xfrm>
          <a:prstGeom prst="rect">
            <a:avLst/>
          </a:prstGeom>
        </p:spPr>
      </p:pic>
    </p:spTree>
  </p:cSld>
  <p:clrMapOvr>
    <a:masterClrMapping/>
  </p:clrMapOvr>
  <p:transition>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AFB 3</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84</a:t>
            </a:fld>
            <a:endParaRPr lang="en-US">
              <a:solidFill>
                <a:schemeClr val="tx1"/>
              </a:solidFill>
            </a:endParaRPr>
          </a:p>
        </p:txBody>
      </p:sp>
      <p:pic>
        <p:nvPicPr>
          <p:cNvPr id="37890" name="Picture 2" descr="http://www-d0.fnal.gov/Run2Physics/WWW/results/final/TOP/T14D/T14DF10.jpeg"/>
          <p:cNvPicPr>
            <a:picLocks noChangeAspect="1" noChangeArrowheads="1"/>
          </p:cNvPicPr>
          <p:nvPr/>
        </p:nvPicPr>
        <p:blipFill>
          <a:blip r:embed="rId2" cstate="print"/>
          <a:srcRect/>
          <a:stretch>
            <a:fillRect/>
          </a:stretch>
        </p:blipFill>
        <p:spPr bwMode="auto">
          <a:xfrm>
            <a:off x="914400" y="0"/>
            <a:ext cx="3955087" cy="2743200"/>
          </a:xfrm>
          <a:prstGeom prst="rect">
            <a:avLst/>
          </a:prstGeom>
          <a:noFill/>
        </p:spPr>
      </p:pic>
      <p:pic>
        <p:nvPicPr>
          <p:cNvPr id="37892" name="Picture 4" descr="http://www-d0.fnal.gov/Run2Physics/WWW/results/final/TOP/T14D/T14DF11.jpeg"/>
          <p:cNvPicPr>
            <a:picLocks noChangeAspect="1" noChangeArrowheads="1"/>
          </p:cNvPicPr>
          <p:nvPr/>
        </p:nvPicPr>
        <p:blipFill>
          <a:blip r:embed="rId3" cstate="print"/>
          <a:srcRect/>
          <a:stretch>
            <a:fillRect/>
          </a:stretch>
        </p:blipFill>
        <p:spPr bwMode="auto">
          <a:xfrm>
            <a:off x="5562600" y="2057400"/>
            <a:ext cx="3817682" cy="27432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118679" y="1317083"/>
            <a:ext cx="1387575" cy="32715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 name="Rectangle 3"/>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5"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sp>
        <p:nvSpPr>
          <p:cNvPr id="10"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smtClean="0"/>
              <a:t> </a:t>
            </a:r>
            <a:r>
              <a:rPr lang="en-US" sz="4500" dirty="0" err="1" smtClean="0"/>
              <a:t>dσ/dcosθ</a:t>
            </a:r>
            <a:r>
              <a:rPr lang="en-US" sz="4500" baseline="-25000" dirty="0" err="1" smtClean="0"/>
              <a:t>t</a:t>
            </a:r>
            <a:r>
              <a:rPr lang="en-US" sz="4500" dirty="0" smtClean="0"/>
              <a:t>  in  </a:t>
            </a:r>
            <a:r>
              <a:rPr lang="en-US" sz="4500" dirty="0" err="1" smtClean="0"/>
              <a:t>tt</a:t>
            </a:r>
            <a:r>
              <a:rPr lang="en-US" sz="4500" dirty="0" err="1" smtClean="0">
                <a:sym typeface="Symbol" charset="2"/>
              </a:rPr>
              <a:t></a:t>
            </a:r>
            <a:r>
              <a:rPr lang="en-US" sz="4500" dirty="0" err="1" smtClean="0"/>
              <a:t>l+jets</a:t>
            </a:r>
            <a:r>
              <a:rPr lang="en-US" sz="4500" dirty="0" smtClean="0"/>
              <a:t>  decays</a:t>
            </a:r>
            <a:endParaRPr lang="en-US" sz="4500" dirty="0"/>
          </a:p>
        </p:txBody>
      </p:sp>
      <p:sp>
        <p:nvSpPr>
          <p:cNvPr id="11" name="TextBox 10"/>
          <p:cNvSpPr txBox="1"/>
          <p:nvPr/>
        </p:nvSpPr>
        <p:spPr>
          <a:xfrm>
            <a:off x="2988684" y="1072521"/>
            <a:ext cx="3898290" cy="933874"/>
          </a:xfrm>
          <a:prstGeom prst="rect">
            <a:avLst/>
          </a:prstGeom>
          <a:noFill/>
        </p:spPr>
        <p:txBody>
          <a:bodyPr wrap="square" lIns="101882" tIns="50941" rIns="101882" bIns="50941" rtlCol="0">
            <a:spAutoFit/>
          </a:bodyPr>
          <a:lstStyle/>
          <a:p>
            <a:r>
              <a:rPr lang="en-US" sz="2700" dirty="0" smtClean="0">
                <a:solidFill>
                  <a:schemeClr val="accent1"/>
                </a:solidFill>
              </a:rPr>
              <a:t>CDF public note 10974</a:t>
            </a:r>
            <a:endParaRPr lang="en-US" sz="2700" baseline="30000" dirty="0">
              <a:solidFill>
                <a:schemeClr val="accent1"/>
              </a:solidFill>
            </a:endParaRPr>
          </a:p>
        </p:txBody>
      </p:sp>
      <p:pic>
        <p:nvPicPr>
          <p:cNvPr id="14" name="Picture 13" descr="FeynmanAngularMomentumJ1.pdf"/>
          <p:cNvPicPr>
            <a:picLocks noChangeAspect="1"/>
          </p:cNvPicPr>
          <p:nvPr/>
        </p:nvPicPr>
        <p:blipFill>
          <a:blip r:embed="rId4" cstate="print"/>
          <a:stretch>
            <a:fillRect/>
          </a:stretch>
        </p:blipFill>
        <p:spPr>
          <a:xfrm>
            <a:off x="8134921" y="1353939"/>
            <a:ext cx="1355090" cy="1511300"/>
          </a:xfrm>
          <a:prstGeom prst="rect">
            <a:avLst/>
          </a:prstGeom>
        </p:spPr>
      </p:pic>
      <p:pic>
        <p:nvPicPr>
          <p:cNvPr id="15" name="Picture 14" descr="FeynmanAngularMomentumJAny.pdf"/>
          <p:cNvPicPr>
            <a:picLocks noChangeAspect="1"/>
          </p:cNvPicPr>
          <p:nvPr/>
        </p:nvPicPr>
        <p:blipFill>
          <a:blip r:embed="rId5" cstate="print"/>
          <a:stretch>
            <a:fillRect/>
          </a:stretch>
        </p:blipFill>
        <p:spPr>
          <a:xfrm>
            <a:off x="8134921" y="3036547"/>
            <a:ext cx="1355090" cy="1525693"/>
          </a:xfrm>
          <a:prstGeom prst="rect">
            <a:avLst/>
          </a:prstGeom>
        </p:spPr>
      </p:pic>
      <p:pic>
        <p:nvPicPr>
          <p:cNvPr id="17" name="Picture 16" descr="Binned-with-curve.pdf"/>
          <p:cNvPicPr>
            <a:picLocks noChangeAspect="1"/>
          </p:cNvPicPr>
          <p:nvPr/>
        </p:nvPicPr>
        <p:blipFill>
          <a:blip r:embed="rId6" cstate="print"/>
          <a:stretch>
            <a:fillRect/>
          </a:stretch>
        </p:blipFill>
        <p:spPr>
          <a:xfrm>
            <a:off x="556582" y="1776030"/>
            <a:ext cx="3796535" cy="2811450"/>
          </a:xfrm>
          <a:prstGeom prst="rect">
            <a:avLst/>
          </a:prstGeom>
        </p:spPr>
      </p:pic>
      <p:pic>
        <p:nvPicPr>
          <p:cNvPr id="18" name="Picture 17" descr="AFB-contributions.pdf"/>
          <p:cNvPicPr>
            <a:picLocks noChangeAspect="1"/>
          </p:cNvPicPr>
          <p:nvPr/>
        </p:nvPicPr>
        <p:blipFill>
          <a:blip r:embed="rId7" cstate="print"/>
          <a:stretch>
            <a:fillRect/>
          </a:stretch>
        </p:blipFill>
        <p:spPr>
          <a:xfrm>
            <a:off x="5701677" y="4571903"/>
            <a:ext cx="3804578" cy="2817404"/>
          </a:xfrm>
          <a:prstGeom prst="rect">
            <a:avLst/>
          </a:prstGeom>
        </p:spPr>
      </p:pic>
      <p:pic>
        <p:nvPicPr>
          <p:cNvPr id="19" name="Picture 18" descr="DATA-l4-with-systs.pdf"/>
          <p:cNvPicPr>
            <a:picLocks noChangeAspect="1"/>
          </p:cNvPicPr>
          <p:nvPr/>
        </p:nvPicPr>
        <p:blipFill>
          <a:blip r:embed="rId8" cstate="print"/>
          <a:stretch>
            <a:fillRect/>
          </a:stretch>
        </p:blipFill>
        <p:spPr>
          <a:xfrm>
            <a:off x="4336873" y="1776030"/>
            <a:ext cx="3798102" cy="2812609"/>
          </a:xfrm>
          <a:prstGeom prst="rect">
            <a:avLst/>
          </a:prstGeom>
        </p:spPr>
      </p:pic>
      <p:sp>
        <p:nvSpPr>
          <p:cNvPr id="20" name="TextBox 19"/>
          <p:cNvSpPr txBox="1"/>
          <p:nvPr/>
        </p:nvSpPr>
        <p:spPr>
          <a:xfrm>
            <a:off x="97454" y="4748902"/>
            <a:ext cx="5522580" cy="3657696"/>
          </a:xfrm>
          <a:prstGeom prst="rect">
            <a:avLst/>
          </a:prstGeom>
          <a:noFill/>
        </p:spPr>
        <p:txBody>
          <a:bodyPr wrap="square" lIns="101882" tIns="50941" rIns="101882" bIns="50941" rtlCol="0">
            <a:spAutoFit/>
          </a:bodyPr>
          <a:lstStyle/>
          <a:p>
            <a:r>
              <a:rPr lang="en-US" sz="2700" dirty="0" smtClean="0">
                <a:solidFill>
                  <a:schemeClr val="accent1"/>
                </a:solidFill>
              </a:rPr>
              <a:t>Legendre moments characterize</a:t>
            </a:r>
          </a:p>
          <a:p>
            <a:pPr>
              <a:spcAft>
                <a:spcPts val="1337"/>
              </a:spcAft>
            </a:pPr>
            <a:r>
              <a:rPr lang="en-US" sz="2700" dirty="0">
                <a:solidFill>
                  <a:schemeClr val="accent1"/>
                </a:solidFill>
              </a:rPr>
              <a:t>t</a:t>
            </a:r>
            <a:r>
              <a:rPr lang="en-US" sz="2700" dirty="0" smtClean="0">
                <a:solidFill>
                  <a:schemeClr val="accent1"/>
                </a:solidFill>
              </a:rPr>
              <a:t>he shape of the cross section</a:t>
            </a:r>
          </a:p>
          <a:p>
            <a:pPr>
              <a:buFont typeface="Wingdings" charset="2"/>
              <a:buChar char="Ø"/>
            </a:pPr>
            <a:r>
              <a:rPr lang="en-US" sz="2700" dirty="0" smtClean="0">
                <a:solidFill>
                  <a:schemeClr val="accent2"/>
                </a:solidFill>
              </a:rPr>
              <a:t> Agreement with SM@NLO</a:t>
            </a:r>
          </a:p>
          <a:p>
            <a:pPr>
              <a:spcAft>
                <a:spcPts val="669"/>
              </a:spcAft>
            </a:pPr>
            <a:r>
              <a:rPr lang="en-US" sz="2700" dirty="0" smtClean="0">
                <a:solidFill>
                  <a:schemeClr val="accent2"/>
                </a:solidFill>
              </a:rPr>
              <a:t>    for all but 1</a:t>
            </a:r>
            <a:r>
              <a:rPr lang="en-US" sz="2700" baseline="30000" dirty="0" smtClean="0">
                <a:solidFill>
                  <a:schemeClr val="accent2"/>
                </a:solidFill>
              </a:rPr>
              <a:t>st</a:t>
            </a:r>
            <a:r>
              <a:rPr lang="en-US" sz="2700" dirty="0" smtClean="0">
                <a:solidFill>
                  <a:schemeClr val="accent2"/>
                </a:solidFill>
              </a:rPr>
              <a:t> moment</a:t>
            </a:r>
            <a:endParaRPr lang="en-US" sz="2700" baseline="30000" dirty="0" smtClean="0">
              <a:solidFill>
                <a:schemeClr val="accent2"/>
              </a:solidFill>
            </a:endParaRPr>
          </a:p>
          <a:p>
            <a:pPr>
              <a:buFont typeface="Wingdings" charset="2"/>
              <a:buChar char="Ø"/>
            </a:pPr>
            <a:r>
              <a:rPr lang="en-US" sz="2700" dirty="0" smtClean="0">
                <a:solidFill>
                  <a:schemeClr val="accent2"/>
                </a:solidFill>
              </a:rPr>
              <a:t> A</a:t>
            </a:r>
            <a:r>
              <a:rPr lang="en-US" sz="2700" baseline="-25000" dirty="0" smtClean="0">
                <a:solidFill>
                  <a:schemeClr val="accent2"/>
                </a:solidFill>
              </a:rPr>
              <a:t>FB</a:t>
            </a:r>
            <a:r>
              <a:rPr lang="en-US" sz="2700" dirty="0" smtClean="0">
                <a:solidFill>
                  <a:schemeClr val="accent2"/>
                </a:solidFill>
              </a:rPr>
              <a:t> dominated by</a:t>
            </a:r>
            <a:endParaRPr lang="en-US" sz="2700" baseline="-25000" dirty="0" smtClean="0">
              <a:solidFill>
                <a:schemeClr val="accent2"/>
              </a:solidFill>
            </a:endParaRPr>
          </a:p>
          <a:p>
            <a:r>
              <a:rPr lang="en-US" sz="2700" dirty="0" smtClean="0">
                <a:solidFill>
                  <a:schemeClr val="accent2"/>
                </a:solidFill>
              </a:rPr>
              <a:t>    anomalously large 1</a:t>
            </a:r>
            <a:r>
              <a:rPr lang="en-US" sz="2700" baseline="30000" dirty="0" smtClean="0">
                <a:solidFill>
                  <a:schemeClr val="accent2"/>
                </a:solidFill>
              </a:rPr>
              <a:t>st</a:t>
            </a:r>
            <a:r>
              <a:rPr lang="en-US" sz="2700" dirty="0" smtClean="0">
                <a:solidFill>
                  <a:schemeClr val="accent2"/>
                </a:solidFill>
              </a:rPr>
              <a:t> moment</a:t>
            </a:r>
            <a:endParaRPr lang="en-US" sz="2700" baseline="-25000" dirty="0" smtClean="0">
              <a:solidFill>
                <a:schemeClr val="accent2"/>
              </a:solidFill>
            </a:endParaRPr>
          </a:p>
        </p:txBody>
      </p:sp>
    </p:spTree>
  </p:cSld>
  <p:clrMapOvr>
    <a:masterClrMapping/>
  </p:clrMapOvr>
  <p:transition>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69926" lvl="3" indent="-287338">
              <a:buFont typeface="Arial" panose="020B0604020202020204" pitchFamily="34" charset="0"/>
              <a:buChar char="•"/>
            </a:pPr>
            <a:endParaRPr lang="en-US" sz="1300" dirty="0" smtClean="0"/>
          </a:p>
          <a:p>
            <a:pPr marL="669926" lvl="3" indent="-287338">
              <a:buFont typeface="Arial" panose="020B0604020202020204" pitchFamily="34" charset="0"/>
              <a:buChar char="•"/>
            </a:pPr>
            <a:r>
              <a:rPr lang="en-US" sz="1800" dirty="0" smtClean="0">
                <a:solidFill>
                  <a:srgbClr val="0000FF"/>
                </a:solidFill>
              </a:rPr>
              <a:t>In total reconstructed asymmetry</a:t>
            </a:r>
          </a:p>
          <a:p>
            <a:pPr marL="1050926" lvl="4" indent="-287338">
              <a:buFont typeface="Arial" panose="020B0604020202020204" pitchFamily="34" charset="0"/>
              <a:buChar char="•"/>
            </a:pPr>
            <a:r>
              <a:rPr lang="en-US" sz="1800" dirty="0" smtClean="0">
                <a:solidFill>
                  <a:srgbClr val="0000FF"/>
                </a:solidFill>
              </a:rPr>
              <a:t>CDF: </a:t>
            </a:r>
          </a:p>
          <a:p>
            <a:pPr marL="1050926" lvl="4" indent="-287338">
              <a:buFont typeface="Arial" panose="020B0604020202020204" pitchFamily="34" charset="0"/>
              <a:buChar char="•"/>
            </a:pPr>
            <a:r>
              <a:rPr lang="en-US" sz="1800" dirty="0" smtClean="0">
                <a:solidFill>
                  <a:srgbClr val="0000FF"/>
                </a:solidFill>
              </a:rPr>
              <a:t>Most pronounced as a function of mass</a:t>
            </a:r>
          </a:p>
          <a:p>
            <a:pPr marL="669926" lvl="3" indent="-287338">
              <a:buFont typeface="Arial" panose="020B0604020202020204" pitchFamily="34" charset="0"/>
              <a:buChar char="•"/>
            </a:pPr>
            <a:r>
              <a:rPr lang="en-US" sz="1800" dirty="0" smtClean="0">
                <a:solidFill>
                  <a:srgbClr val="0000FF"/>
                </a:solidFill>
              </a:rPr>
              <a:t>In </a:t>
            </a:r>
            <a:r>
              <a:rPr lang="en-US" sz="1800" dirty="0" err="1" smtClean="0">
                <a:solidFill>
                  <a:srgbClr val="0000FF"/>
                </a:solidFill>
              </a:rPr>
              <a:t>dσ</a:t>
            </a:r>
            <a:r>
              <a:rPr lang="en-US" sz="1800" dirty="0" smtClean="0">
                <a:solidFill>
                  <a:srgbClr val="0000FF"/>
                </a:solidFill>
              </a:rPr>
              <a:t>/</a:t>
            </a:r>
            <a:r>
              <a:rPr lang="en-US" sz="1800" dirty="0" err="1" smtClean="0">
                <a:solidFill>
                  <a:srgbClr val="0000FF"/>
                </a:solidFill>
              </a:rPr>
              <a:t>dcosθ</a:t>
            </a:r>
            <a:r>
              <a:rPr lang="en-US" sz="1800" baseline="-25000" dirty="0" err="1" smtClean="0">
                <a:solidFill>
                  <a:srgbClr val="0000FF"/>
                </a:solidFill>
              </a:rPr>
              <a:t>t</a:t>
            </a:r>
            <a:r>
              <a:rPr lang="en-US" sz="1800" dirty="0" smtClean="0">
                <a:solidFill>
                  <a:srgbClr val="0000FF"/>
                </a:solidFill>
              </a:rPr>
              <a:t> in </a:t>
            </a:r>
            <a:r>
              <a:rPr lang="en-US" sz="1800" dirty="0" err="1" smtClean="0">
                <a:solidFill>
                  <a:srgbClr val="0000FF"/>
                </a:solidFill>
              </a:rPr>
              <a:t>l+jets</a:t>
            </a:r>
            <a:endParaRPr lang="en-US" sz="1800" dirty="0" smtClean="0">
              <a:solidFill>
                <a:srgbClr val="0000FF"/>
              </a:solidFill>
            </a:endParaRPr>
          </a:p>
          <a:p>
            <a:pPr marL="1050926" lvl="4" indent="-287338">
              <a:buFont typeface="Arial" panose="020B0604020202020204" pitchFamily="34" charset="0"/>
              <a:buChar char="•"/>
            </a:pPr>
            <a:r>
              <a:rPr lang="en-US" sz="1800" dirty="0" smtClean="0">
                <a:solidFill>
                  <a:srgbClr val="0000FF"/>
                </a:solidFill>
              </a:rPr>
              <a:t>CDF: PRD 88, 072003(2013)</a:t>
            </a:r>
          </a:p>
          <a:p>
            <a:pPr marL="669926" lvl="3" indent="-287338">
              <a:buFont typeface="Arial" panose="020B0604020202020204" pitchFamily="34" charset="0"/>
              <a:buChar char="•"/>
            </a:pPr>
            <a:r>
              <a:rPr lang="en-US" sz="1800" dirty="0" smtClean="0">
                <a:solidFill>
                  <a:srgbClr val="0000FF"/>
                </a:solidFill>
              </a:rPr>
              <a:t>In lepton asymmetry</a:t>
            </a:r>
          </a:p>
          <a:p>
            <a:pPr marL="1052513" lvl="3" indent="-287338">
              <a:buFont typeface="Arial" panose="020B0604020202020204" pitchFamily="34" charset="0"/>
              <a:buChar char="•"/>
            </a:pPr>
            <a:r>
              <a:rPr lang="en-US" sz="1800" dirty="0" smtClean="0">
                <a:solidFill>
                  <a:srgbClr val="0000FF"/>
                </a:solidFill>
              </a:rPr>
              <a:t>CDF: PRL 111, 182002(2013) </a:t>
            </a:r>
          </a:p>
          <a:p>
            <a:pPr>
              <a:buFont typeface="Arial" panose="020B0604020202020204" pitchFamily="34" charset="0"/>
              <a:buChar char="•"/>
            </a:pPr>
            <a:r>
              <a:rPr lang="en-US" sz="1800" dirty="0" smtClean="0"/>
              <a:t>Full suite of CDF and DZero results since in then</a:t>
            </a:r>
          </a:p>
          <a:p>
            <a:pPr lvl="1">
              <a:buFont typeface="Arial" panose="020B0604020202020204" pitchFamily="34" charset="0"/>
              <a:buChar char="•"/>
            </a:pPr>
            <a:r>
              <a:rPr lang="en-US" sz="1800" dirty="0" smtClean="0"/>
              <a:t>Leptonic: </a:t>
            </a:r>
            <a:r>
              <a:rPr lang="en-US" sz="1800" dirty="0" err="1" smtClean="0"/>
              <a:t>l+jets</a:t>
            </a:r>
            <a:r>
              <a:rPr lang="en-US" sz="1800" dirty="0" smtClean="0"/>
              <a:t> &amp; dileptons</a:t>
            </a:r>
            <a:endParaRPr lang="en-US" sz="1800" baseline="30000" dirty="0" smtClean="0"/>
          </a:p>
          <a:p>
            <a:pPr lvl="1">
              <a:buFont typeface="Arial" panose="020B0604020202020204" pitchFamily="34" charset="0"/>
              <a:buChar char="•"/>
            </a:pPr>
            <a:r>
              <a:rPr lang="en-US" sz="1800" dirty="0" smtClean="0"/>
              <a:t>Full Reconstruction: Lep+Jets only</a:t>
            </a:r>
          </a:p>
          <a:p>
            <a:pPr>
              <a:buFont typeface="Arial" panose="020B0604020202020204" pitchFamily="34" charset="0"/>
              <a:buChar char="•"/>
            </a:pPr>
            <a:r>
              <a:rPr lang="en-US" sz="1800" dirty="0" smtClean="0"/>
              <a:t>Recent results from CDF and DZero</a:t>
            </a:r>
          </a:p>
          <a:p>
            <a:pPr marL="669925" lvl="2" indent="-287338">
              <a:buFont typeface="Arial" panose="020B0604020202020204" pitchFamily="34" charset="0"/>
              <a:buChar char="•"/>
            </a:pPr>
            <a:r>
              <a:rPr lang="en-US" sz="1800" dirty="0" smtClean="0">
                <a:solidFill>
                  <a:srgbClr val="0000FF"/>
                </a:solidFill>
              </a:rPr>
              <a:t>DZero leptonic </a:t>
            </a:r>
            <a:r>
              <a:rPr lang="en-US" sz="1800" dirty="0" err="1" smtClean="0">
                <a:solidFill>
                  <a:srgbClr val="0000FF"/>
                </a:solidFill>
              </a:rPr>
              <a:t>Asy</a:t>
            </a:r>
            <a:r>
              <a:rPr lang="en-US" sz="1800" dirty="0" smtClean="0">
                <a:solidFill>
                  <a:srgbClr val="0000FF"/>
                </a:solidFill>
              </a:rPr>
              <a:t>: PRD 88, 112002 (2013) </a:t>
            </a:r>
          </a:p>
          <a:p>
            <a:pPr marL="669925" lvl="2" indent="-287338">
              <a:buFont typeface="Arial" panose="020B0604020202020204" pitchFamily="34" charset="0"/>
              <a:buChar char="•"/>
            </a:pPr>
            <a:r>
              <a:rPr lang="en-US" sz="1800" dirty="0" smtClean="0">
                <a:solidFill>
                  <a:srgbClr val="0000FF"/>
                </a:solidFill>
              </a:rPr>
              <a:t>DZero Reconstructed: arXiv:1403.1294</a:t>
            </a:r>
          </a:p>
          <a:p>
            <a:pPr marL="669925" lvl="2" indent="-287338">
              <a:buFont typeface="Arial" panose="020B0604020202020204" pitchFamily="34" charset="0"/>
              <a:buChar char="•"/>
            </a:pPr>
            <a:r>
              <a:rPr lang="en-US" sz="1800" dirty="0" smtClean="0">
                <a:solidFill>
                  <a:srgbClr val="0000FF"/>
                </a:solidFill>
              </a:rPr>
              <a:t>CDF </a:t>
            </a:r>
            <a:r>
              <a:rPr lang="en-US" sz="1800" dirty="0" err="1" smtClean="0">
                <a:solidFill>
                  <a:srgbClr val="0000FF"/>
                </a:solidFill>
              </a:rPr>
              <a:t>asym</a:t>
            </a:r>
            <a:r>
              <a:rPr lang="en-US" sz="1800" dirty="0" smtClean="0">
                <a:solidFill>
                  <a:srgbClr val="0000FF"/>
                </a:solidFill>
              </a:rPr>
              <a:t>: arXiv:1404.3698</a:t>
            </a:r>
          </a:p>
          <a:p>
            <a:pPr marL="287338" lvl="2" indent="-287338">
              <a:buFont typeface="Arial" panose="020B0604020202020204" pitchFamily="34" charset="0"/>
              <a:buChar char="•"/>
            </a:pPr>
            <a:r>
              <a:rPr lang="en-US" sz="1800" dirty="0" smtClean="0">
                <a:solidFill>
                  <a:srgbClr val="FF0000"/>
                </a:solidFill>
              </a:rPr>
              <a:t>Not sure what the final conclusion is: working to finish results, reconcile them all and combine</a:t>
            </a:r>
          </a:p>
          <a:p>
            <a:endParaRPr lang="en-US" dirty="0"/>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err="1" smtClean="0"/>
              <a:t>Tevatron</a:t>
            </a:r>
            <a:r>
              <a:rPr lang="en-US" sz="4500" dirty="0" smtClean="0"/>
              <a:t>  M</a:t>
            </a:r>
            <a:r>
              <a:rPr lang="en-US" sz="4500" baseline="-25000" dirty="0" smtClean="0"/>
              <a:t>W</a:t>
            </a:r>
            <a:r>
              <a:rPr lang="en-US" sz="4500" dirty="0" smtClean="0"/>
              <a:t>  combination</a:t>
            </a:r>
            <a:endParaRPr lang="en-US" sz="4500" dirty="0"/>
          </a:p>
        </p:txBody>
      </p:sp>
      <p:sp>
        <p:nvSpPr>
          <p:cNvPr id="16" name="Rectangle 15"/>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17" name="Picture 6" descr="cdfii_logo">
            <a:hlinkClick r:id="rId2"/>
          </p:cNvPr>
          <p:cNvPicPr>
            <a:picLocks noChangeAspect="1" noChangeArrowheads="1"/>
          </p:cNvPicPr>
          <p:nvPr/>
        </p:nvPicPr>
        <p:blipFill>
          <a:blip r:embed="rId3" cstate="print"/>
          <a:srcRect/>
          <a:stretch>
            <a:fillRect/>
          </a:stretch>
        </p:blipFill>
        <p:spPr bwMode="auto">
          <a:xfrm>
            <a:off x="12176" y="0"/>
            <a:ext cx="1024730" cy="1055783"/>
          </a:xfrm>
          <a:prstGeom prst="rect">
            <a:avLst/>
          </a:prstGeom>
          <a:noFill/>
          <a:ln w="9525">
            <a:noFill/>
            <a:miter lim="800000"/>
            <a:headEnd/>
            <a:tailEnd/>
          </a:ln>
          <a:effectLst/>
        </p:spPr>
      </p:pic>
      <p:pic>
        <p:nvPicPr>
          <p:cNvPr id="18" name="Picture 17" descr="dzero_logo.jpg"/>
          <p:cNvPicPr>
            <a:picLocks noChangeAspect="1"/>
          </p:cNvPicPr>
          <p:nvPr/>
        </p:nvPicPr>
        <p:blipFill>
          <a:blip r:embed="rId4" cstate="print"/>
          <a:stretch>
            <a:fillRect/>
          </a:stretch>
        </p:blipFill>
        <p:spPr>
          <a:xfrm>
            <a:off x="8462528" y="0"/>
            <a:ext cx="1596975" cy="867997"/>
          </a:xfrm>
          <a:prstGeom prst="rect">
            <a:avLst/>
          </a:prstGeom>
        </p:spPr>
      </p:pic>
      <p:sp>
        <p:nvSpPr>
          <p:cNvPr id="19" name="TextBox 18"/>
          <p:cNvSpPr txBox="1"/>
          <p:nvPr/>
        </p:nvSpPr>
        <p:spPr>
          <a:xfrm>
            <a:off x="1150603" y="1055783"/>
            <a:ext cx="7636790" cy="523220"/>
          </a:xfrm>
          <a:prstGeom prst="rect">
            <a:avLst/>
          </a:prstGeom>
          <a:noFill/>
        </p:spPr>
        <p:txBody>
          <a:bodyPr wrap="square" lIns="101882" tIns="50941" rIns="101882" bIns="50941" rtlCol="0">
            <a:spAutoFit/>
          </a:bodyPr>
          <a:lstStyle/>
          <a:p>
            <a:pPr algn="ctr"/>
            <a:r>
              <a:rPr lang="en-US" sz="2700" dirty="0" smtClean="0">
                <a:solidFill>
                  <a:schemeClr val="accent1"/>
                </a:solidFill>
              </a:rPr>
              <a:t>arXiv:hep-ex/1204.0042 </a:t>
            </a:r>
            <a:endParaRPr lang="en-US" sz="2700" baseline="30000" dirty="0">
              <a:solidFill>
                <a:schemeClr val="accent1"/>
              </a:solidFill>
            </a:endParaRPr>
          </a:p>
        </p:txBody>
      </p:sp>
      <p:sp>
        <p:nvSpPr>
          <p:cNvPr id="25" name="TextBox 24"/>
          <p:cNvSpPr txBox="1"/>
          <p:nvPr/>
        </p:nvSpPr>
        <p:spPr>
          <a:xfrm>
            <a:off x="341095" y="6211034"/>
            <a:ext cx="6578362" cy="1349372"/>
          </a:xfrm>
          <a:prstGeom prst="rect">
            <a:avLst/>
          </a:prstGeom>
          <a:noFill/>
        </p:spPr>
        <p:txBody>
          <a:bodyPr wrap="square" lIns="101882" tIns="50941" rIns="101882" bIns="50941" rtlCol="0">
            <a:spAutoFit/>
          </a:bodyPr>
          <a:lstStyle/>
          <a:p>
            <a:pPr>
              <a:spcAft>
                <a:spcPts val="2674"/>
              </a:spcAft>
            </a:pPr>
            <a:r>
              <a:rPr lang="en-US" sz="2700" dirty="0" smtClean="0">
                <a:solidFill>
                  <a:schemeClr val="accent1"/>
                </a:solidFill>
              </a:rPr>
              <a:t>Fine corrections in M</a:t>
            </a:r>
            <a:r>
              <a:rPr lang="en-US" sz="2700" baseline="-25000" dirty="0" smtClean="0">
                <a:solidFill>
                  <a:schemeClr val="accent1"/>
                </a:solidFill>
              </a:rPr>
              <a:t>W</a:t>
            </a:r>
            <a:r>
              <a:rPr lang="en-US" sz="2700" dirty="0" smtClean="0">
                <a:solidFill>
                  <a:schemeClr val="accent1"/>
                </a:solidFill>
              </a:rPr>
              <a:t> calculation are sensitive to unobserved particles </a:t>
            </a:r>
            <a:r>
              <a:rPr lang="en-US" sz="2700" dirty="0" err="1" smtClean="0">
                <a:solidFill>
                  <a:schemeClr val="accent1"/>
                </a:solidFill>
                <a:sym typeface="Symbol" charset="2"/>
              </a:rPr>
              <a:t></a:t>
            </a:r>
            <a:r>
              <a:rPr lang="en-US" sz="2700" dirty="0" smtClean="0">
                <a:solidFill>
                  <a:schemeClr val="accent1"/>
                </a:solidFill>
              </a:rPr>
              <a:t> Precision is probing for new physics</a:t>
            </a:r>
          </a:p>
        </p:txBody>
      </p:sp>
      <p:sp>
        <p:nvSpPr>
          <p:cNvPr id="26" name="TextBox 25"/>
          <p:cNvSpPr txBox="1"/>
          <p:nvPr/>
        </p:nvSpPr>
        <p:spPr>
          <a:xfrm>
            <a:off x="4274" y="5031427"/>
            <a:ext cx="4787376" cy="1586360"/>
          </a:xfrm>
          <a:prstGeom prst="rect">
            <a:avLst/>
          </a:prstGeom>
          <a:noFill/>
        </p:spPr>
        <p:txBody>
          <a:bodyPr wrap="square" lIns="101882" tIns="50941" rIns="101882" bIns="50941" rtlCol="0">
            <a:spAutoFit/>
          </a:bodyPr>
          <a:lstStyle/>
          <a:p>
            <a:pPr>
              <a:spcAft>
                <a:spcPts val="1337"/>
              </a:spcAft>
              <a:buFont typeface="Wingdings" charset="2"/>
              <a:buChar char="Ø"/>
            </a:pPr>
            <a:r>
              <a:rPr lang="en-US" sz="2700" dirty="0" smtClean="0">
                <a:solidFill>
                  <a:schemeClr val="accent2"/>
                </a:solidFill>
              </a:rPr>
              <a:t> M</a:t>
            </a:r>
            <a:r>
              <a:rPr lang="en-US" sz="2700" baseline="-25000" dirty="0" smtClean="0">
                <a:solidFill>
                  <a:schemeClr val="accent2"/>
                </a:solidFill>
              </a:rPr>
              <a:t>W</a:t>
            </a:r>
            <a:r>
              <a:rPr lang="en-US" sz="2700" dirty="0" smtClean="0">
                <a:solidFill>
                  <a:schemeClr val="accent2"/>
                </a:solidFill>
              </a:rPr>
              <a:t> = (80387 ± 16) MeV/c</a:t>
            </a:r>
            <a:r>
              <a:rPr lang="en-US" sz="2700" baseline="30000" dirty="0" smtClean="0">
                <a:solidFill>
                  <a:schemeClr val="accent2"/>
                </a:solidFill>
              </a:rPr>
              <a:t>2</a:t>
            </a:r>
          </a:p>
          <a:p>
            <a:pPr>
              <a:spcAft>
                <a:spcPts val="2674"/>
              </a:spcAft>
              <a:buFont typeface="Wingdings" charset="2"/>
              <a:buChar char="Ø"/>
            </a:pPr>
            <a:r>
              <a:rPr lang="en-US" sz="2700" dirty="0" smtClean="0">
                <a:solidFill>
                  <a:schemeClr val="accent2"/>
                </a:solidFill>
              </a:rPr>
              <a:t> 0.02% precision!</a:t>
            </a:r>
            <a:endParaRPr lang="en-US" sz="2700" baseline="30000" dirty="0">
              <a:solidFill>
                <a:schemeClr val="accent2"/>
              </a:solidFill>
            </a:endParaRPr>
          </a:p>
        </p:txBody>
      </p:sp>
      <p:pic>
        <p:nvPicPr>
          <p:cNvPr id="28" name="Picture 27" descr="wmass_projection.eps"/>
          <p:cNvPicPr>
            <a:picLocks noChangeAspect="1"/>
          </p:cNvPicPr>
          <p:nvPr/>
        </p:nvPicPr>
        <p:blipFill>
          <a:blip r:embed="rId5" cstate="print"/>
          <a:stretch>
            <a:fillRect/>
          </a:stretch>
        </p:blipFill>
        <p:spPr>
          <a:xfrm>
            <a:off x="4069532" y="1579003"/>
            <a:ext cx="5765496" cy="3174396"/>
          </a:xfrm>
          <a:prstGeom prst="rect">
            <a:avLst/>
          </a:prstGeom>
        </p:spPr>
      </p:pic>
      <p:pic>
        <p:nvPicPr>
          <p:cNvPr id="30" name="Picture 29" descr="mw_plot_old.eps"/>
          <p:cNvPicPr>
            <a:picLocks noChangeAspect="1"/>
          </p:cNvPicPr>
          <p:nvPr/>
        </p:nvPicPr>
        <p:blipFill>
          <a:blip r:embed="rId6" cstate="print"/>
          <a:stretch>
            <a:fillRect/>
          </a:stretch>
        </p:blipFill>
        <p:spPr>
          <a:xfrm>
            <a:off x="6773273" y="4725658"/>
            <a:ext cx="3065227" cy="3030005"/>
          </a:xfrm>
          <a:prstGeom prst="rect">
            <a:avLst/>
          </a:prstGeom>
        </p:spPr>
      </p:pic>
      <p:pic>
        <p:nvPicPr>
          <p:cNvPr id="12" name="Picture 11" descr="2fb200pb.eps"/>
          <p:cNvPicPr>
            <a:picLocks noChangeAspect="1"/>
          </p:cNvPicPr>
          <p:nvPr/>
        </p:nvPicPr>
        <p:blipFill>
          <a:blip r:embed="rId7" cstate="print"/>
          <a:stretch>
            <a:fillRect/>
          </a:stretch>
        </p:blipFill>
        <p:spPr>
          <a:xfrm>
            <a:off x="890721" y="1579003"/>
            <a:ext cx="3211296" cy="3174396"/>
          </a:xfrm>
          <a:prstGeom prst="rect">
            <a:avLst/>
          </a:prstGeom>
        </p:spPr>
      </p:pic>
    </p:spTree>
  </p:cSld>
  <p:clrMapOvr>
    <a:masterClrMapping/>
  </p:clrMapOvr>
  <p:transition>
    <p:zo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114612" y="1172935"/>
            <a:ext cx="1939722" cy="87034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0" name="Title 1"/>
          <p:cNvSpPr>
            <a:spLocks noGrp="1"/>
          </p:cNvSpPr>
          <p:nvPr>
            <p:ph type="ctrTitle"/>
          </p:nvPr>
        </p:nvSpPr>
        <p:spPr>
          <a:xfrm>
            <a:off x="0" y="202193"/>
            <a:ext cx="10058400" cy="835533"/>
          </a:xfrm>
        </p:spPr>
        <p:txBody>
          <a:bodyPr>
            <a:normAutofit/>
          </a:bodyPr>
          <a:lstStyle/>
          <a:p>
            <a:pPr algn="ctr">
              <a:lnSpc>
                <a:spcPct val="100000"/>
              </a:lnSpc>
            </a:pPr>
            <a:r>
              <a:rPr lang="en-US" sz="4500" dirty="0" smtClean="0"/>
              <a:t>sin</a:t>
            </a:r>
            <a:r>
              <a:rPr lang="en-US" sz="4500" baseline="30000" dirty="0" smtClean="0"/>
              <a:t>2</a:t>
            </a:r>
            <a:r>
              <a:rPr lang="en-US" sz="4500" dirty="0" smtClean="0"/>
              <a:t>θ</a:t>
            </a:r>
            <a:r>
              <a:rPr lang="en-US" sz="4500" baseline="-25000" dirty="0" smtClean="0"/>
              <a:t>W</a:t>
            </a:r>
            <a:r>
              <a:rPr lang="en-US" sz="4500" dirty="0" smtClean="0"/>
              <a:t>  (or  M</a:t>
            </a:r>
            <a:r>
              <a:rPr lang="en-US" sz="4500" baseline="-25000" dirty="0" smtClean="0"/>
              <a:t>W</a:t>
            </a:r>
            <a:r>
              <a:rPr lang="en-US" sz="4500" dirty="0" smtClean="0"/>
              <a:t>)</a:t>
            </a:r>
            <a:endParaRPr lang="en-US" sz="4500" dirty="0"/>
          </a:p>
        </p:txBody>
      </p:sp>
      <p:sp>
        <p:nvSpPr>
          <p:cNvPr id="16" name="TextBox 15"/>
          <p:cNvSpPr txBox="1"/>
          <p:nvPr/>
        </p:nvSpPr>
        <p:spPr>
          <a:xfrm>
            <a:off x="3036099" y="1151691"/>
            <a:ext cx="3965904" cy="1847970"/>
          </a:xfrm>
          <a:prstGeom prst="rect">
            <a:avLst/>
          </a:prstGeom>
          <a:noFill/>
        </p:spPr>
        <p:txBody>
          <a:bodyPr wrap="square" lIns="101882" tIns="50941" rIns="101882" bIns="50941" rtlCol="0">
            <a:spAutoFit/>
          </a:bodyPr>
          <a:lstStyle/>
          <a:p>
            <a:r>
              <a:rPr lang="en-US" sz="2700" dirty="0" smtClean="0">
                <a:solidFill>
                  <a:schemeClr val="accent1"/>
                </a:solidFill>
              </a:rPr>
              <a:t>PRL 106, 241801 (2011)</a:t>
            </a:r>
          </a:p>
          <a:p>
            <a:r>
              <a:rPr lang="en-US" sz="2700" dirty="0" smtClean="0">
                <a:solidFill>
                  <a:schemeClr val="accent1"/>
                </a:solidFill>
              </a:rPr>
              <a:t>CDF public note 10952</a:t>
            </a:r>
            <a:endParaRPr lang="en-US" sz="2700" baseline="30000" dirty="0">
              <a:solidFill>
                <a:schemeClr val="accent1"/>
              </a:solidFill>
            </a:endParaRPr>
          </a:p>
        </p:txBody>
      </p:sp>
      <p:graphicFrame>
        <p:nvGraphicFramePr>
          <p:cNvPr id="19" name="Object 18"/>
          <p:cNvGraphicFramePr>
            <a:graphicFrameLocks noChangeAspect="1"/>
          </p:cNvGraphicFramePr>
          <p:nvPr/>
        </p:nvGraphicFramePr>
        <p:xfrm>
          <a:off x="8167407" y="1216661"/>
          <a:ext cx="1914928" cy="775090"/>
        </p:xfrm>
        <a:graphic>
          <a:graphicData uri="http://schemas.openxmlformats.org/presentationml/2006/ole">
            <p:oleObj spid="_x0000_s221186" name="Equation" r:id="rId3" imgW="1066800" imgH="419100" progId="Equation.3">
              <p:embed/>
            </p:oleObj>
          </a:graphicData>
        </a:graphic>
      </p:graphicFrame>
      <p:pic>
        <p:nvPicPr>
          <p:cNvPr id="21" name="Picture 20" descr="A4vsMW.gif"/>
          <p:cNvPicPr>
            <a:picLocks noChangeAspect="1"/>
          </p:cNvPicPr>
          <p:nvPr/>
        </p:nvPicPr>
        <p:blipFill>
          <a:blip r:embed="rId4" cstate="print"/>
          <a:stretch>
            <a:fillRect/>
          </a:stretch>
        </p:blipFill>
        <p:spPr>
          <a:xfrm>
            <a:off x="0" y="2492944"/>
            <a:ext cx="4023840" cy="2989541"/>
          </a:xfrm>
          <a:prstGeom prst="rect">
            <a:avLst/>
          </a:prstGeom>
        </p:spPr>
      </p:pic>
      <p:pic>
        <p:nvPicPr>
          <p:cNvPr id="22" name="Picture 21" descr="sw2plot.gif"/>
          <p:cNvPicPr>
            <a:picLocks noChangeAspect="1"/>
          </p:cNvPicPr>
          <p:nvPr/>
        </p:nvPicPr>
        <p:blipFill>
          <a:blip r:embed="rId5" cstate="print"/>
          <a:stretch>
            <a:fillRect/>
          </a:stretch>
        </p:blipFill>
        <p:spPr>
          <a:xfrm>
            <a:off x="4009795" y="2492944"/>
            <a:ext cx="3036287" cy="2989541"/>
          </a:xfrm>
          <a:prstGeom prst="rect">
            <a:avLst/>
          </a:prstGeom>
        </p:spPr>
      </p:pic>
      <p:pic>
        <p:nvPicPr>
          <p:cNvPr id="23" name="Picture 22" descr="wmplot.gif"/>
          <p:cNvPicPr>
            <a:picLocks noChangeAspect="1"/>
          </p:cNvPicPr>
          <p:nvPr/>
        </p:nvPicPr>
        <p:blipFill>
          <a:blip r:embed="rId6" cstate="print"/>
          <a:stretch>
            <a:fillRect/>
          </a:stretch>
        </p:blipFill>
        <p:spPr>
          <a:xfrm>
            <a:off x="7029840" y="2492944"/>
            <a:ext cx="3024494" cy="2989541"/>
          </a:xfrm>
          <a:prstGeom prst="rect">
            <a:avLst/>
          </a:prstGeom>
        </p:spPr>
      </p:pic>
      <p:sp>
        <p:nvSpPr>
          <p:cNvPr id="24" name="TextBox 23"/>
          <p:cNvSpPr txBox="1"/>
          <p:nvPr/>
        </p:nvSpPr>
        <p:spPr>
          <a:xfrm>
            <a:off x="16243" y="5769863"/>
            <a:ext cx="10038091" cy="2609717"/>
          </a:xfrm>
          <a:prstGeom prst="rect">
            <a:avLst/>
          </a:prstGeom>
          <a:noFill/>
        </p:spPr>
        <p:txBody>
          <a:bodyPr wrap="square" lIns="101882" tIns="50941" rIns="101882" bIns="50941" rtlCol="0">
            <a:spAutoFit/>
          </a:bodyPr>
          <a:lstStyle/>
          <a:p>
            <a:pPr>
              <a:spcAft>
                <a:spcPts val="2674"/>
              </a:spcAft>
              <a:buFont typeface="Wingdings" charset="2"/>
              <a:buChar char="²"/>
            </a:pPr>
            <a:r>
              <a:rPr lang="en-US" sz="2700" dirty="0" smtClean="0">
                <a:solidFill>
                  <a:schemeClr val="accent1"/>
                </a:solidFill>
              </a:rPr>
              <a:t> Measured A</a:t>
            </a:r>
            <a:r>
              <a:rPr lang="en-US" sz="2700" baseline="-25000" dirty="0" smtClean="0">
                <a:solidFill>
                  <a:schemeClr val="accent1"/>
                </a:solidFill>
              </a:rPr>
              <a:t>4</a:t>
            </a:r>
            <a:r>
              <a:rPr lang="en-US" sz="2700" dirty="0" smtClean="0">
                <a:solidFill>
                  <a:schemeClr val="accent1"/>
                </a:solidFill>
              </a:rPr>
              <a:t> (V-A interference) from </a:t>
            </a:r>
            <a:r>
              <a:rPr lang="en-US" sz="2700" dirty="0" err="1" smtClean="0">
                <a:solidFill>
                  <a:schemeClr val="accent1"/>
                </a:solidFill>
              </a:rPr>
              <a:t>cosθ</a:t>
            </a:r>
            <a:r>
              <a:rPr lang="en-US" sz="2700" dirty="0" smtClean="0">
                <a:solidFill>
                  <a:schemeClr val="accent1"/>
                </a:solidFill>
              </a:rPr>
              <a:t> term of the angular distribution of </a:t>
            </a:r>
            <a:r>
              <a:rPr lang="en-US" sz="2700" dirty="0" err="1" smtClean="0">
                <a:solidFill>
                  <a:schemeClr val="accent1"/>
                </a:solidFill>
              </a:rPr>
              <a:t>e</a:t>
            </a:r>
            <a:r>
              <a:rPr lang="en-US" sz="2700" baseline="30000" dirty="0" err="1" smtClean="0">
                <a:solidFill>
                  <a:schemeClr val="accent1"/>
                </a:solidFill>
              </a:rPr>
              <a:t>+</a:t>
            </a:r>
            <a:r>
              <a:rPr lang="en-US" sz="2700" dirty="0" err="1" smtClean="0">
                <a:solidFill>
                  <a:schemeClr val="accent1"/>
                </a:solidFill>
              </a:rPr>
              <a:t>e</a:t>
            </a:r>
            <a:r>
              <a:rPr lang="en-US" sz="2700" baseline="30000" dirty="0" smtClean="0">
                <a:solidFill>
                  <a:schemeClr val="accent1"/>
                </a:solidFill>
              </a:rPr>
              <a:t>−</a:t>
            </a:r>
            <a:r>
              <a:rPr lang="en-US" sz="2700" dirty="0" smtClean="0">
                <a:solidFill>
                  <a:schemeClr val="accent1"/>
                </a:solidFill>
              </a:rPr>
              <a:t> pairs with </a:t>
            </a:r>
            <a:r>
              <a:rPr lang="en-US" sz="2700" dirty="0" err="1" smtClean="0">
                <a:solidFill>
                  <a:schemeClr val="accent1"/>
                </a:solidFill>
              </a:rPr>
              <a:t>M</a:t>
            </a:r>
            <a:r>
              <a:rPr lang="en-US" sz="2700" baseline="-25000" dirty="0" err="1" smtClean="0">
                <a:solidFill>
                  <a:schemeClr val="accent1"/>
                </a:solidFill>
              </a:rPr>
              <a:t>ee</a:t>
            </a:r>
            <a:r>
              <a:rPr lang="en-US" sz="2700" dirty="0" smtClean="0">
                <a:solidFill>
                  <a:schemeClr val="accent1"/>
                </a:solidFill>
              </a:rPr>
              <a:t> in [66,116] GeV/c</a:t>
            </a:r>
            <a:r>
              <a:rPr lang="en-US" sz="2700" baseline="30000" dirty="0" smtClean="0">
                <a:solidFill>
                  <a:schemeClr val="accent1"/>
                </a:solidFill>
              </a:rPr>
              <a:t>2</a:t>
            </a:r>
            <a:endParaRPr lang="en-US" sz="2700" dirty="0" smtClean="0">
              <a:solidFill>
                <a:schemeClr val="accent1"/>
              </a:solidFill>
            </a:endParaRPr>
          </a:p>
          <a:p>
            <a:pPr>
              <a:spcAft>
                <a:spcPts val="2674"/>
              </a:spcAft>
              <a:buFont typeface="Wingdings" charset="2"/>
              <a:buChar char="²"/>
            </a:pPr>
            <a:r>
              <a:rPr lang="en-US" sz="2700" dirty="0" smtClean="0">
                <a:solidFill>
                  <a:schemeClr val="accent1"/>
                </a:solidFill>
              </a:rPr>
              <a:t> Derived </a:t>
            </a:r>
            <a:r>
              <a:rPr lang="en-US" sz="2700" dirty="0" err="1" smtClean="0">
                <a:solidFill>
                  <a:schemeClr val="accent1"/>
                </a:solidFill>
              </a:rPr>
              <a:t>sinθ</a:t>
            </a:r>
            <a:r>
              <a:rPr lang="en-US" sz="2700" baseline="-25000" dirty="0" err="1" smtClean="0">
                <a:solidFill>
                  <a:schemeClr val="accent1"/>
                </a:solidFill>
              </a:rPr>
              <a:t>eff</a:t>
            </a:r>
            <a:r>
              <a:rPr lang="en-US" sz="2700" baseline="30000" dirty="0" err="1" smtClean="0">
                <a:solidFill>
                  <a:schemeClr val="accent1"/>
                </a:solidFill>
              </a:rPr>
              <a:t>lep</a:t>
            </a:r>
            <a:r>
              <a:rPr lang="en-US" sz="2700" dirty="0" smtClean="0">
                <a:solidFill>
                  <a:schemeClr val="accent1"/>
                </a:solidFill>
              </a:rPr>
              <a:t> and M</a:t>
            </a:r>
            <a:r>
              <a:rPr lang="en-US" sz="2700" baseline="-25000" dirty="0" smtClean="0">
                <a:solidFill>
                  <a:schemeClr val="accent1"/>
                </a:solidFill>
              </a:rPr>
              <a:t>W</a:t>
            </a:r>
            <a:r>
              <a:rPr lang="en-US" sz="2700" dirty="0" smtClean="0">
                <a:solidFill>
                  <a:schemeClr val="accent1"/>
                </a:solidFill>
              </a:rPr>
              <a:t> from A</a:t>
            </a:r>
            <a:r>
              <a:rPr lang="en-US" sz="2700" baseline="-25000" dirty="0" smtClean="0">
                <a:solidFill>
                  <a:schemeClr val="accent1"/>
                </a:solidFill>
              </a:rPr>
              <a:t>4</a:t>
            </a:r>
            <a:r>
              <a:rPr lang="en-US" sz="2700" dirty="0" smtClean="0">
                <a:solidFill>
                  <a:schemeClr val="accent1"/>
                </a:solidFill>
              </a:rPr>
              <a:t> and </a:t>
            </a:r>
            <a:r>
              <a:rPr lang="en-US" sz="2700" dirty="0" err="1" smtClean="0">
                <a:solidFill>
                  <a:schemeClr val="accent1"/>
                </a:solidFill>
              </a:rPr>
              <a:t>ResBos</a:t>
            </a:r>
            <a:r>
              <a:rPr lang="en-US" sz="2700" dirty="0" smtClean="0">
                <a:solidFill>
                  <a:schemeClr val="accent1"/>
                </a:solidFill>
              </a:rPr>
              <a:t> prediction</a:t>
            </a:r>
          </a:p>
        </p:txBody>
      </p:sp>
      <p:sp>
        <p:nvSpPr>
          <p:cNvPr id="12" name="Rectangle 11"/>
          <p:cNvSpPr/>
          <p:nvPr/>
        </p:nvSpPr>
        <p:spPr>
          <a:xfrm>
            <a:off x="16243" y="-1"/>
            <a:ext cx="1020663" cy="1055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pic>
        <p:nvPicPr>
          <p:cNvPr id="13" name="Picture 6" descr="cdfii_logo">
            <a:hlinkClick r:id="rId7"/>
          </p:cNvPr>
          <p:cNvPicPr>
            <a:picLocks noChangeAspect="1" noChangeArrowheads="1"/>
          </p:cNvPicPr>
          <p:nvPr/>
        </p:nvPicPr>
        <p:blipFill>
          <a:blip r:embed="rId8" cstate="print"/>
          <a:srcRect/>
          <a:stretch>
            <a:fillRect/>
          </a:stretch>
        </p:blipFill>
        <p:spPr bwMode="auto">
          <a:xfrm>
            <a:off x="12176" y="0"/>
            <a:ext cx="1024730" cy="1055783"/>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smtClean="0"/>
          </a:p>
          <a:p>
            <a:r>
              <a:rPr lang="en-US" smtClean="0"/>
              <a:t>Dec 2014</a:t>
            </a:r>
          </a:p>
          <a:p>
            <a:endParaRPr lang="en-US" dirty="0"/>
          </a:p>
        </p:txBody>
      </p:sp>
      <p:sp>
        <p:nvSpPr>
          <p:cNvPr id="5" name="Footer Placeholder 4"/>
          <p:cNvSpPr>
            <a:spLocks noGrp="1"/>
          </p:cNvSpPr>
          <p:nvPr>
            <p:ph type="ftr" sz="quarter" idx="11"/>
          </p:nvPr>
        </p:nvSpPr>
        <p:spPr/>
        <p:txBody>
          <a:bodyPr/>
          <a:lstStyle/>
          <a:p>
            <a:r>
              <a:rPr lang="en-US" smtClean="0"/>
              <a:t>David Toback, Texas A&amp;M University</a:t>
            </a:r>
          </a:p>
          <a:p>
            <a:r>
              <a:rPr lang="en-US" smtClean="0"/>
              <a:t>Fermilab Wine &amp; Cheese – CDF Legacy Results</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pPr/>
              <a:t>89</a:t>
            </a:fld>
            <a:endParaRPr lang="en-US"/>
          </a:p>
        </p:txBody>
      </p:sp>
      <p:pic>
        <p:nvPicPr>
          <p:cNvPr id="125954" name="Picture 2" descr="http://www-cdf.fnal.gov/physics/new/top/2014/20140910.wprime/plot/wprimef.png"/>
          <p:cNvPicPr>
            <a:picLocks noChangeAspect="1" noChangeArrowheads="1"/>
          </p:cNvPicPr>
          <p:nvPr/>
        </p:nvPicPr>
        <p:blipFill>
          <a:blip r:embed="rId2" cstate="print"/>
          <a:srcRect/>
          <a:stretch>
            <a:fillRect/>
          </a:stretch>
        </p:blipFill>
        <p:spPr bwMode="auto">
          <a:xfrm>
            <a:off x="3048000" y="1905000"/>
            <a:ext cx="3657600" cy="2387437"/>
          </a:xfrm>
          <a:prstGeom prst="rect">
            <a:avLst/>
          </a:prstGeom>
          <a:noFill/>
        </p:spPr>
      </p:pic>
      <p:pic>
        <p:nvPicPr>
          <p:cNvPr id="125958" name="Picture 6" descr="http://www-cdf.fnal.gov/physics/new/top/2014/20140910.wprime/plot/result_limit_pbnew.png"/>
          <p:cNvPicPr>
            <a:picLocks noChangeAspect="1" noChangeArrowheads="1"/>
          </p:cNvPicPr>
          <p:nvPr/>
        </p:nvPicPr>
        <p:blipFill>
          <a:blip r:embed="rId3" cstate="print"/>
          <a:srcRect/>
          <a:stretch>
            <a:fillRect/>
          </a:stretch>
        </p:blipFill>
        <p:spPr bwMode="auto">
          <a:xfrm>
            <a:off x="4581525" y="2743200"/>
            <a:ext cx="5400675" cy="3657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04499"/>
            <a:ext cx="5486399" cy="5815210"/>
          </a:xfrm>
          <a:noFill/>
        </p:spPr>
        <p:txBody>
          <a:bodyPr wrap="square">
            <a:spAutoFit/>
          </a:bodyPr>
          <a:lstStyle/>
          <a:p>
            <a:r>
              <a:rPr lang="en-US" sz="3200" dirty="0" smtClean="0"/>
              <a:t>B</a:t>
            </a:r>
            <a:r>
              <a:rPr lang="en-US" sz="3200" dirty="0" smtClean="0"/>
              <a:t>oth </a:t>
            </a:r>
            <a:r>
              <a:rPr lang="en-US" sz="3200" dirty="0" smtClean="0"/>
              <a:t>CDF and DZero have completed their </a:t>
            </a:r>
            <a:r>
              <a:rPr lang="en-US" sz="3200" dirty="0" smtClean="0"/>
              <a:t>searches</a:t>
            </a:r>
            <a:endParaRPr lang="en-US" sz="3200" dirty="0" smtClean="0"/>
          </a:p>
          <a:p>
            <a:r>
              <a:rPr lang="en-US" sz="3200" dirty="0" smtClean="0">
                <a:solidFill>
                  <a:schemeClr val="tx1"/>
                </a:solidFill>
              </a:rPr>
              <a:t>Powerful results in bb are complementary to the final states from the LHC</a:t>
            </a:r>
          </a:p>
          <a:p>
            <a:r>
              <a:rPr lang="en-US" sz="3200" dirty="0" smtClean="0">
                <a:solidFill>
                  <a:srgbClr val="0000FF"/>
                </a:solidFill>
              </a:rPr>
              <a:t>Observed significance is 3.0</a:t>
            </a:r>
            <a:r>
              <a:rPr lang="en-US" sz="3200" dirty="0" smtClean="0">
                <a:solidFill>
                  <a:srgbClr val="0000FF"/>
                </a:solidFill>
                <a:latin typeface="Symbol" panose="05050102010706020507" pitchFamily="18" charset="2"/>
              </a:rPr>
              <a:t>s</a:t>
            </a:r>
            <a:r>
              <a:rPr lang="en-US" sz="3200" dirty="0" smtClean="0">
                <a:solidFill>
                  <a:srgbClr val="0000FF"/>
                </a:solidFill>
              </a:rPr>
              <a:t> at a Higgs mass of </a:t>
            </a:r>
            <a:r>
              <a:rPr lang="en-US" sz="3200" dirty="0" smtClean="0">
                <a:solidFill>
                  <a:srgbClr val="0000FF"/>
                </a:solidFill>
              </a:rPr>
              <a:t>  125 </a:t>
            </a:r>
            <a:r>
              <a:rPr lang="en-US" sz="3200" dirty="0" smtClean="0">
                <a:solidFill>
                  <a:srgbClr val="0000FF"/>
                </a:solidFill>
              </a:rPr>
              <a:t>GeV</a:t>
            </a:r>
          </a:p>
          <a:p>
            <a:r>
              <a:rPr lang="en-US" sz="3200" dirty="0" smtClean="0"/>
              <a:t>Tevatron combination published in PRD 88, 052014 (2013)</a:t>
            </a:r>
            <a:endParaRPr lang="en-US" sz="3200" dirty="0"/>
          </a:p>
        </p:txBody>
      </p:sp>
      <p:sp>
        <p:nvSpPr>
          <p:cNvPr id="2" name="Title 1"/>
          <p:cNvSpPr>
            <a:spLocks noGrp="1"/>
          </p:cNvSpPr>
          <p:nvPr>
            <p:ph type="title"/>
          </p:nvPr>
        </p:nvSpPr>
        <p:spPr/>
        <p:txBody>
          <a:bodyPr/>
          <a:lstStyle/>
          <a:p>
            <a:r>
              <a:rPr lang="en-US" dirty="0" smtClean="0"/>
              <a:t>Final Higgs Combination</a:t>
            </a:r>
            <a:endParaRPr lang="en-US" dirty="0"/>
          </a:p>
        </p:txBody>
      </p:sp>
      <p:sp>
        <p:nvSpPr>
          <p:cNvPr id="6" name="Slide Number Placeholder 5"/>
          <p:cNvSpPr>
            <a:spLocks noGrp="1"/>
          </p:cNvSpPr>
          <p:nvPr>
            <p:ph type="sldNum" sz="quarter" idx="12"/>
          </p:nvPr>
        </p:nvSpPr>
        <p:spPr/>
        <p:txBody>
          <a:bodyPr/>
          <a:lstStyle/>
          <a:p>
            <a:endParaRPr lang="en-US" smtClean="0"/>
          </a:p>
          <a:p>
            <a:fld id="{2EE9679C-92AE-4E55-8437-4DB62EB221AB}" type="slidenum">
              <a:rPr lang="en-US" smtClean="0">
                <a:solidFill>
                  <a:schemeClr val="tx1"/>
                </a:solidFill>
              </a:rPr>
              <a:pPr/>
              <a:t>9</a:t>
            </a:fld>
            <a:endParaRPr lang="en-US">
              <a:solidFill>
                <a:schemeClr val="tx1"/>
              </a:solidFill>
            </a:endParaRPr>
          </a:p>
        </p:txBody>
      </p:sp>
      <p:pic>
        <p:nvPicPr>
          <p:cNvPr id="8" name="Picture 7" descr="tevsmlimits_feb2013.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6400" y="2059416"/>
            <a:ext cx="4572000" cy="3426984"/>
          </a:xfrm>
          <a:prstGeom prst="rect">
            <a:avLst/>
          </a:prstGeom>
          <a:solidFill>
            <a:schemeClr val="bg1"/>
          </a:solidFill>
        </p:spPr>
      </p:pic>
      <p:sp>
        <p:nvSpPr>
          <p:cNvPr id="9" name="Date Placeholder 3"/>
          <p:cNvSpPr>
            <a:spLocks noGrp="1"/>
          </p:cNvSpPr>
          <p:nvPr>
            <p:ph type="dt" sz="half" idx="10"/>
          </p:nvPr>
        </p:nvSpPr>
        <p:spPr>
          <a:xfrm>
            <a:off x="754063" y="7158038"/>
            <a:ext cx="2095500" cy="517525"/>
          </a:xfrm>
        </p:spPr>
        <p:txBody>
          <a:bodyPr/>
          <a:lstStyle/>
          <a:p>
            <a:endParaRPr lang="en-US" dirty="0" smtClean="0"/>
          </a:p>
          <a:p>
            <a:r>
              <a:rPr lang="en-US" dirty="0" smtClean="0"/>
              <a:t>Dec 2014</a:t>
            </a:r>
          </a:p>
          <a:p>
            <a:endParaRPr lang="en-US" dirty="0"/>
          </a:p>
        </p:txBody>
      </p:sp>
      <p:sp>
        <p:nvSpPr>
          <p:cNvPr id="10" name="Footer Placeholder 4"/>
          <p:cNvSpPr>
            <a:spLocks noGrp="1"/>
          </p:cNvSpPr>
          <p:nvPr>
            <p:ph type="ftr" sz="quarter" idx="11"/>
          </p:nvPr>
        </p:nvSpPr>
        <p:spPr>
          <a:xfrm>
            <a:off x="2590800" y="7218904"/>
            <a:ext cx="5181600" cy="517525"/>
          </a:xfrm>
        </p:spPr>
        <p:txBody>
          <a:bodyPr/>
          <a:lstStyle/>
          <a:p>
            <a:r>
              <a:rPr lang="en-US" smtClean="0"/>
              <a:t>David Toback, Texas A&amp;M University</a:t>
            </a:r>
          </a:p>
          <a:p>
            <a:r>
              <a:rPr lang="en-US" smtClean="0"/>
              <a:t>Fermilab Wine &amp; Cheese – CDF Legacy Results</a:t>
            </a:r>
            <a:endParaRPr lang="en-US" dirty="0"/>
          </a:p>
        </p:txBody>
      </p:sp>
    </p:spTree>
    <p:extLst>
      <p:ext uri="{BB962C8B-B14F-4D97-AF65-F5344CB8AC3E}">
        <p14:creationId xmlns:p14="http://schemas.microsoft.com/office/powerpoint/2010/main" xmlns="" val="258065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00FF"/>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400" b="1" i="0" u="none" strike="noStrike" cap="none" normalizeH="0" baseline="0" smtClean="0">
            <a:ln>
              <a:noFill/>
            </a:ln>
            <a:solidFill>
              <a:srgbClr val="FF0000"/>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Designs\BLUSH.POT</Template>
  <TotalTime>92959</TotalTime>
  <Words>4665</Words>
  <Application>Microsoft Office PowerPoint</Application>
  <PresentationFormat>Custom</PresentationFormat>
  <Paragraphs>980</Paragraphs>
  <Slides>89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1" baseType="lpstr">
      <vt:lpstr>Blank Presentation</vt:lpstr>
      <vt:lpstr>Equation</vt:lpstr>
      <vt:lpstr>Slide 1</vt:lpstr>
      <vt:lpstr>Prelude</vt:lpstr>
      <vt:lpstr>Overview</vt:lpstr>
      <vt:lpstr>The Big Picture in 2014</vt:lpstr>
      <vt:lpstr>The Collider Program</vt:lpstr>
      <vt:lpstr>History</vt:lpstr>
      <vt:lpstr>Tevatron Legacy Review Papers</vt:lpstr>
      <vt:lpstr>Higgs Physics</vt:lpstr>
      <vt:lpstr>Final Higgs Combination</vt:lpstr>
      <vt:lpstr>Higgs Couplings</vt:lpstr>
      <vt:lpstr>Higgs Couplings Continued</vt:lpstr>
      <vt:lpstr>Tevatron Combination to be Submitted by the End of the Year</vt:lpstr>
      <vt:lpstr>Invisible Higgs</vt:lpstr>
      <vt:lpstr>New Particle Searches</vt:lpstr>
      <vt:lpstr>Search for Heavy Vector Bosons</vt:lpstr>
      <vt:lpstr>Monopoles</vt:lpstr>
      <vt:lpstr>Supersymmetry</vt:lpstr>
      <vt:lpstr>Diphotons and Triphotons</vt:lpstr>
      <vt:lpstr>Top Quarks</vt:lpstr>
      <vt:lpstr>Top Mass</vt:lpstr>
      <vt:lpstr>Top Mass Combinations</vt:lpstr>
      <vt:lpstr>Top Pair-Production Cross Section</vt:lpstr>
      <vt:lpstr>Observation of Single Top in the  s-Channel</vt:lpstr>
      <vt:lpstr>Single Top: s vs. t</vt:lpstr>
      <vt:lpstr>Cross Sections and Extracting |Vtb|</vt:lpstr>
      <vt:lpstr>|Vtb| from Top Branching Fractions</vt:lpstr>
      <vt:lpstr>Forward-Backward  Asymmetry in ttbar</vt:lpstr>
      <vt:lpstr>Differential Asymmetries</vt:lpstr>
      <vt:lpstr>Integrated Asymmetries</vt:lpstr>
      <vt:lpstr>What remains?  Differential Distributions</vt:lpstr>
      <vt:lpstr>AFB in bb</vt:lpstr>
      <vt:lpstr>Heavy Flavor</vt:lpstr>
      <vt:lpstr>b-Baryon Properties</vt:lpstr>
      <vt:lpstr>Excited B-mesons</vt:lpstr>
      <vt:lpstr>Measurement of Bc Production</vt:lpstr>
      <vt:lpstr>Direct CP Violating Asymmetries in Charmless Decays of Strange Bottom Mesons and Bottom Baryons </vt:lpstr>
      <vt:lpstr>Indirect CP-violating asymmetries in D0 → K+K− and D0 → π+π− decays</vt:lpstr>
      <vt:lpstr>QCD</vt:lpstr>
      <vt:lpstr>W/Z+Jets</vt:lpstr>
      <vt:lpstr>Vector Boson + Heavy Flavor Production</vt:lpstr>
      <vt:lpstr>QCD: Exclusive Production</vt:lpstr>
      <vt:lpstr>Jet Substructure and  Boosted Tops</vt:lpstr>
      <vt:lpstr>Electroweak</vt:lpstr>
      <vt:lpstr>Precision EWK: AFB from leptons sin2qeff and W-mass</vt:lpstr>
      <vt:lpstr>Dibosons: WW, WZ, ZZ, Wg, Zg and gg</vt:lpstr>
      <vt:lpstr>W Mass Measurement</vt:lpstr>
      <vt:lpstr>Legacy: Publications This Year and Looking Forward</vt:lpstr>
      <vt:lpstr>Data Preservation</vt:lpstr>
      <vt:lpstr>Conclusions</vt:lpstr>
      <vt:lpstr>Backups</vt:lpstr>
      <vt:lpstr>Slide 51</vt:lpstr>
      <vt:lpstr>http://www-cdf.fnal.gov/physics/S14CDFResults.html</vt:lpstr>
      <vt:lpstr>Triphoton Details</vt:lpstr>
      <vt:lpstr>Fermiphobic Higgs</vt:lpstr>
      <vt:lpstr>Slide 55</vt:lpstr>
      <vt:lpstr>Observation of Single Top in the S-Channel</vt:lpstr>
      <vt:lpstr>Single Top: S, T, S+T and S vs. T</vt:lpstr>
      <vt:lpstr>Cross Sections and Extracting |Vtb|</vt:lpstr>
      <vt:lpstr>Slide 59</vt:lpstr>
      <vt:lpstr>W+Dijet Mass Bump Story</vt:lpstr>
      <vt:lpstr>    Observation  of  Bs0 – Bs0  Oscillations</vt:lpstr>
      <vt:lpstr>Slide 62</vt:lpstr>
      <vt:lpstr>Slide 63</vt:lpstr>
      <vt:lpstr>Slide 64</vt:lpstr>
      <vt:lpstr>Slide 65</vt:lpstr>
      <vt:lpstr>Stuff from Dzero page</vt:lpstr>
      <vt:lpstr>CDF Recent Papers</vt:lpstr>
      <vt:lpstr>Sample</vt:lpstr>
      <vt:lpstr>Run  II  history</vt:lpstr>
      <vt:lpstr>Slide 70</vt:lpstr>
      <vt:lpstr>Slide 71</vt:lpstr>
      <vt:lpstr>Slide 72</vt:lpstr>
      <vt:lpstr>Slide 73</vt:lpstr>
      <vt:lpstr>V+HF Backups</vt:lpstr>
      <vt:lpstr>Slide 75</vt:lpstr>
      <vt:lpstr>Slide 76</vt:lpstr>
      <vt:lpstr>Notes on Charmless decayse</vt:lpstr>
      <vt:lpstr>D0 and D+ Productions</vt:lpstr>
      <vt:lpstr>Like-sign dimuon charge asymmetry</vt:lpstr>
      <vt:lpstr>Results</vt:lpstr>
      <vt:lpstr>Higgs Couplings</vt:lpstr>
      <vt:lpstr>Lepton  AFB  in  ttl+jets  decays</vt:lpstr>
      <vt:lpstr>Lepton  AFB  in  ttdilepton  decays</vt:lpstr>
      <vt:lpstr>AFB 3</vt:lpstr>
      <vt:lpstr> dσ/dcosθt  in  ttl+jets  decays</vt:lpstr>
      <vt:lpstr>Slide 86</vt:lpstr>
      <vt:lpstr>Tevatron  MW  combination</vt:lpstr>
      <vt:lpstr>sin2θW  (or  MW)</vt:lpstr>
      <vt:lpstr>Slide 89</vt:lpstr>
    </vt:vector>
  </TitlesOfParts>
  <Company>Univ.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Phenomena:  Recent Results and Prospects from the Fermilab Tevatron</dc:title>
  <dc:creator>toback</dc:creator>
  <cp:lastModifiedBy>Toback</cp:lastModifiedBy>
  <cp:revision>1473</cp:revision>
  <cp:lastPrinted>2014-06-10T22:30:52Z</cp:lastPrinted>
  <dcterms:created xsi:type="dcterms:W3CDTF">2000-02-16T04:53:28Z</dcterms:created>
  <dcterms:modified xsi:type="dcterms:W3CDTF">2014-12-19T18:09:00Z</dcterms:modified>
</cp:coreProperties>
</file>