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1250" r:id="rId2"/>
    <p:sldId id="1421" r:id="rId3"/>
    <p:sldId id="1422" r:id="rId4"/>
    <p:sldId id="1382" r:id="rId5"/>
    <p:sldId id="1413" r:id="rId6"/>
    <p:sldId id="1414" r:id="rId7"/>
    <p:sldId id="1415" r:id="rId8"/>
    <p:sldId id="1392" r:id="rId9"/>
    <p:sldId id="1393" r:id="rId10"/>
    <p:sldId id="1416" r:id="rId11"/>
    <p:sldId id="1391" r:id="rId12"/>
    <p:sldId id="1425" r:id="rId13"/>
    <p:sldId id="1395" r:id="rId14"/>
    <p:sldId id="1394" r:id="rId15"/>
    <p:sldId id="1433" r:id="rId16"/>
    <p:sldId id="1390" r:id="rId17"/>
    <p:sldId id="1389" r:id="rId18"/>
    <p:sldId id="1430" r:id="rId19"/>
    <p:sldId id="1410" r:id="rId20"/>
    <p:sldId id="1411" r:id="rId21"/>
    <p:sldId id="1396" r:id="rId22"/>
    <p:sldId id="1418" r:id="rId23"/>
    <p:sldId id="1419" r:id="rId24"/>
    <p:sldId id="1397" r:id="rId25"/>
    <p:sldId id="1428" r:id="rId26"/>
    <p:sldId id="1432" r:id="rId27"/>
    <p:sldId id="1385" r:id="rId28"/>
    <p:sldId id="1400" r:id="rId29"/>
    <p:sldId id="1384" r:id="rId30"/>
    <p:sldId id="1420" r:id="rId31"/>
    <p:sldId id="1373" r:id="rId32"/>
    <p:sldId id="1374" r:id="rId33"/>
    <p:sldId id="1401" r:id="rId34"/>
    <p:sldId id="1402" r:id="rId35"/>
    <p:sldId id="1403" r:id="rId36"/>
    <p:sldId id="1405" r:id="rId37"/>
    <p:sldId id="1407" r:id="rId38"/>
    <p:sldId id="1409" r:id="rId39"/>
    <p:sldId id="1412" r:id="rId40"/>
    <p:sldId id="1423" r:id="rId41"/>
    <p:sldId id="1417" r:id="rId42"/>
    <p:sldId id="1424" r:id="rId43"/>
    <p:sldId id="1426" r:id="rId44"/>
    <p:sldId id="1431" r:id="rId45"/>
    <p:sldId id="1434" r:id="rId46"/>
    <p:sldId id="1435" r:id="rId47"/>
  </p:sldIdLst>
  <p:sldSz cx="10058400" cy="7772400"/>
  <p:notesSz cx="9601200" cy="7315200"/>
  <p:defaultTextStyle>
    <a:defPPr>
      <a:defRPr lang="en-US"/>
    </a:defPPr>
    <a:lvl1pPr algn="ctr" rtl="0" eaLnBrk="0" fontAlgn="base" hangingPunct="0">
      <a:spcBef>
        <a:spcPct val="20000"/>
      </a:spcBef>
      <a:spcAft>
        <a:spcPct val="0"/>
      </a:spcAft>
      <a:defRPr sz="4400" b="1" kern="1200">
        <a:solidFill>
          <a:srgbClr val="FF0000"/>
        </a:solidFill>
        <a:latin typeface="Comic Sans MS" pitchFamily="66" charset="0"/>
        <a:ea typeface="+mn-ea"/>
        <a:cs typeface="+mn-cs"/>
      </a:defRPr>
    </a:lvl1pPr>
    <a:lvl2pPr marL="4572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2pPr>
    <a:lvl3pPr marL="9144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3pPr>
    <a:lvl4pPr marL="13716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4pPr>
    <a:lvl5pPr marL="18288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5pPr>
    <a:lvl6pPr marL="2286000" algn="l" defTabSz="914400" rtl="0" eaLnBrk="1" latinLnBrk="0" hangingPunct="1">
      <a:defRPr sz="4400" b="1" kern="1200">
        <a:solidFill>
          <a:srgbClr val="FF0000"/>
        </a:solidFill>
        <a:latin typeface="Comic Sans MS" pitchFamily="66" charset="0"/>
        <a:ea typeface="+mn-ea"/>
        <a:cs typeface="+mn-cs"/>
      </a:defRPr>
    </a:lvl6pPr>
    <a:lvl7pPr marL="2743200" algn="l" defTabSz="914400" rtl="0" eaLnBrk="1" latinLnBrk="0" hangingPunct="1">
      <a:defRPr sz="4400" b="1" kern="1200">
        <a:solidFill>
          <a:srgbClr val="FF0000"/>
        </a:solidFill>
        <a:latin typeface="Comic Sans MS" pitchFamily="66" charset="0"/>
        <a:ea typeface="+mn-ea"/>
        <a:cs typeface="+mn-cs"/>
      </a:defRPr>
    </a:lvl7pPr>
    <a:lvl8pPr marL="3200400" algn="l" defTabSz="914400" rtl="0" eaLnBrk="1" latinLnBrk="0" hangingPunct="1">
      <a:defRPr sz="4400" b="1" kern="1200">
        <a:solidFill>
          <a:srgbClr val="FF0000"/>
        </a:solidFill>
        <a:latin typeface="Comic Sans MS" pitchFamily="66" charset="0"/>
        <a:ea typeface="+mn-ea"/>
        <a:cs typeface="+mn-cs"/>
      </a:defRPr>
    </a:lvl8pPr>
    <a:lvl9pPr marL="3657600" algn="l" defTabSz="914400" rtl="0" eaLnBrk="1" latinLnBrk="0" hangingPunct="1">
      <a:defRPr sz="4400" b="1" kern="1200">
        <a:solidFill>
          <a:srgbClr val="FF00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00FF00"/>
    <a:srgbClr val="CCFF99"/>
    <a:srgbClr val="66FF33"/>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9" autoAdjust="0"/>
    <p:restoredTop sz="94552" autoAdjust="0"/>
  </p:normalViewPr>
  <p:slideViewPr>
    <p:cSldViewPr>
      <p:cViewPr varScale="1">
        <p:scale>
          <a:sx n="95" d="100"/>
          <a:sy n="95" d="100"/>
        </p:scale>
        <p:origin x="-156" y="-10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662"/>
    </p:cViewPr>
  </p:sorterViewPr>
  <p:notesViewPr>
    <p:cSldViewPr>
      <p:cViewPr varScale="1">
        <p:scale>
          <a:sx n="100" d="100"/>
          <a:sy n="100" d="100"/>
        </p:scale>
        <p:origin x="-1410"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0" y="1"/>
            <a:ext cx="411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2" tIns="48554" rIns="97102" bIns="48554" numCol="1" anchor="t" anchorCtr="0" compatLnSpc="1">
            <a:prstTxWarp prst="textNoShape">
              <a:avLst/>
            </a:prstTxWarp>
          </a:bodyPr>
          <a:lstStyle>
            <a:lvl1pPr algn="l" defTabSz="971404">
              <a:spcBef>
                <a:spcPct val="0"/>
              </a:spcBef>
              <a:defRPr sz="1300" b="0">
                <a:solidFill>
                  <a:srgbClr val="FF6600"/>
                </a:solidFill>
                <a:latin typeface="Times New Roman" pitchFamily="18" charset="0"/>
              </a:defRPr>
            </a:lvl1pPr>
          </a:lstStyle>
          <a:p>
            <a:endParaRPr lang="en-US"/>
          </a:p>
        </p:txBody>
      </p:sp>
      <p:sp>
        <p:nvSpPr>
          <p:cNvPr id="479235" name="Rectangle 3"/>
          <p:cNvSpPr>
            <a:spLocks noGrp="1" noChangeArrowheads="1"/>
          </p:cNvSpPr>
          <p:nvPr>
            <p:ph type="dt" sz="quarter" idx="1"/>
          </p:nvPr>
        </p:nvSpPr>
        <p:spPr bwMode="auto">
          <a:xfrm>
            <a:off x="5483225" y="1"/>
            <a:ext cx="411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2" tIns="48554" rIns="97102" bIns="48554" numCol="1" anchor="t" anchorCtr="0" compatLnSpc="1">
            <a:prstTxWarp prst="textNoShape">
              <a:avLst/>
            </a:prstTxWarp>
          </a:bodyPr>
          <a:lstStyle>
            <a:lvl1pPr algn="r" defTabSz="971404">
              <a:spcBef>
                <a:spcPct val="0"/>
              </a:spcBef>
              <a:defRPr sz="1300" b="0">
                <a:solidFill>
                  <a:srgbClr val="FF6600"/>
                </a:solidFill>
                <a:latin typeface="Times New Roman" pitchFamily="18" charset="0"/>
              </a:defRPr>
            </a:lvl1pPr>
          </a:lstStyle>
          <a:p>
            <a:endParaRPr lang="en-US"/>
          </a:p>
        </p:txBody>
      </p:sp>
      <p:sp>
        <p:nvSpPr>
          <p:cNvPr id="479236" name="Rectangle 4"/>
          <p:cNvSpPr>
            <a:spLocks noGrp="1" noChangeArrowheads="1"/>
          </p:cNvSpPr>
          <p:nvPr>
            <p:ph type="ftr" sz="quarter" idx="2"/>
          </p:nvPr>
        </p:nvSpPr>
        <p:spPr bwMode="auto">
          <a:xfrm>
            <a:off x="0" y="6937376"/>
            <a:ext cx="41100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2" tIns="48554" rIns="97102" bIns="48554" numCol="1" anchor="b" anchorCtr="0" compatLnSpc="1">
            <a:prstTxWarp prst="textNoShape">
              <a:avLst/>
            </a:prstTxWarp>
          </a:bodyPr>
          <a:lstStyle>
            <a:lvl1pPr algn="l" defTabSz="971404">
              <a:spcBef>
                <a:spcPct val="0"/>
              </a:spcBef>
              <a:defRPr sz="1300" b="0">
                <a:solidFill>
                  <a:srgbClr val="FF6600"/>
                </a:solidFill>
                <a:latin typeface="Times New Roman" pitchFamily="18" charset="0"/>
              </a:defRPr>
            </a:lvl1pPr>
          </a:lstStyle>
          <a:p>
            <a:endParaRPr lang="en-US"/>
          </a:p>
        </p:txBody>
      </p:sp>
      <p:sp>
        <p:nvSpPr>
          <p:cNvPr id="479237" name="Rectangle 5"/>
          <p:cNvSpPr>
            <a:spLocks noGrp="1" noChangeArrowheads="1"/>
          </p:cNvSpPr>
          <p:nvPr>
            <p:ph type="sldNum" sz="quarter" idx="3"/>
          </p:nvPr>
        </p:nvSpPr>
        <p:spPr bwMode="auto">
          <a:xfrm>
            <a:off x="5483225" y="6937376"/>
            <a:ext cx="41100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02" tIns="48554" rIns="97102" bIns="48554" numCol="1" anchor="b" anchorCtr="0" compatLnSpc="1">
            <a:prstTxWarp prst="textNoShape">
              <a:avLst/>
            </a:prstTxWarp>
          </a:bodyPr>
          <a:lstStyle>
            <a:lvl1pPr algn="r" defTabSz="971404">
              <a:spcBef>
                <a:spcPct val="0"/>
              </a:spcBef>
              <a:defRPr sz="1300" b="0">
                <a:solidFill>
                  <a:srgbClr val="FF6600"/>
                </a:solidFill>
                <a:latin typeface="Times New Roman" pitchFamily="18" charset="0"/>
              </a:defRPr>
            </a:lvl1pPr>
          </a:lstStyle>
          <a:p>
            <a:fld id="{55CF66F5-A3D5-47D0-9C42-1641983E521E}" type="slidenum">
              <a:rPr lang="en-US"/>
              <a:pPr/>
              <a:t>‹#›</a:t>
            </a:fld>
            <a:endParaRPr lang="en-US"/>
          </a:p>
        </p:txBody>
      </p:sp>
    </p:spTree>
    <p:extLst>
      <p:ext uri="{BB962C8B-B14F-4D97-AF65-F5344CB8AC3E}">
        <p14:creationId xmlns:p14="http://schemas.microsoft.com/office/powerpoint/2010/main" val="375692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78" tIns="48493" rIns="96978" bIns="48493" numCol="1" anchor="t" anchorCtr="0" compatLnSpc="1">
            <a:prstTxWarp prst="textNoShape">
              <a:avLst/>
            </a:prstTxWarp>
          </a:bodyPr>
          <a:lstStyle>
            <a:lvl1pPr algn="l" defTabSz="971404">
              <a:spcBef>
                <a:spcPct val="0"/>
              </a:spcBef>
              <a:defRPr sz="1300" b="0">
                <a:solidFill>
                  <a:schemeClr val="tx1"/>
                </a:solidFill>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5440364" y="1"/>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78" tIns="48493" rIns="96978" bIns="48493" numCol="1" anchor="t" anchorCtr="0" compatLnSpc="1">
            <a:prstTxWarp prst="textNoShape">
              <a:avLst/>
            </a:prstTxWarp>
          </a:bodyPr>
          <a:lstStyle>
            <a:lvl1pPr algn="r" defTabSz="971404">
              <a:spcBef>
                <a:spcPct val="0"/>
              </a:spcBef>
              <a:defRPr sz="1300" b="0">
                <a:solidFill>
                  <a:schemeClr val="tx1"/>
                </a:solidFill>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3025775" y="549275"/>
            <a:ext cx="3549650"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81114" y="3475039"/>
            <a:ext cx="703897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78" tIns="48493" rIns="96978" bIns="48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6950076"/>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78" tIns="48493" rIns="96978" bIns="48493" numCol="1" anchor="b" anchorCtr="0" compatLnSpc="1">
            <a:prstTxWarp prst="textNoShape">
              <a:avLst/>
            </a:prstTxWarp>
          </a:bodyPr>
          <a:lstStyle>
            <a:lvl1pPr algn="l" defTabSz="971404">
              <a:spcBef>
                <a:spcPct val="0"/>
              </a:spcBef>
              <a:defRPr sz="1300" b="0">
                <a:solidFill>
                  <a:schemeClr val="tx1"/>
                </a:solidFill>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5440364" y="6950076"/>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78" tIns="48493" rIns="96978" bIns="48493" numCol="1" anchor="b" anchorCtr="0" compatLnSpc="1">
            <a:prstTxWarp prst="textNoShape">
              <a:avLst/>
            </a:prstTxWarp>
          </a:bodyPr>
          <a:lstStyle>
            <a:lvl1pPr algn="r" defTabSz="971404">
              <a:spcBef>
                <a:spcPct val="0"/>
              </a:spcBef>
              <a:defRPr sz="1300" b="0">
                <a:solidFill>
                  <a:schemeClr val="tx1"/>
                </a:solidFill>
                <a:latin typeface="Times New Roman" pitchFamily="18" charset="0"/>
              </a:defRPr>
            </a:lvl1pPr>
          </a:lstStyle>
          <a:p>
            <a:fld id="{E9CD0889-8E36-4C7E-9454-DDB800DA8C29}" type="slidenum">
              <a:rPr lang="en-US"/>
              <a:pPr/>
              <a:t>‹#›</a:t>
            </a:fld>
            <a:endParaRPr lang="en-US"/>
          </a:p>
        </p:txBody>
      </p:sp>
    </p:spTree>
    <p:extLst>
      <p:ext uri="{BB962C8B-B14F-4D97-AF65-F5344CB8AC3E}">
        <p14:creationId xmlns:p14="http://schemas.microsoft.com/office/powerpoint/2010/main" val="3613928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B527E-F17E-47DD-8734-64062D53E63B}" type="slidenum">
              <a:rPr lang="en-US" altLang="en-US"/>
              <a:pPr/>
              <a:t>45</a:t>
            </a:fld>
            <a:endParaRPr lang="en-US" altLang="en-US"/>
          </a:p>
        </p:txBody>
      </p:sp>
      <p:sp>
        <p:nvSpPr>
          <p:cNvPr id="473090" name="Rectangle 2"/>
          <p:cNvSpPr>
            <a:spLocks noGrp="1" noRot="1" noChangeAspect="1" noChangeArrowheads="1" noTextEdit="1"/>
          </p:cNvSpPr>
          <p:nvPr>
            <p:ph type="sldImg"/>
          </p:nvPr>
        </p:nvSpPr>
        <p:spPr>
          <a:xfrm>
            <a:off x="3025775" y="549275"/>
            <a:ext cx="3549650" cy="2743200"/>
          </a:xfrm>
          <a:ln/>
        </p:spPr>
      </p:sp>
      <p:sp>
        <p:nvSpPr>
          <p:cNvPr id="47309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FDC2A-7F4A-4740-8F0A-096F49ABC674}" type="slidenum">
              <a:rPr lang="en-US" altLang="en-US"/>
              <a:pPr/>
              <a:t>46</a:t>
            </a:fld>
            <a:endParaRPr lang="en-US" altLang="en-US"/>
          </a:p>
        </p:txBody>
      </p:sp>
      <p:sp>
        <p:nvSpPr>
          <p:cNvPr id="654338" name="Rectangle 2"/>
          <p:cNvSpPr>
            <a:spLocks noGrp="1" noRot="1" noChangeAspect="1" noChangeArrowheads="1" noTextEdit="1"/>
          </p:cNvSpPr>
          <p:nvPr>
            <p:ph type="sldImg"/>
          </p:nvPr>
        </p:nvSpPr>
        <p:spPr>
          <a:xfrm>
            <a:off x="3025775" y="549275"/>
            <a:ext cx="3549650" cy="2743200"/>
          </a:xfrm>
          <a:ln/>
        </p:spPr>
      </p:sp>
      <p:sp>
        <p:nvSpPr>
          <p:cNvPr id="654339" name="Rectangle 3"/>
          <p:cNvSpPr>
            <a:spLocks noGrp="1" noChangeArrowheads="1"/>
          </p:cNvSpPr>
          <p:nvPr>
            <p:ph type="body" idx="1"/>
          </p:nvPr>
        </p:nvSpPr>
        <p:spPr>
          <a:xfrm>
            <a:off x="1278730" y="3474351"/>
            <a:ext cx="7043741" cy="3291670"/>
          </a:xfrm>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762000" y="2286000"/>
            <a:ext cx="8534400" cy="1295400"/>
          </a:xfrm>
        </p:spPr>
        <p:txBody>
          <a:bodyPr/>
          <a:lstStyle>
            <a:lvl1pPr>
              <a:defRPr sz="9600"/>
            </a:lvl1pPr>
          </a:lstStyle>
          <a:p>
            <a:pPr lvl="0"/>
            <a:r>
              <a:rPr lang="en-US" noProof="0" smtClean="0"/>
              <a:t>DOE Site Visit</a:t>
            </a:r>
            <a:br>
              <a:rPr lang="en-US" noProof="0" smtClean="0"/>
            </a:br>
            <a:r>
              <a:rPr lang="en-US" noProof="0" smtClean="0"/>
              <a:t>1/31/2001</a:t>
            </a:r>
          </a:p>
        </p:txBody>
      </p:sp>
      <p:sp>
        <p:nvSpPr>
          <p:cNvPr id="523267" name="Rectangle 3"/>
          <p:cNvSpPr>
            <a:spLocks noGrp="1" noChangeArrowheads="1"/>
          </p:cNvSpPr>
          <p:nvPr>
            <p:ph type="subTitle" idx="1"/>
          </p:nvPr>
        </p:nvSpPr>
        <p:spPr>
          <a:xfrm>
            <a:off x="762000" y="4876800"/>
            <a:ext cx="8534400" cy="1981200"/>
          </a:xfrm>
        </p:spPr>
        <p:txBody>
          <a:bodyPr/>
          <a:lstStyle>
            <a:lvl1pPr marL="0" indent="0" algn="ctr">
              <a:buFontTx/>
              <a:buNone/>
              <a:defRPr sz="6000"/>
            </a:lvl1pPr>
          </a:lstStyle>
          <a:p>
            <a:pPr lvl="0"/>
            <a:r>
              <a:rPr lang="en-US" noProof="0" smtClean="0"/>
              <a:t>David Toback</a:t>
            </a:r>
          </a:p>
        </p:txBody>
      </p:sp>
      <p:sp>
        <p:nvSpPr>
          <p:cNvPr id="523268" name="Rectangle 4"/>
          <p:cNvSpPr>
            <a:spLocks noGrp="1" noChangeArrowheads="1"/>
          </p:cNvSpPr>
          <p:nvPr>
            <p:ph type="dt" sz="half" idx="2"/>
          </p:nvPr>
        </p:nvSpPr>
        <p:spPr>
          <a:xfrm>
            <a:off x="762000" y="7086600"/>
            <a:ext cx="2057400" cy="533400"/>
          </a:xfrm>
        </p:spPr>
        <p:txBody>
          <a:bodyPr/>
          <a:lstStyle>
            <a:lvl1pPr>
              <a:defRPr>
                <a:solidFill>
                  <a:srgbClr val="990099"/>
                </a:solidFill>
              </a:defRPr>
            </a:lvl1pPr>
          </a:lstStyle>
          <a:p>
            <a:r>
              <a:rPr lang="en-US"/>
              <a:t>4/16/02</a:t>
            </a:r>
            <a:r>
              <a:rPr lang="en-US" b="0">
                <a:solidFill>
                  <a:schemeClr val="tx1"/>
                </a:solidFill>
              </a:rPr>
              <a:t> </a:t>
            </a:r>
          </a:p>
        </p:txBody>
      </p:sp>
      <p:sp>
        <p:nvSpPr>
          <p:cNvPr id="523269" name="Rectangle 5"/>
          <p:cNvSpPr>
            <a:spLocks noGrp="1" noChangeArrowheads="1"/>
          </p:cNvSpPr>
          <p:nvPr>
            <p:ph type="ftr" sz="quarter" idx="3"/>
          </p:nvPr>
        </p:nvSpPr>
        <p:spPr>
          <a:xfrm>
            <a:off x="3429000" y="7086600"/>
            <a:ext cx="3200400" cy="533400"/>
          </a:xfrm>
        </p:spPr>
        <p:txBody>
          <a:bodyPr/>
          <a:lstStyle>
            <a:lvl1pPr>
              <a:defRPr>
                <a:solidFill>
                  <a:schemeClr val="accent2"/>
                </a:solidFill>
                <a:latin typeface="Times New Roman" pitchFamily="18" charset="0"/>
              </a:defRPr>
            </a:lvl1pPr>
          </a:lstStyle>
          <a:p>
            <a:r>
              <a:rPr lang="en-US"/>
              <a:t>Directors Review</a:t>
            </a:r>
            <a:endParaRPr lang="en-US" b="0">
              <a:solidFill>
                <a:schemeClr val="tx1"/>
              </a:solidFill>
            </a:endParaRPr>
          </a:p>
        </p:txBody>
      </p:sp>
      <p:sp>
        <p:nvSpPr>
          <p:cNvPr id="523270" name="Rectangle 6"/>
          <p:cNvSpPr>
            <a:spLocks noGrp="1" noChangeArrowheads="1"/>
          </p:cNvSpPr>
          <p:nvPr>
            <p:ph type="sldNum" sz="quarter" idx="4"/>
          </p:nvPr>
        </p:nvSpPr>
        <p:spPr>
          <a:xfrm>
            <a:off x="7239000" y="7086600"/>
            <a:ext cx="2057400" cy="533400"/>
          </a:xfrm>
        </p:spPr>
        <p:txBody>
          <a:bodyPr/>
          <a:lstStyle>
            <a:lvl1pPr>
              <a:defRPr>
                <a:solidFill>
                  <a:srgbClr val="990099"/>
                </a:solidFill>
                <a:latin typeface="Times New Roman" pitchFamily="18" charset="0"/>
              </a:defRPr>
            </a:lvl1pPr>
          </a:lstStyle>
          <a:p>
            <a:fld id="{F0A841F3-8BDF-4107-9054-6D810F1607FB}" type="slidenum">
              <a:rPr lang="en-US"/>
              <a:pPr/>
              <a:t>‹#›</a:t>
            </a:fld>
            <a:endParaRPr lang="en-US">
              <a:solidFill>
                <a:schemeClr val="tx1"/>
              </a:solidFill>
            </a:endParaRPr>
          </a:p>
        </p:txBody>
      </p:sp>
      <p:sp>
        <p:nvSpPr>
          <p:cNvPr id="523271" name="Rectangle 7" descr="Green marble"/>
          <p:cNvSpPr>
            <a:spLocks noChangeArrowheads="1"/>
          </p:cNvSpPr>
          <p:nvPr/>
        </p:nvSpPr>
        <p:spPr bwMode="auto">
          <a:xfrm>
            <a:off x="609600" y="1143000"/>
            <a:ext cx="8605838" cy="152400"/>
          </a:xfrm>
          <a:prstGeom prst="rect">
            <a:avLst/>
          </a:prstGeom>
          <a:blipFill dpi="0" rotWithShape="0">
            <a:blip r:embed="rId2"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EAA50A1E-A8C5-4A6B-AA9B-59E1487A26B9}"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4209519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0"/>
            <a:ext cx="2514600"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9140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2AF81868-E564-47DD-A9EA-9297E605A8B1}"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97024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239000" cy="1295400"/>
          </a:xfrm>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lvl1pPr>
              <a:defRPr>
                <a:solidFill>
                  <a:srgbClr val="990099"/>
                </a:solidFill>
                <a:latin typeface="Times New Roman" panose="02020603050405020304" pitchFamily="18" charset="0"/>
                <a:cs typeface="Times New Roman" panose="02020603050405020304" pitchFamily="18" charset="0"/>
              </a:defRPr>
            </a:lvl1pPr>
          </a:lstStyle>
          <a:p>
            <a:endParaRPr lang="en-US" smtClean="0"/>
          </a:p>
          <a:p>
            <a:fld id="{2EE9679C-92AE-4E55-8437-4DB62EB221AB}" type="slidenum">
              <a:rPr lang="en-US" smtClean="0">
                <a:solidFill>
                  <a:schemeClr val="tx1"/>
                </a:solidFill>
              </a:rPr>
              <a:pPr/>
              <a:t>‹#›</a:t>
            </a:fld>
            <a:endParaRPr lang="en-US">
              <a:solidFill>
                <a:schemeClr val="tx1"/>
              </a:solidFill>
            </a:endParaRPr>
          </a:p>
        </p:txBody>
      </p:sp>
      <p:pic>
        <p:nvPicPr>
          <p:cNvPr id="7" name="Picture 6" descr="cdfii_logo">
            <a:hlinkClick r:id="rId2"/>
          </p:cNvPr>
          <p:cNvPicPr>
            <a:picLocks noChangeAspect="1" noChangeArrowheads="1"/>
          </p:cNvPicPr>
          <p:nvPr userDrawn="1"/>
        </p:nvPicPr>
        <p:blipFill>
          <a:blip r:embed="rId3" cstate="print"/>
          <a:srcRect/>
          <a:stretch>
            <a:fillRect/>
          </a:stretch>
        </p:blipFill>
        <p:spPr bwMode="auto">
          <a:xfrm>
            <a:off x="11068" y="0"/>
            <a:ext cx="931573" cy="931573"/>
          </a:xfrm>
          <a:prstGeom prst="rect">
            <a:avLst/>
          </a:prstGeom>
          <a:noFill/>
          <a:ln w="9525">
            <a:noFill/>
            <a:miter lim="800000"/>
            <a:headEnd/>
            <a:tailEnd/>
          </a:ln>
          <a:effectLst/>
        </p:spPr>
      </p:pic>
      <p:pic>
        <p:nvPicPr>
          <p:cNvPr id="8" name="Picture 7" descr="dzero_logo.jpg"/>
          <p:cNvPicPr>
            <a:picLocks noChangeAspect="1"/>
          </p:cNvPicPr>
          <p:nvPr userDrawn="1"/>
        </p:nvPicPr>
        <p:blipFill>
          <a:blip r:embed="rId4" cstate="print"/>
          <a:stretch>
            <a:fillRect/>
          </a:stretch>
        </p:blipFill>
        <p:spPr>
          <a:xfrm>
            <a:off x="8606605" y="0"/>
            <a:ext cx="1451795" cy="765880"/>
          </a:xfrm>
          <a:prstGeom prst="rect">
            <a:avLst/>
          </a:prstGeom>
        </p:spPr>
      </p:pic>
    </p:spTree>
    <p:extLst>
      <p:ext uri="{BB962C8B-B14F-4D97-AF65-F5344CB8AC3E}">
        <p14:creationId xmlns:p14="http://schemas.microsoft.com/office/powerpoint/2010/main" val="322495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165DD90C-2AD2-4F63-97A7-0577884D5B5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73933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4550ADC2-BF6E-4AAA-93FF-AB2EBFEF33E6}"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84826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9" name="Slide Number Placeholder 8"/>
          <p:cNvSpPr>
            <a:spLocks noGrp="1"/>
          </p:cNvSpPr>
          <p:nvPr>
            <p:ph type="sldNum" sz="quarter" idx="12"/>
          </p:nvPr>
        </p:nvSpPr>
        <p:spPr/>
        <p:txBody>
          <a:bodyPr/>
          <a:lstStyle>
            <a:lvl1pPr>
              <a:defRPr>
                <a:solidFill>
                  <a:srgbClr val="990099"/>
                </a:solidFill>
              </a:defRPr>
            </a:lvl1pPr>
          </a:lstStyle>
          <a:p>
            <a:endParaRPr lang="en-US"/>
          </a:p>
          <a:p>
            <a:fld id="{59B2C978-B5B9-4706-A493-7B87CFAECB33}"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637949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5" name="Slide Number Placeholder 4"/>
          <p:cNvSpPr>
            <a:spLocks noGrp="1"/>
          </p:cNvSpPr>
          <p:nvPr>
            <p:ph type="sldNum" sz="quarter" idx="12"/>
          </p:nvPr>
        </p:nvSpPr>
        <p:spPr/>
        <p:txBody>
          <a:bodyPr/>
          <a:lstStyle>
            <a:lvl1pPr>
              <a:defRPr>
                <a:solidFill>
                  <a:srgbClr val="990099"/>
                </a:solidFill>
              </a:defRPr>
            </a:lvl1pPr>
          </a:lstStyle>
          <a:p>
            <a:endParaRPr lang="en-US"/>
          </a:p>
          <a:p>
            <a:fld id="{D6774913-34C6-4616-9D03-42FD4E752E4A}"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41535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4" name="Slide Number Placeholder 3"/>
          <p:cNvSpPr>
            <a:spLocks noGrp="1"/>
          </p:cNvSpPr>
          <p:nvPr>
            <p:ph type="sldNum" sz="quarter" idx="12"/>
          </p:nvPr>
        </p:nvSpPr>
        <p:spPr/>
        <p:txBody>
          <a:bodyPr/>
          <a:lstStyle>
            <a:lvl1pPr>
              <a:defRPr>
                <a:solidFill>
                  <a:srgbClr val="990099"/>
                </a:solidFill>
              </a:defRPr>
            </a:lvl1pPr>
          </a:lstStyle>
          <a:p>
            <a:endParaRPr lang="en-US"/>
          </a:p>
          <a:p>
            <a:fld id="{593CB36A-5306-46C4-BB11-FE395B42E1D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59506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DE808B8F-BCBD-4D19-B49A-AAC70A4AB0BB}"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1685393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76B2B658-416E-4EBB-B6A0-1250ABAC6DE7}"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561830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endParaRPr lang="en-US" dirty="0" smtClean="0"/>
          </a:p>
        </p:txBody>
      </p:sp>
      <p:sp>
        <p:nvSpPr>
          <p:cNvPr id="1027" name="Rectangle 3"/>
          <p:cNvSpPr>
            <a:spLocks noGrp="1" noChangeArrowheads="1"/>
          </p:cNvSpPr>
          <p:nvPr>
            <p:ph type="body" idx="1"/>
          </p:nvPr>
        </p:nvSpPr>
        <p:spPr bwMode="auto">
          <a:xfrm>
            <a:off x="533400" y="1371600"/>
            <a:ext cx="90678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l" defTabSz="1019175">
              <a:spcBef>
                <a:spcPct val="0"/>
              </a:spcBef>
              <a:defRPr sz="1600">
                <a:solidFill>
                  <a:schemeClr val="tx1"/>
                </a:solidFill>
                <a:latin typeface="Times New Roman" pitchFamily="18" charset="0"/>
              </a:defRPr>
            </a:lvl1pPr>
          </a:lstStyle>
          <a:p>
            <a:endParaRPr lang="en-US" dirty="0" smtClean="0"/>
          </a:p>
          <a:p>
            <a:r>
              <a:rPr lang="en-US" dirty="0" smtClean="0">
                <a:latin typeface="+mn-lt"/>
              </a:rPr>
              <a:t>September 2012</a:t>
            </a:r>
          </a:p>
          <a:p>
            <a:endParaRPr lang="en-US" dirty="0">
              <a:latin typeface="+mn-lt"/>
            </a:endParaRPr>
          </a:p>
        </p:txBody>
      </p:sp>
      <p:sp>
        <p:nvSpPr>
          <p:cNvPr id="1029" name="Rectangle 5"/>
          <p:cNvSpPr>
            <a:spLocks noGrp="1" noChangeArrowheads="1"/>
          </p:cNvSpPr>
          <p:nvPr>
            <p:ph type="ftr" sz="quarter" idx="3"/>
          </p:nvPr>
        </p:nvSpPr>
        <p:spPr bwMode="auto">
          <a:xfrm>
            <a:off x="2590800" y="7178675"/>
            <a:ext cx="518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1019175">
              <a:spcBef>
                <a:spcPct val="0"/>
              </a:spcBef>
              <a:defRPr sz="1600">
                <a:solidFill>
                  <a:schemeClr val="tx1"/>
                </a:solidFill>
              </a:defRPr>
            </a:lvl1pPr>
          </a:lstStyle>
          <a:p>
            <a:r>
              <a:rPr lang="en-US" dirty="0" smtClean="0"/>
              <a:t>David Toback, Texas A&amp;M University</a:t>
            </a:r>
          </a:p>
          <a:p>
            <a:r>
              <a:rPr lang="en-US" dirty="0" smtClean="0"/>
              <a:t>Research Topics Seminar</a:t>
            </a:r>
            <a:endParaRPr lang="en-US" dirty="0"/>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1019175">
              <a:spcBef>
                <a:spcPct val="0"/>
              </a:spcBef>
              <a:defRPr sz="1600">
                <a:solidFill>
                  <a:schemeClr val="tx1"/>
                </a:solidFill>
              </a:defRPr>
            </a:lvl1pPr>
          </a:lstStyle>
          <a:p>
            <a:endParaRPr lang="en-US">
              <a:solidFill>
                <a:srgbClr val="990099"/>
              </a:solidFill>
            </a:endParaRPr>
          </a:p>
          <a:p>
            <a:fld id="{E2E32A6D-7D37-41B6-8129-F0CEF58B54F1}" type="slidenum">
              <a:rPr lang="en-US"/>
              <a:pPr/>
              <a:t>‹#›</a:t>
            </a:fld>
            <a:endParaRPr lang="en-US"/>
          </a:p>
        </p:txBody>
      </p:sp>
      <p:sp>
        <p:nvSpPr>
          <p:cNvPr id="1032" name="Rectangle 8" descr="Green marble"/>
          <p:cNvSpPr>
            <a:spLocks noChangeArrowheads="1"/>
          </p:cNvSpPr>
          <p:nvPr/>
        </p:nvSpPr>
        <p:spPr bwMode="auto">
          <a:xfrm>
            <a:off x="609600" y="1143000"/>
            <a:ext cx="8605838" cy="152400"/>
          </a:xfrm>
          <a:prstGeom prst="rect">
            <a:avLst/>
          </a:prstGeom>
          <a:blipFill dpi="0" rotWithShape="0">
            <a:blip r:embed="rId1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1019175" rtl="0" eaLnBrk="0" fontAlgn="base" hangingPunct="0">
        <a:spcBef>
          <a:spcPct val="0"/>
        </a:spcBef>
        <a:spcAft>
          <a:spcPct val="0"/>
        </a:spcAft>
        <a:defRPr sz="4900" b="1">
          <a:solidFill>
            <a:srgbClr val="0000FF"/>
          </a:solidFill>
          <a:latin typeface="+mj-lt"/>
          <a:ea typeface="+mj-ea"/>
          <a:cs typeface="+mj-cs"/>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p:titleStyle>
    <p:body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rgbClr val="0000FF"/>
          </a:solidFill>
          <a:latin typeface="+mn-lt"/>
        </a:defRPr>
      </a:lvl2pPr>
      <a:lvl3pPr marL="1209675" indent="-254000" algn="l" defTabSz="1019175" rtl="0" eaLnBrk="0" fontAlgn="base" hangingPunct="0">
        <a:spcBef>
          <a:spcPct val="20000"/>
        </a:spcBef>
        <a:spcAft>
          <a:spcPct val="0"/>
        </a:spcAft>
        <a:buChar char="•"/>
        <a:defRPr sz="2700" b="1">
          <a:solidFill>
            <a:schemeClr val="tx1"/>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cdf.fnal.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hyperlink" Target="http://www-d0.fnal.gov/Run2Physics/WWW/results/final/QCD/Q14A/" TargetMode="External"/><Relationship Id="rId2" Type="http://schemas.openxmlformats.org/officeDocument/2006/relationships/hyperlink" Target="http://www-d0.fnal.gov/Run2Physics/WWW/results/final/QCD/Q13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d0.fnal.gov/Run2Physics/WWW/results/final/TOP/T14A/T14A.pdf" TargetMode="External"/><Relationship Id="rId13" Type="http://schemas.openxmlformats.org/officeDocument/2006/relationships/hyperlink" Target="http://www-d0.fnal.gov/Run2Physics/WWW/results/final/TOP/T14B" TargetMode="External"/><Relationship Id="rId18" Type="http://schemas.openxmlformats.org/officeDocument/2006/relationships/hyperlink" Target="http://arxiv.org/abs/1310.8628" TargetMode="External"/><Relationship Id="rId26" Type="http://schemas.openxmlformats.org/officeDocument/2006/relationships/hyperlink" Target="http://link.aps.org/doi/10.1103/PhysRevD.88.052014" TargetMode="External"/><Relationship Id="rId3" Type="http://schemas.openxmlformats.org/officeDocument/2006/relationships/hyperlink" Target="http://arxiv.org/abs/1405.0421" TargetMode="External"/><Relationship Id="rId21" Type="http://schemas.openxmlformats.org/officeDocument/2006/relationships/hyperlink" Target="http://arxiv.org/abs/1308.6690" TargetMode="External"/><Relationship Id="rId7" Type="http://schemas.openxmlformats.org/officeDocument/2006/relationships/hyperlink" Target="http://www-d0.fnal.gov/Run2Physics/WWW/results/final/TOP/T14C" TargetMode="External"/><Relationship Id="rId12" Type="http://schemas.openxmlformats.org/officeDocument/2006/relationships/hyperlink" Target="http://arxiv.org/abs/1402.5126" TargetMode="External"/><Relationship Id="rId17" Type="http://schemas.openxmlformats.org/officeDocument/2006/relationships/hyperlink" Target="http://link.aps.org/doi/10.1103/PhysRevD.89.012005" TargetMode="External"/><Relationship Id="rId25" Type="http://schemas.openxmlformats.org/officeDocument/2006/relationships/hyperlink" Target="http://www-d0.fnal.gov/Run2Physics/WWW/results/final/EW/E13C" TargetMode="External"/><Relationship Id="rId2" Type="http://schemas.openxmlformats.org/officeDocument/2006/relationships/hyperlink" Target="http://www-d0.fnal.gov/Run2Physics/WWW/results/final/TOP/T14E" TargetMode="External"/><Relationship Id="rId16" Type="http://schemas.openxmlformats.org/officeDocument/2006/relationships/hyperlink" Target="http://www-d0.fnal.gov/Run2Physics/WWW/results/final/TOP/T13C" TargetMode="External"/><Relationship Id="rId20" Type="http://schemas.openxmlformats.org/officeDocument/2006/relationships/hyperlink" Target="http://link.aps.org/doi/10.1103/PhysRevD.88.112002" TargetMode="External"/><Relationship Id="rId29" Type="http://schemas.openxmlformats.org/officeDocument/2006/relationships/hyperlink" Target="http://link.aps.org/doi/10.1103/PhysRevD.88.052011" TargetMode="External"/><Relationship Id="rId1" Type="http://schemas.openxmlformats.org/officeDocument/2006/relationships/slideLayout" Target="../slideLayouts/slideLayout2.xml"/><Relationship Id="rId6" Type="http://schemas.openxmlformats.org/officeDocument/2006/relationships/hyperlink" Target="http://arxiv.org/abs/1403.1294" TargetMode="External"/><Relationship Id="rId11" Type="http://schemas.openxmlformats.org/officeDocument/2006/relationships/hyperlink" Target="http://www-d0.fnal.gov/Run2Physics/WWW/results/final/TOP/T14B/T14B.pdf" TargetMode="External"/><Relationship Id="rId24" Type="http://schemas.openxmlformats.org/officeDocument/2006/relationships/hyperlink" Target="http://arxiv.org/abs/1307.7627" TargetMode="External"/><Relationship Id="rId5" Type="http://schemas.openxmlformats.org/officeDocument/2006/relationships/hyperlink" Target="http://www-d0.fnal.gov/Run2Physics/WWW/results/final/TOP/T14C/T14C.pdf" TargetMode="External"/><Relationship Id="rId15" Type="http://schemas.openxmlformats.org/officeDocument/2006/relationships/hyperlink" Target="http://arxiv.org/abs/1309.7570" TargetMode="External"/><Relationship Id="rId23" Type="http://schemas.openxmlformats.org/officeDocument/2006/relationships/hyperlink" Target="http://link.aps.org/doi/10.1103/PhysRevD.88.052018" TargetMode="External"/><Relationship Id="rId28" Type="http://schemas.openxmlformats.org/officeDocument/2006/relationships/hyperlink" Target="http://www-d0.fnal.gov/Run2Physics/WWW/results/final/HIGGS/H13G" TargetMode="External"/><Relationship Id="rId10" Type="http://schemas.openxmlformats.org/officeDocument/2006/relationships/hyperlink" Target="http://www-d0.fnal.gov/Run2Physics/WWW/results/final/TOP/T14A" TargetMode="External"/><Relationship Id="rId19" Type="http://schemas.openxmlformats.org/officeDocument/2006/relationships/hyperlink" Target="http://www-d0.fnal.gov/Run2Physics/WWW/results/final/EW/E13E" TargetMode="External"/><Relationship Id="rId4" Type="http://schemas.openxmlformats.org/officeDocument/2006/relationships/hyperlink" Target="http://www-d0.fnal.gov/Run2Physics/WWW/results/final/TOP/T14D" TargetMode="External"/><Relationship Id="rId9" Type="http://schemas.openxmlformats.org/officeDocument/2006/relationships/hyperlink" Target="http://arxiv.org/abs/1401.5785" TargetMode="External"/><Relationship Id="rId14" Type="http://schemas.openxmlformats.org/officeDocument/2006/relationships/hyperlink" Target="http://dx.doi.org/10.1103/PhysRevD.89.072001" TargetMode="External"/><Relationship Id="rId22" Type="http://schemas.openxmlformats.org/officeDocument/2006/relationships/hyperlink" Target="http://www-d0.fnal.gov/Run2Physics/WWW/results/final/TOP/T13B" TargetMode="External"/><Relationship Id="rId27" Type="http://schemas.openxmlformats.org/officeDocument/2006/relationships/hyperlink" Target="http://arxiv.org/abs/1303.634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cdf.fnal.gov/internal/physics/godparents/dijetmassresonance/" TargetMode="External"/><Relationship Id="rId2" Type="http://schemas.openxmlformats.org/officeDocument/2006/relationships/hyperlink" Target="http://www-cdf.fnal.gov/internal/physics/godparents/b_baryons" TargetMode="External"/><Relationship Id="rId1" Type="http://schemas.openxmlformats.org/officeDocument/2006/relationships/slideLayout" Target="../slideLayouts/slideLayout2.xml"/><Relationship Id="rId4" Type="http://schemas.openxmlformats.org/officeDocument/2006/relationships/hyperlink" Target="http://www-cdf.fnal.gov/internal/physics/godparents/AfbBBHighMas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9.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0.wmf"/><Relationship Id="rId5" Type="http://schemas.openxmlformats.org/officeDocument/2006/relationships/oleObject" Target="../embeddings/oleObject2.bin"/><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endParaRPr lang="en-US" dirty="0"/>
          </a:p>
          <a:p>
            <a:r>
              <a:rPr lang="en-US" dirty="0" smtClean="0"/>
              <a:t>October </a:t>
            </a:r>
            <a:r>
              <a:rPr lang="en-US" dirty="0"/>
              <a:t>2011</a:t>
            </a:r>
          </a:p>
          <a:p>
            <a:endParaRPr lang="en-US" dirty="0"/>
          </a:p>
        </p:txBody>
      </p:sp>
      <p:sp>
        <p:nvSpPr>
          <p:cNvPr id="10" name="Footer Placeholder 4"/>
          <p:cNvSpPr>
            <a:spLocks noGrp="1"/>
          </p:cNvSpPr>
          <p:nvPr>
            <p:ph type="ftr" sz="quarter" idx="11"/>
          </p:nvPr>
        </p:nvSpPr>
        <p:spPr/>
        <p:txBody>
          <a:bodyPr/>
          <a:lstStyle/>
          <a:p>
            <a:r>
              <a:rPr lang="en-US" dirty="0"/>
              <a:t>David Toback, Texas A&amp;M University</a:t>
            </a:r>
          </a:p>
          <a:p>
            <a:r>
              <a:rPr lang="en-US" dirty="0" smtClean="0"/>
              <a:t>Research Topics Seminar</a:t>
            </a:r>
            <a:endParaRPr lang="en-US" dirty="0"/>
          </a:p>
        </p:txBody>
      </p:sp>
      <p:sp>
        <p:nvSpPr>
          <p:cNvPr id="11" name="Slide Number Placeholder 5"/>
          <p:cNvSpPr>
            <a:spLocks noGrp="1"/>
          </p:cNvSpPr>
          <p:nvPr>
            <p:ph type="sldNum" sz="quarter" idx="12"/>
          </p:nvPr>
        </p:nvSpPr>
        <p:spPr/>
        <p:txBody>
          <a:bodyPr/>
          <a:lstStyle/>
          <a:p>
            <a:endParaRPr lang="en-US" dirty="0"/>
          </a:p>
          <a:p>
            <a:fld id="{AB096E9D-2158-438B-9ECD-11FB85AB47B0}" type="slidenum">
              <a:rPr lang="en-US">
                <a:solidFill>
                  <a:schemeClr val="tx1"/>
                </a:solidFill>
              </a:rPr>
              <a:pPr/>
              <a:t>1</a:t>
            </a:fld>
            <a:endParaRPr lang="en-US" dirty="0">
              <a:solidFill>
                <a:schemeClr val="tx1"/>
              </a:solidFill>
            </a:endParaRPr>
          </a:p>
        </p:txBody>
      </p:sp>
      <p:sp>
        <p:nvSpPr>
          <p:cNvPr id="1955842" name="Rectangle 2"/>
          <p:cNvSpPr>
            <a:spLocks noChangeArrowheads="1"/>
          </p:cNvSpPr>
          <p:nvPr/>
        </p:nvSpPr>
        <p:spPr bwMode="auto">
          <a:xfrm>
            <a:off x="0" y="4648200"/>
            <a:ext cx="10058400" cy="3124200"/>
          </a:xfrm>
          <a:prstGeom prst="rect">
            <a:avLst/>
          </a:prstGeom>
          <a:solidFill>
            <a:srgbClr val="F5EE59"/>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3" name="Rectangle 3"/>
          <p:cNvSpPr>
            <a:spLocks noChangeArrowheads="1"/>
          </p:cNvSpPr>
          <p:nvPr/>
        </p:nvSpPr>
        <p:spPr bwMode="auto">
          <a:xfrm>
            <a:off x="0" y="0"/>
            <a:ext cx="10058400" cy="4648200"/>
          </a:xfrm>
          <a:prstGeom prst="rect">
            <a:avLst/>
          </a:prstGeom>
          <a:solidFill>
            <a:srgbClr val="00FF00"/>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4" name="Rectangle 4"/>
          <p:cNvSpPr>
            <a:spLocks noChangeArrowheads="1"/>
          </p:cNvSpPr>
          <p:nvPr/>
        </p:nvSpPr>
        <p:spPr bwMode="auto">
          <a:xfrm>
            <a:off x="4936834" y="3501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latin typeface="Times New Roman" panose="02020603050405020304" pitchFamily="18" charset="0"/>
              <a:cs typeface="Times New Roman" panose="02020603050405020304" pitchFamily="18" charset="0"/>
            </a:endParaRPr>
          </a:p>
        </p:txBody>
      </p:sp>
      <p:sp>
        <p:nvSpPr>
          <p:cNvPr id="1955845" name="Rectangle 5"/>
          <p:cNvSpPr>
            <a:spLocks noChangeArrowheads="1"/>
          </p:cNvSpPr>
          <p:nvPr/>
        </p:nvSpPr>
        <p:spPr bwMode="auto">
          <a:xfrm>
            <a:off x="1341438" y="5264381"/>
            <a:ext cx="7375525" cy="1866437"/>
          </a:xfrm>
          <a:prstGeom prst="rect">
            <a:avLst/>
          </a:prstGeom>
          <a:solidFill>
            <a:schemeClr val="accent6">
              <a:lumMod val="20000"/>
              <a:lumOff val="80000"/>
            </a:schemeClr>
          </a:solidFill>
          <a:ln w="38100" algn="ctr">
            <a:solidFill>
              <a:srgbClr val="FF0000"/>
            </a:solidFill>
            <a:miter lim="800000"/>
            <a:headEnd/>
            <a:tailEnd/>
          </a:ln>
          <a:effectLst/>
          <a:extLst/>
        </p:spPr>
        <p:txBody>
          <a:bodyPr lIns="101882" tIns="50941" rIns="101882" bIns="50941" anchor="ctr">
            <a:spAutoFit/>
          </a:bodyPr>
          <a:lstStyle/>
          <a:p>
            <a:pPr defTabSz="1019175" eaLnBrk="1" hangingPunct="1">
              <a:lnSpc>
                <a:spcPct val="80000"/>
              </a:lnSpc>
            </a:pPr>
            <a:r>
              <a:rPr lang="en-US" sz="6000" dirty="0">
                <a:solidFill>
                  <a:srgbClr val="0000FF"/>
                </a:solidFill>
                <a:latin typeface="Times New Roman" panose="02020603050405020304" pitchFamily="18" charset="0"/>
                <a:cs typeface="Times New Roman" panose="02020603050405020304" pitchFamily="18" charset="0"/>
              </a:rPr>
              <a:t>David Toback</a:t>
            </a:r>
          </a:p>
          <a:p>
            <a:pPr defTabSz="1019175" eaLnBrk="1" hangingPunct="1">
              <a:lnSpc>
                <a:spcPct val="80000"/>
              </a:lnSpc>
            </a:pPr>
            <a:r>
              <a:rPr lang="en-US" sz="3300" dirty="0">
                <a:latin typeface="Times New Roman" panose="02020603050405020304" pitchFamily="18" charset="0"/>
                <a:cs typeface="Times New Roman" panose="02020603050405020304" pitchFamily="18" charset="0"/>
              </a:rPr>
              <a:t>Texas A&amp;M University</a:t>
            </a:r>
          </a:p>
          <a:p>
            <a:pPr defTabSz="1019175"/>
            <a:r>
              <a:rPr lang="en-US" sz="2800" dirty="0" smtClean="0">
                <a:solidFill>
                  <a:srgbClr val="0000FF"/>
                </a:solidFill>
                <a:latin typeface="Times New Roman" panose="02020603050405020304" pitchFamily="18" charset="0"/>
                <a:cs typeface="Times New Roman" panose="02020603050405020304" pitchFamily="18" charset="0"/>
              </a:rPr>
              <a:t>June 2014</a:t>
            </a:r>
            <a:endParaRPr lang="en-US" sz="3300" dirty="0">
              <a:solidFill>
                <a:srgbClr val="0000FF"/>
              </a:solidFill>
              <a:latin typeface="Times New Roman" panose="02020603050405020304" pitchFamily="18" charset="0"/>
              <a:cs typeface="Times New Roman" panose="02020603050405020304" pitchFamily="18" charset="0"/>
            </a:endParaRPr>
          </a:p>
        </p:txBody>
      </p:sp>
      <p:pic>
        <p:nvPicPr>
          <p:cNvPr id="195584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0"/>
            <a:ext cx="8875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848" name="Rectangle 8"/>
          <p:cNvSpPr>
            <a:spLocks noChangeArrowheads="1"/>
          </p:cNvSpPr>
          <p:nvPr/>
        </p:nvSpPr>
        <p:spPr bwMode="auto">
          <a:xfrm>
            <a:off x="0" y="248777"/>
            <a:ext cx="10058400" cy="403318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nchor="ctr">
            <a:spAutoFit/>
          </a:bodyPr>
          <a:lstStyle/>
          <a:p>
            <a:pPr defTabSz="1019175" eaLnBrk="1" hangingPunct="1">
              <a:lnSpc>
                <a:spcPct val="90000"/>
              </a:lnSpc>
            </a:pPr>
            <a:r>
              <a:rPr lang="en-US" sz="11500" u="sng" dirty="0" smtClean="0">
                <a:solidFill>
                  <a:schemeClr val="tx1"/>
                </a:solidFill>
                <a:latin typeface="Times New Roman" panose="02020603050405020304" pitchFamily="18" charset="0"/>
                <a:cs typeface="Times New Roman" panose="02020603050405020304" pitchFamily="18" charset="0"/>
              </a:rPr>
              <a:t>Tevatron Physics</a:t>
            </a:r>
            <a:endParaRPr lang="en-US" sz="19900" u="sng" dirty="0" smtClean="0">
              <a:solidFill>
                <a:schemeClr val="tx1"/>
              </a:solidFill>
              <a:latin typeface="Times New Roman" panose="02020603050405020304" pitchFamily="18" charset="0"/>
              <a:cs typeface="Times New Roman" panose="02020603050405020304" pitchFamily="18" charset="0"/>
            </a:endParaRPr>
          </a:p>
          <a:p>
            <a:pPr defTabSz="1019175" eaLnBrk="1" hangingPunct="1">
              <a:lnSpc>
                <a:spcPct val="90000"/>
              </a:lnSpc>
            </a:pPr>
            <a:r>
              <a:rPr lang="en-US" dirty="0" smtClean="0">
                <a:latin typeface="Times New Roman" panose="02020603050405020304" pitchFamily="18" charset="0"/>
                <a:cs typeface="Times New Roman" panose="02020603050405020304" pitchFamily="18" charset="0"/>
              </a:rPr>
              <a:t>Fermilab Users Meeting</a:t>
            </a: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6858000"/>
            <a:ext cx="8875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cdfii_logo">
            <a:hlinkClick r:id="rId4"/>
          </p:cNvPr>
          <p:cNvPicPr>
            <a:picLocks noChangeAspect="1" noChangeArrowheads="1"/>
          </p:cNvPicPr>
          <p:nvPr/>
        </p:nvPicPr>
        <p:blipFill>
          <a:blip r:embed="rId5" cstate="print"/>
          <a:srcRect/>
          <a:stretch>
            <a:fillRect/>
          </a:stretch>
        </p:blipFill>
        <p:spPr bwMode="auto">
          <a:xfrm>
            <a:off x="11068" y="0"/>
            <a:ext cx="931573" cy="931573"/>
          </a:xfrm>
          <a:prstGeom prst="rect">
            <a:avLst/>
          </a:prstGeom>
          <a:noFill/>
          <a:ln w="9525">
            <a:noFill/>
            <a:miter lim="800000"/>
            <a:headEnd/>
            <a:tailEnd/>
          </a:ln>
          <a:effectLst/>
        </p:spPr>
      </p:pic>
      <p:pic>
        <p:nvPicPr>
          <p:cNvPr id="13" name="Picture 12" descr="dzero_logo.jpg"/>
          <p:cNvPicPr>
            <a:picLocks noChangeAspect="1"/>
          </p:cNvPicPr>
          <p:nvPr/>
        </p:nvPicPr>
        <p:blipFill>
          <a:blip r:embed="rId6" cstate="print"/>
          <a:stretch>
            <a:fillRect/>
          </a:stretch>
        </p:blipFill>
        <p:spPr>
          <a:xfrm>
            <a:off x="8606605" y="0"/>
            <a:ext cx="1451795" cy="7658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a:r>
            <a:r>
              <a:rPr lang="en-US" dirty="0" err="1"/>
              <a:t>Z</a:t>
            </a:r>
            <a:r>
              <a:rPr lang="en-US" dirty="0" err="1" smtClean="0"/>
              <a:t>+Jets</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10</a:t>
            </a:fld>
            <a:endParaRPr lang="en-US">
              <a:solidFill>
                <a:schemeClr val="tx1"/>
              </a:solidFill>
            </a:endParaRPr>
          </a:p>
        </p:txBody>
      </p:sp>
      <p:pic>
        <p:nvPicPr>
          <p:cNvPr id="7" name="Picture 6" descr="Q13CF14a.jpeg"/>
          <p:cNvPicPr>
            <a:picLocks noChangeAspect="1"/>
          </p:cNvPicPr>
          <p:nvPr/>
        </p:nvPicPr>
        <p:blipFill>
          <a:blip r:embed="rId2" cstate="print"/>
          <a:stretch>
            <a:fillRect/>
          </a:stretch>
        </p:blipFill>
        <p:spPr>
          <a:xfrm>
            <a:off x="6510060" y="3300390"/>
            <a:ext cx="3516957" cy="4472010"/>
          </a:xfrm>
          <a:prstGeom prst="rect">
            <a:avLst/>
          </a:prstGeom>
        </p:spPr>
      </p:pic>
      <p:pic>
        <p:nvPicPr>
          <p:cNvPr id="8" name="Picture 7" descr="CC_ZPt1_POWHEG_Zll.eps"/>
          <p:cNvPicPr>
            <a:picLocks noChangeAspect="1"/>
          </p:cNvPicPr>
          <p:nvPr/>
        </p:nvPicPr>
        <p:blipFill>
          <a:blip r:embed="rId3" cstate="print"/>
          <a:stretch>
            <a:fillRect/>
          </a:stretch>
        </p:blipFill>
        <p:spPr>
          <a:xfrm>
            <a:off x="83102" y="3276600"/>
            <a:ext cx="6456528" cy="3519672"/>
          </a:xfrm>
          <a:prstGeom prst="rect">
            <a:avLst/>
          </a:prstGeom>
        </p:spPr>
      </p:pic>
      <p:sp>
        <p:nvSpPr>
          <p:cNvPr id="9" name="TextBox 8"/>
          <p:cNvSpPr txBox="1"/>
          <p:nvPr/>
        </p:nvSpPr>
        <p:spPr>
          <a:xfrm>
            <a:off x="526574" y="1371600"/>
            <a:ext cx="8998425" cy="2097269"/>
          </a:xfrm>
          <a:prstGeom prst="rect">
            <a:avLst/>
          </a:prstGeom>
          <a:solidFill>
            <a:srgbClr val="CCFF99"/>
          </a:solidFill>
        </p:spPr>
        <p:txBody>
          <a:bodyPr wrap="square" lIns="101882" tIns="50941" rIns="101882" bIns="50941" rtlCol="0">
            <a:spAutoFit/>
          </a:bodyPr>
          <a:lstStyle/>
          <a:p>
            <a:r>
              <a:rPr lang="en-US" sz="3600" dirty="0" err="1" smtClean="0">
                <a:latin typeface="Times New Roman" panose="02020603050405020304" pitchFamily="18" charset="0"/>
                <a:cs typeface="Times New Roman" panose="02020603050405020304" pitchFamily="18" charset="0"/>
              </a:rPr>
              <a:t>Z+jets</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&amp;  </a:t>
            </a:r>
            <a:r>
              <a:rPr lang="en-US" sz="3600" dirty="0" err="1" smtClean="0">
                <a:latin typeface="Times New Roman" panose="02020603050405020304" pitchFamily="18" charset="0"/>
                <a:cs typeface="Times New Roman" panose="02020603050405020304" pitchFamily="18" charset="0"/>
              </a:rPr>
              <a:t>W+jets</a:t>
            </a:r>
            <a:r>
              <a:rPr lang="en-US" sz="3600" dirty="0" smtClean="0">
                <a:latin typeface="Times New Roman" panose="02020603050405020304" pitchFamily="18" charset="0"/>
                <a:cs typeface="Times New Roman" panose="02020603050405020304" pitchFamily="18" charset="0"/>
              </a:rPr>
              <a:t>  Cross  Section Measurements</a:t>
            </a:r>
          </a:p>
          <a:p>
            <a:r>
              <a:rPr lang="en-US" sz="2400" dirty="0" smtClean="0">
                <a:solidFill>
                  <a:srgbClr val="0000FF"/>
                </a:solidFill>
                <a:latin typeface="Times New Roman" panose="02020603050405020304" pitchFamily="18" charset="0"/>
                <a:cs typeface="Times New Roman" panose="02020603050405020304" pitchFamily="18" charset="0"/>
              </a:rPr>
              <a:t>CDF: Public </a:t>
            </a:r>
            <a:r>
              <a:rPr lang="en-US" sz="2400" dirty="0">
                <a:solidFill>
                  <a:srgbClr val="0000FF"/>
                </a:solidFill>
                <a:latin typeface="Times New Roman" panose="02020603050405020304" pitchFamily="18" charset="0"/>
                <a:cs typeface="Times New Roman" panose="02020603050405020304" pitchFamily="18" charset="0"/>
              </a:rPr>
              <a:t>N</a:t>
            </a:r>
            <a:r>
              <a:rPr lang="en-US" sz="2400" dirty="0" smtClean="0">
                <a:solidFill>
                  <a:srgbClr val="0000FF"/>
                </a:solidFill>
                <a:latin typeface="Times New Roman" panose="02020603050405020304" pitchFamily="18" charset="0"/>
                <a:cs typeface="Times New Roman" panose="02020603050405020304" pitchFamily="18" charset="0"/>
              </a:rPr>
              <a:t>ote 10216</a:t>
            </a:r>
          </a:p>
          <a:p>
            <a:r>
              <a:rPr lang="en-US" sz="2400" dirty="0" err="1" smtClean="0">
                <a:solidFill>
                  <a:srgbClr val="0000FF"/>
                </a:solidFill>
                <a:latin typeface="Times New Roman" panose="02020603050405020304" pitchFamily="18" charset="0"/>
                <a:cs typeface="Times New Roman" panose="02020603050405020304" pitchFamily="18" charset="0"/>
              </a:rPr>
              <a:t>DZero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smtClean="0">
                <a:solidFill>
                  <a:srgbClr val="0000FF"/>
                </a:solidFill>
                <a:latin typeface="Times New Roman" panose="02020603050405020304" pitchFamily="18" charset="0"/>
                <a:cs typeface="Times New Roman" panose="02020603050405020304" pitchFamily="18" charset="0"/>
              </a:rPr>
              <a:t>Phys</a:t>
            </a:r>
            <a:r>
              <a:rPr lang="en-US" sz="2400" dirty="0">
                <a:solidFill>
                  <a:srgbClr val="0000FF"/>
                </a:solidFill>
                <a:latin typeface="Times New Roman" panose="02020603050405020304" pitchFamily="18" charset="0"/>
                <a:cs typeface="Times New Roman" panose="02020603050405020304" pitchFamily="18" charset="0"/>
              </a:rPr>
              <a:t>. Rev. D 88, 092001 (2013</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81000" y="6609926"/>
            <a:ext cx="5943600" cy="964651"/>
          </a:xfrm>
          <a:prstGeom prst="rect">
            <a:avLst/>
          </a:prstGeom>
          <a:solidFill>
            <a:schemeClr val="accent6">
              <a:lumMod val="20000"/>
              <a:lumOff val="80000"/>
            </a:schemeClr>
          </a:solidFill>
        </p:spPr>
        <p:txBody>
          <a:bodyPr wrap="square" lIns="101882" tIns="50941" rIns="101882" bIns="50941" rtlCol="0">
            <a:spAutoFit/>
          </a:bodyPr>
          <a:lstStyle/>
          <a:p>
            <a:r>
              <a:rPr lang="en-US" sz="2800" dirty="0" smtClean="0">
                <a:solidFill>
                  <a:schemeClr val="tx1"/>
                </a:solidFill>
                <a:latin typeface="Times New Roman" panose="02020603050405020304" pitchFamily="18" charset="0"/>
                <a:cs typeface="Times New Roman" panose="02020603050405020304" pitchFamily="18" charset="0"/>
              </a:rPr>
              <a:t>QCD@NLO works reasonably well and is very useful for model builders</a:t>
            </a:r>
            <a:endParaRPr lang="en-US" sz="2800" baseline="30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00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Boson + HF</a:t>
            </a:r>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11</a:t>
            </a:fld>
            <a:endParaRPr lang="en-US">
              <a:solidFill>
                <a:schemeClr val="tx1"/>
              </a:solidFill>
            </a:endParaRPr>
          </a:p>
        </p:txBody>
      </p:sp>
      <p:pic>
        <p:nvPicPr>
          <p:cNvPr id="12" name="Picture 4" descr="wenu_rate_by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126062"/>
            <a:ext cx="3154362" cy="31654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Q13EF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63" y="1327300"/>
            <a:ext cx="3894137" cy="2798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399" y="1295400"/>
            <a:ext cx="5630864" cy="6400800"/>
          </a:xfrm>
          <a:solidFill>
            <a:srgbClr val="66FF33"/>
          </a:solidFill>
        </p:spPr>
        <p:txBody>
          <a:bodyPr/>
          <a:lstStyle/>
          <a:p>
            <a:r>
              <a:rPr lang="en-US" sz="2400" dirty="0" smtClean="0">
                <a:solidFill>
                  <a:schemeClr val="tx1"/>
                </a:solidFill>
              </a:rPr>
              <a:t>Using the low pileup environment to pushing down to low </a:t>
            </a:r>
            <a:r>
              <a:rPr lang="en-US" sz="2400" dirty="0" smtClean="0">
                <a:solidFill>
                  <a:schemeClr val="tx1"/>
                </a:solidFill>
              </a:rPr>
              <a:t>rate and/or soft </a:t>
            </a:r>
            <a:r>
              <a:rPr lang="en-US" sz="2400" dirty="0" smtClean="0">
                <a:solidFill>
                  <a:schemeClr val="tx1"/>
                </a:solidFill>
              </a:rPr>
              <a:t>production</a:t>
            </a:r>
          </a:p>
          <a:p>
            <a:r>
              <a:rPr lang="en-US" sz="2400" dirty="0" err="1" smtClean="0"/>
              <a:t>V+Charm</a:t>
            </a:r>
            <a:r>
              <a:rPr lang="en-US" sz="2400" dirty="0" smtClean="0"/>
              <a:t> jet</a:t>
            </a:r>
          </a:p>
          <a:p>
            <a:pPr lvl="1"/>
            <a:r>
              <a:rPr lang="en-US" altLang="en-US" sz="2400" dirty="0" err="1" smtClean="0"/>
              <a:t>DZero</a:t>
            </a:r>
            <a:r>
              <a:rPr lang="en-US" altLang="en-US" sz="2400" dirty="0" smtClean="0"/>
              <a:t>: </a:t>
            </a:r>
            <a:r>
              <a:rPr lang="en-US" altLang="en-US" sz="2400" dirty="0" smtClean="0"/>
              <a:t>Phys</a:t>
            </a:r>
            <a:r>
              <a:rPr lang="en-US" altLang="en-US" sz="2400" dirty="0"/>
              <a:t>. Rev. </a:t>
            </a:r>
            <a:r>
              <a:rPr lang="en-US" altLang="en-US" sz="2400" dirty="0" err="1"/>
              <a:t>Lett</a:t>
            </a:r>
            <a:r>
              <a:rPr lang="en-US" altLang="en-US" sz="2400" dirty="0"/>
              <a:t>. 112, 042001 (2014)</a:t>
            </a:r>
          </a:p>
          <a:p>
            <a:r>
              <a:rPr lang="en-US" sz="2400" dirty="0" smtClean="0"/>
              <a:t>V+D* </a:t>
            </a:r>
          </a:p>
          <a:p>
            <a:pPr lvl="1"/>
            <a:r>
              <a:rPr lang="en-US" sz="2400" dirty="0" smtClean="0"/>
              <a:t>New method allows for lower P</a:t>
            </a:r>
            <a:r>
              <a:rPr lang="en-US" sz="2400" baseline="-25000" dirty="0" smtClean="0"/>
              <a:t>T</a:t>
            </a:r>
            <a:r>
              <a:rPr lang="en-US" sz="2400" dirty="0" smtClean="0"/>
              <a:t> Charm</a:t>
            </a:r>
          </a:p>
          <a:p>
            <a:pPr lvl="1"/>
            <a:r>
              <a:rPr lang="en-US" sz="2400" dirty="0"/>
              <a:t>CDF Public Note </a:t>
            </a:r>
            <a:r>
              <a:rPr lang="en-US" sz="2400" dirty="0" smtClean="0"/>
              <a:t>11087</a:t>
            </a:r>
          </a:p>
          <a:p>
            <a:r>
              <a:rPr lang="en-US" sz="2400" dirty="0" smtClean="0"/>
              <a:t>W/</a:t>
            </a:r>
            <a:r>
              <a:rPr lang="en-US" sz="2400" dirty="0" err="1" smtClean="0"/>
              <a:t>Z+Upsilon</a:t>
            </a:r>
            <a:endParaRPr lang="en-US" sz="2400" dirty="0" smtClean="0"/>
          </a:p>
          <a:p>
            <a:pPr lvl="1"/>
            <a:r>
              <a:rPr lang="en-US" sz="2400" dirty="0" smtClean="0"/>
              <a:t>No observation, new limits</a:t>
            </a:r>
          </a:p>
          <a:p>
            <a:pPr lvl="1"/>
            <a:r>
              <a:rPr lang="en-US" sz="2400" dirty="0" smtClean="0"/>
              <a:t>CDF Public Note 11099</a:t>
            </a:r>
            <a:endParaRPr lang="en-US" sz="2400" dirty="0"/>
          </a:p>
        </p:txBody>
      </p:sp>
      <p:pic>
        <p:nvPicPr>
          <p:cNvPr id="9" name="Picture 10" descr="tabl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6705600"/>
            <a:ext cx="3657600" cy="1095375"/>
          </a:xfrm>
          <a:prstGeom prst="rect">
            <a:avLst/>
          </a:prstGeom>
          <a:solidFill>
            <a:srgbClr val="66FF33"/>
          </a:solidFill>
        </p:spPr>
      </p:pic>
    </p:spTree>
    <p:extLst>
      <p:ext uri="{BB962C8B-B14F-4D97-AF65-F5344CB8AC3E}">
        <p14:creationId xmlns:p14="http://schemas.microsoft.com/office/powerpoint/2010/main" val="519853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CP  violation  in  B</a:t>
            </a:r>
            <a:r>
              <a:rPr lang="en-US" sz="4400" baseline="30000" dirty="0"/>
              <a:t>±</a:t>
            </a:r>
            <a:r>
              <a:rPr lang="en-US" sz="4400" dirty="0"/>
              <a:t>  decays </a:t>
            </a:r>
          </a:p>
        </p:txBody>
      </p:sp>
      <p:sp>
        <p:nvSpPr>
          <p:cNvPr id="4" name="Date Placeholder 3"/>
          <p:cNvSpPr>
            <a:spLocks noGrp="1"/>
          </p:cNvSpPr>
          <p:nvPr>
            <p:ph type="dt" sz="half" idx="10"/>
          </p:nvPr>
        </p:nvSpPr>
        <p:spPr/>
        <p:txBody>
          <a:bodyPr/>
          <a:lstStyle/>
          <a:p>
            <a:endParaRPr lang="en-US" dirty="0" smtClean="0"/>
          </a:p>
          <a:p>
            <a:r>
              <a:rPr lang="en-US" dirty="0" smtClean="0"/>
              <a:t>June 2014</a:t>
            </a:r>
          </a:p>
          <a:p>
            <a:endParaRPr lang="en-US" dirty="0"/>
          </a:p>
        </p:txBody>
      </p:sp>
      <p:sp>
        <p:nvSpPr>
          <p:cNvPr id="5" name="Footer Placeholder 4"/>
          <p:cNvSpPr>
            <a:spLocks noGrp="1"/>
          </p:cNvSpPr>
          <p:nvPr>
            <p:ph type="ftr" sz="quarter" idx="11"/>
          </p:nvPr>
        </p:nvSpPr>
        <p:spPr/>
        <p:txBody>
          <a:bodyPr/>
          <a:lstStyle/>
          <a:p>
            <a:r>
              <a:rPr lang="en-US" dirty="0" smtClean="0"/>
              <a:t>David Toback, Texas A&amp;M University</a:t>
            </a:r>
          </a:p>
          <a:p>
            <a:r>
              <a:rPr lang="en-US" dirty="0"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12</a:t>
            </a:fld>
            <a:endParaRPr lang="en-US">
              <a:solidFill>
                <a:schemeClr val="tx1"/>
              </a:solidFill>
            </a:endParaRPr>
          </a:p>
        </p:txBody>
      </p:sp>
      <p:pic>
        <p:nvPicPr>
          <p:cNvPr id="7" name="Picture 6" descr="B13BF01.jpeg"/>
          <p:cNvPicPr>
            <a:picLocks noChangeAspect="1"/>
          </p:cNvPicPr>
          <p:nvPr/>
        </p:nvPicPr>
        <p:blipFill>
          <a:blip r:embed="rId2" cstate="print"/>
          <a:stretch>
            <a:fillRect/>
          </a:stretch>
        </p:blipFill>
        <p:spPr>
          <a:xfrm>
            <a:off x="6126975" y="1676400"/>
            <a:ext cx="3510220" cy="2598706"/>
          </a:xfrm>
          <a:prstGeom prst="rect">
            <a:avLst/>
          </a:prstGeom>
        </p:spPr>
      </p:pic>
      <p:pic>
        <p:nvPicPr>
          <p:cNvPr id="8" name="Picture 7" descr="B13BF02.jpeg"/>
          <p:cNvPicPr>
            <a:picLocks noChangeAspect="1"/>
          </p:cNvPicPr>
          <p:nvPr/>
        </p:nvPicPr>
        <p:blipFill>
          <a:blip r:embed="rId3" cstate="print"/>
          <a:stretch>
            <a:fillRect/>
          </a:stretch>
        </p:blipFill>
        <p:spPr>
          <a:xfrm>
            <a:off x="6126975" y="4564878"/>
            <a:ext cx="3510220" cy="2598705"/>
          </a:xfrm>
          <a:prstGeom prst="rect">
            <a:avLst/>
          </a:prstGeom>
        </p:spPr>
      </p:pic>
      <p:sp>
        <p:nvSpPr>
          <p:cNvPr id="3" name="Content Placeholder 2"/>
          <p:cNvSpPr>
            <a:spLocks noGrp="1"/>
          </p:cNvSpPr>
          <p:nvPr>
            <p:ph idx="1"/>
          </p:nvPr>
        </p:nvSpPr>
        <p:spPr>
          <a:xfrm>
            <a:off x="381001" y="1371600"/>
            <a:ext cx="5745974" cy="5445878"/>
          </a:xfrm>
          <a:solidFill>
            <a:srgbClr val="FFFF00"/>
          </a:solidFill>
        </p:spPr>
        <p:txBody>
          <a:bodyPr wrap="square">
            <a:spAutoFit/>
          </a:bodyPr>
          <a:lstStyle/>
          <a:p>
            <a:r>
              <a:rPr lang="en-US" sz="2800" dirty="0" smtClean="0"/>
              <a:t>Analyzed decay multiple modes of B</a:t>
            </a:r>
            <a:r>
              <a:rPr lang="en-US" sz="2800" baseline="30000" dirty="0" smtClean="0"/>
              <a:t>± </a:t>
            </a:r>
            <a:r>
              <a:rPr lang="en-US" sz="2800" dirty="0" smtClean="0"/>
              <a:t>for CP violation </a:t>
            </a:r>
          </a:p>
          <a:p>
            <a:pPr lvl="1"/>
            <a:r>
              <a:rPr lang="en-US" sz="2800" dirty="0" smtClean="0"/>
              <a:t>B</a:t>
            </a:r>
            <a:r>
              <a:rPr lang="en-US" sz="2800" baseline="30000" dirty="0"/>
              <a:t>±</a:t>
            </a:r>
            <a:r>
              <a:rPr lang="en-US" sz="2800" baseline="-25000" dirty="0"/>
              <a:t> </a:t>
            </a:r>
            <a:r>
              <a:rPr lang="en-US" sz="2800" dirty="0">
                <a:sym typeface="Symbol" charset="2"/>
              </a:rPr>
              <a:t>J/</a:t>
            </a:r>
            <a:r>
              <a:rPr lang="en-US" sz="2800" dirty="0" err="1">
                <a:sym typeface="Symbol" charset="2"/>
              </a:rPr>
              <a:t>ψK</a:t>
            </a:r>
            <a:r>
              <a:rPr lang="en-US" sz="2800" baseline="30000" dirty="0">
                <a:sym typeface="Symbol" charset="2"/>
              </a:rPr>
              <a:t>± </a:t>
            </a:r>
            <a:r>
              <a:rPr lang="en-US" sz="2800" dirty="0">
                <a:sym typeface="Symbol" charset="2"/>
              </a:rPr>
              <a:t></a:t>
            </a:r>
            <a:r>
              <a:rPr lang="en-US" sz="2800" dirty="0" err="1">
                <a:sym typeface="Symbol" charset="2"/>
              </a:rPr>
              <a:t>μ</a:t>
            </a:r>
            <a:r>
              <a:rPr lang="en-US" sz="2800" baseline="30000" dirty="0" err="1">
                <a:sym typeface="Symbol" charset="2"/>
              </a:rPr>
              <a:t>+</a:t>
            </a:r>
            <a:r>
              <a:rPr lang="en-US" sz="2800" dirty="0" err="1">
                <a:sym typeface="Symbol" charset="2"/>
              </a:rPr>
              <a:t>μ</a:t>
            </a:r>
            <a:r>
              <a:rPr lang="en-US" sz="2800" baseline="30000" dirty="0" err="1">
                <a:sym typeface="Symbol" charset="2"/>
              </a:rPr>
              <a:t>−</a:t>
            </a:r>
            <a:r>
              <a:rPr lang="en-US" sz="2800" dirty="0" err="1">
                <a:sym typeface="Symbol" charset="2"/>
              </a:rPr>
              <a:t>K</a:t>
            </a:r>
            <a:r>
              <a:rPr lang="en-US" sz="2800" baseline="30000" dirty="0">
                <a:sym typeface="Symbol" charset="2"/>
              </a:rPr>
              <a:t>±</a:t>
            </a:r>
            <a:r>
              <a:rPr lang="en-US" sz="2800" dirty="0">
                <a:sym typeface="Symbol" charset="2"/>
              </a:rPr>
              <a:t> </a:t>
            </a:r>
          </a:p>
          <a:p>
            <a:pPr lvl="1"/>
            <a:r>
              <a:rPr lang="en-US" sz="2800" dirty="0" smtClean="0"/>
              <a:t>B</a:t>
            </a:r>
            <a:r>
              <a:rPr lang="en-US" sz="2800" baseline="30000" dirty="0"/>
              <a:t>±</a:t>
            </a:r>
            <a:r>
              <a:rPr lang="en-US" sz="2800" baseline="-25000" dirty="0"/>
              <a:t> </a:t>
            </a:r>
            <a:r>
              <a:rPr lang="en-US" sz="2800" dirty="0">
                <a:sym typeface="Symbol" charset="2"/>
              </a:rPr>
              <a:t>J/ψπ</a:t>
            </a:r>
            <a:r>
              <a:rPr lang="en-US" sz="2800" baseline="30000" dirty="0">
                <a:sym typeface="Symbol" charset="2"/>
              </a:rPr>
              <a:t>± </a:t>
            </a:r>
            <a:r>
              <a:rPr lang="en-US" sz="2800" dirty="0">
                <a:sym typeface="Symbol" charset="2"/>
              </a:rPr>
              <a:t></a:t>
            </a:r>
            <a:r>
              <a:rPr lang="en-US" sz="2800" dirty="0" err="1">
                <a:sym typeface="Symbol" charset="2"/>
              </a:rPr>
              <a:t>μ</a:t>
            </a:r>
            <a:r>
              <a:rPr lang="en-US" sz="2800" baseline="30000" dirty="0" err="1">
                <a:sym typeface="Symbol" charset="2"/>
              </a:rPr>
              <a:t>+</a:t>
            </a:r>
            <a:r>
              <a:rPr lang="en-US" sz="2800" dirty="0" err="1">
                <a:sym typeface="Symbol" charset="2"/>
              </a:rPr>
              <a:t>μ</a:t>
            </a:r>
            <a:r>
              <a:rPr lang="en-US" sz="2800" baseline="30000" dirty="0">
                <a:sym typeface="Symbol" charset="2"/>
              </a:rPr>
              <a:t>−</a:t>
            </a:r>
            <a:r>
              <a:rPr lang="en-US" sz="2800" dirty="0">
                <a:sym typeface="Symbol" charset="2"/>
              </a:rPr>
              <a:t>π</a:t>
            </a:r>
            <a:r>
              <a:rPr lang="en-US" sz="2800" baseline="30000" dirty="0">
                <a:sym typeface="Symbol" charset="2"/>
              </a:rPr>
              <a:t>±</a:t>
            </a:r>
            <a:endParaRPr lang="en-US" sz="2800" dirty="0"/>
          </a:p>
          <a:p>
            <a:r>
              <a:rPr lang="en-US" sz="2800" dirty="0"/>
              <a:t>World’s most precise measurement</a:t>
            </a:r>
          </a:p>
          <a:p>
            <a:pPr lvl="1"/>
            <a:r>
              <a:rPr lang="en-US" sz="2800" dirty="0" smtClean="0"/>
              <a:t>A</a:t>
            </a:r>
            <a:r>
              <a:rPr lang="en-US" sz="2800" baseline="30000" dirty="0" smtClean="0"/>
              <a:t>J/</a:t>
            </a:r>
            <a:r>
              <a:rPr lang="en-US" sz="2800" baseline="30000" dirty="0" err="1" smtClean="0"/>
              <a:t>ψK</a:t>
            </a:r>
            <a:r>
              <a:rPr lang="en-US" sz="2800" dirty="0" smtClean="0"/>
              <a:t>  </a:t>
            </a:r>
            <a:r>
              <a:rPr lang="en-US" sz="2800" dirty="0"/>
              <a:t>= (0.59 ± 0.36</a:t>
            </a:r>
            <a:r>
              <a:rPr lang="en-US" sz="2800" dirty="0" smtClean="0"/>
              <a:t>)%</a:t>
            </a:r>
            <a:endParaRPr lang="en-US" sz="2800" baseline="30000" dirty="0" smtClean="0"/>
          </a:p>
          <a:p>
            <a:pPr lvl="1"/>
            <a:r>
              <a:rPr lang="en-US" sz="2800" dirty="0" smtClean="0"/>
              <a:t>A</a:t>
            </a:r>
            <a:r>
              <a:rPr lang="en-US" sz="2800" baseline="30000" dirty="0" smtClean="0"/>
              <a:t>J/ψπ</a:t>
            </a:r>
            <a:r>
              <a:rPr lang="en-US" sz="2800" dirty="0" smtClean="0"/>
              <a:t> </a:t>
            </a:r>
            <a:r>
              <a:rPr lang="en-US" sz="2800" dirty="0"/>
              <a:t>= (−4.2 ± 4.8</a:t>
            </a:r>
            <a:r>
              <a:rPr lang="en-US" sz="2800" dirty="0" smtClean="0"/>
              <a:t>)%</a:t>
            </a:r>
          </a:p>
          <a:p>
            <a:r>
              <a:rPr lang="en-US" sz="2800" dirty="0" smtClean="0"/>
              <a:t>Consistent </a:t>
            </a:r>
            <a:r>
              <a:rPr lang="en-US" sz="2800" dirty="0"/>
              <a:t>with SM </a:t>
            </a:r>
            <a:r>
              <a:rPr lang="en-US" sz="2800" dirty="0" smtClean="0"/>
              <a:t>expectations</a:t>
            </a:r>
          </a:p>
          <a:p>
            <a:pPr lvl="1">
              <a:spcAft>
                <a:spcPts val="2674"/>
              </a:spcAft>
            </a:pPr>
            <a:r>
              <a:rPr lang="en-US" sz="2800" dirty="0" err="1" smtClean="0"/>
              <a:t>DZero</a:t>
            </a:r>
            <a:r>
              <a:rPr lang="en-US" sz="2800" dirty="0" smtClean="0"/>
              <a:t>: </a:t>
            </a:r>
            <a:r>
              <a:rPr lang="en-US" sz="2800" dirty="0" smtClean="0"/>
              <a:t>PRL 110</a:t>
            </a:r>
            <a:r>
              <a:rPr lang="en-US" sz="2800" dirty="0"/>
              <a:t>, 241801 (</a:t>
            </a:r>
            <a:r>
              <a:rPr lang="en-US" sz="2800" dirty="0" smtClean="0"/>
              <a:t>2013)</a:t>
            </a:r>
          </a:p>
        </p:txBody>
      </p:sp>
    </p:spTree>
    <p:extLst>
      <p:ext uri="{BB962C8B-B14F-4D97-AF65-F5344CB8AC3E}">
        <p14:creationId xmlns:p14="http://schemas.microsoft.com/office/powerpoint/2010/main" val="1057171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Excited B-mesons</a:t>
            </a:r>
            <a:endParaRPr lang="en-US" sz="60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13</a:t>
            </a:fld>
            <a:endParaRPr lang="en-US" dirty="0">
              <a:solidFill>
                <a:schemeClr val="tx1"/>
              </a:solidFill>
            </a:endParaRPr>
          </a:p>
        </p:txBody>
      </p:sp>
      <p:pic>
        <p:nvPicPr>
          <p:cNvPr id="9218" name="Picture 2" descr="http://www-cdf.fnal.gov/physics/new/bottom/130711.blessed-bstarstar/tables/evidence1.jpeg"/>
          <p:cNvPicPr>
            <a:picLocks noChangeAspect="1" noChangeArrowheads="1"/>
          </p:cNvPicPr>
          <p:nvPr/>
        </p:nvPicPr>
        <p:blipFill rotWithShape="1">
          <a:blip r:embed="rId2">
            <a:extLst>
              <a:ext uri="{28A0092B-C50C-407E-A947-70E740481C1C}">
                <a14:useLocalDpi xmlns:a14="http://schemas.microsoft.com/office/drawing/2010/main" val="0"/>
              </a:ext>
            </a:extLst>
          </a:blip>
          <a:srcRect t="15161"/>
          <a:stretch/>
        </p:blipFill>
        <p:spPr bwMode="auto">
          <a:xfrm>
            <a:off x="5495925" y="4876800"/>
            <a:ext cx="4486275" cy="22337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371600"/>
            <a:ext cx="5105400" cy="6400800"/>
          </a:xfrm>
          <a:solidFill>
            <a:srgbClr val="FFFF00"/>
          </a:solidFill>
        </p:spPr>
        <p:txBody>
          <a:bodyPr>
            <a:noAutofit/>
          </a:bodyPr>
          <a:lstStyle/>
          <a:p>
            <a:r>
              <a:rPr lang="en-US" sz="3000" dirty="0" smtClean="0"/>
              <a:t>First evidence of  </a:t>
            </a:r>
            <a:r>
              <a:rPr lang="en-US" sz="3000" dirty="0"/>
              <a:t>resonances </a:t>
            </a:r>
            <a:r>
              <a:rPr lang="en-US" sz="3000" dirty="0" smtClean="0"/>
              <a:t>(4.4</a:t>
            </a:r>
            <a:r>
              <a:rPr lang="en-US" sz="3000" dirty="0" smtClean="0">
                <a:latin typeface="Symbol" panose="05050102010706020507" pitchFamily="18" charset="2"/>
              </a:rPr>
              <a:t>s</a:t>
            </a:r>
            <a:r>
              <a:rPr lang="en-US" sz="3000" dirty="0" smtClean="0"/>
              <a:t>) consistent </a:t>
            </a:r>
            <a:r>
              <a:rPr lang="en-US" sz="3000" dirty="0"/>
              <a:t>with two states of </a:t>
            </a:r>
            <a:r>
              <a:rPr lang="en-US" sz="3000" dirty="0" err="1"/>
              <a:t>orbitally</a:t>
            </a:r>
            <a:r>
              <a:rPr lang="en-US" sz="3000" dirty="0"/>
              <a:t> excited (L=1) B</a:t>
            </a:r>
            <a:r>
              <a:rPr lang="en-US" sz="3000" baseline="30000" dirty="0"/>
              <a:t>+</a:t>
            </a:r>
            <a:r>
              <a:rPr lang="en-US" sz="3000" dirty="0"/>
              <a:t>-</a:t>
            </a:r>
            <a:r>
              <a:rPr lang="en-US" sz="3000" dirty="0" smtClean="0"/>
              <a:t>mesons</a:t>
            </a:r>
          </a:p>
          <a:p>
            <a:pPr lvl="1"/>
            <a:r>
              <a:rPr lang="en-US" sz="3000" dirty="0" smtClean="0"/>
              <a:t>In both </a:t>
            </a:r>
            <a:r>
              <a:rPr lang="en-US" sz="3000" dirty="0"/>
              <a:t>B</a:t>
            </a:r>
            <a:r>
              <a:rPr lang="en-US" sz="3000" baseline="30000" dirty="0"/>
              <a:t>0</a:t>
            </a:r>
            <a:r>
              <a:rPr lang="en-US" sz="3000" dirty="0"/>
              <a:t>π</a:t>
            </a:r>
            <a:r>
              <a:rPr lang="en-US" sz="3000" baseline="30000" dirty="0" smtClean="0"/>
              <a:t>+</a:t>
            </a:r>
            <a:r>
              <a:rPr lang="en-US" sz="3000" dirty="0" smtClean="0"/>
              <a:t> </a:t>
            </a:r>
            <a:r>
              <a:rPr lang="en-US" sz="3000" dirty="0"/>
              <a:t>and a </a:t>
            </a:r>
            <a:r>
              <a:rPr lang="en-US" sz="3000" dirty="0" smtClean="0"/>
              <a:t>B</a:t>
            </a:r>
            <a:r>
              <a:rPr lang="en-US" sz="3000" baseline="30000" dirty="0" smtClean="0"/>
              <a:t>+</a:t>
            </a:r>
            <a:r>
              <a:rPr lang="en-US" sz="3000" dirty="0" smtClean="0"/>
              <a:t>π</a:t>
            </a:r>
            <a:r>
              <a:rPr lang="en-US" sz="3000" baseline="30000" dirty="0"/>
              <a:t> </a:t>
            </a:r>
            <a:r>
              <a:rPr lang="en-US" sz="3000" dirty="0" smtClean="0"/>
              <a:t>samples</a:t>
            </a:r>
          </a:p>
          <a:p>
            <a:r>
              <a:rPr lang="en-US" sz="3000" dirty="0" smtClean="0"/>
              <a:t>Measured masses </a:t>
            </a:r>
            <a:r>
              <a:rPr lang="en-US" sz="3000" dirty="0"/>
              <a:t>and widths of all states, as well as the relative production </a:t>
            </a:r>
            <a:r>
              <a:rPr lang="en-US" sz="3000" dirty="0" smtClean="0"/>
              <a:t>rates</a:t>
            </a:r>
            <a:endParaRPr lang="en-US" sz="3000" dirty="0"/>
          </a:p>
          <a:p>
            <a:pPr lvl="1"/>
            <a:r>
              <a:rPr lang="en-US" sz="3000" dirty="0" smtClean="0"/>
              <a:t>CDF: arXiv:1309.5961</a:t>
            </a:r>
          </a:p>
        </p:txBody>
      </p:sp>
      <p:pic>
        <p:nvPicPr>
          <p:cNvPr id="14338" name="Picture 2" descr="B0SSsum.pdf.jpg (524×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492" y="1493520"/>
            <a:ext cx="4522908" cy="29260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flipV="1">
            <a:off x="2590800" y="2819400"/>
            <a:ext cx="6248400" cy="685800"/>
          </a:xfrm>
          <a:prstGeom prst="straightConnector1">
            <a:avLst/>
          </a:prstGeom>
          <a:solidFill>
            <a:schemeClr val="accent1"/>
          </a:solidFill>
          <a:ln w="1905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1601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a:t>
            </a:r>
            <a:r>
              <a:rPr lang="en-US" dirty="0" smtClean="0"/>
              <a:t>-Baryon Properties</a:t>
            </a:r>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14</a:t>
            </a:fld>
            <a:endParaRPr lang="en-US">
              <a:solidFill>
                <a:schemeClr val="tx1"/>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97"/>
          <a:stretch/>
        </p:blipFill>
        <p:spPr bwMode="auto">
          <a:xfrm>
            <a:off x="5410200" y="1524000"/>
            <a:ext cx="4572000" cy="226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http://www-cdf.fnal.gov/physics/new/bottom/130801.blessed-baryonProperties/blessed/Fig2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853" y="4191000"/>
            <a:ext cx="4731547"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295400"/>
            <a:ext cx="4800600" cy="5901387"/>
          </a:xfrm>
          <a:solidFill>
            <a:srgbClr val="FFFF00"/>
          </a:solidFill>
        </p:spPr>
        <p:txBody>
          <a:bodyPr>
            <a:spAutoFit/>
          </a:bodyPr>
          <a:lstStyle/>
          <a:p>
            <a:r>
              <a:rPr lang="en-US" dirty="0" smtClean="0"/>
              <a:t>Full dataset measurement of the masses and lifetimes of </a:t>
            </a:r>
            <a:r>
              <a:rPr lang="en-US" dirty="0" err="1" smtClean="0">
                <a:latin typeface="Symbol" panose="05050102010706020507" pitchFamily="18" charset="2"/>
              </a:rPr>
              <a:t>X</a:t>
            </a:r>
            <a:r>
              <a:rPr lang="en-US" baseline="-25000" dirty="0" err="1" smtClean="0"/>
              <a:t>c</a:t>
            </a:r>
            <a:r>
              <a:rPr lang="en-US" baseline="-25000" dirty="0" smtClean="0"/>
              <a:t> </a:t>
            </a:r>
            <a:r>
              <a:rPr lang="en-US" dirty="0" smtClean="0"/>
              <a:t>and </a:t>
            </a:r>
            <a:r>
              <a:rPr lang="en-US" i="1" dirty="0" smtClean="0"/>
              <a:t>b</a:t>
            </a:r>
            <a:r>
              <a:rPr lang="en-US" dirty="0" smtClean="0"/>
              <a:t>-baryons</a:t>
            </a:r>
          </a:p>
          <a:p>
            <a:r>
              <a:rPr lang="en-US" dirty="0" smtClean="0">
                <a:solidFill>
                  <a:schemeClr val="tx1"/>
                </a:solidFill>
              </a:rPr>
              <a:t>First observations of 	</a:t>
            </a:r>
            <a:r>
              <a:rPr lang="en-US" dirty="0" err="1" smtClean="0">
                <a:solidFill>
                  <a:schemeClr val="tx1"/>
                </a:solidFill>
                <a:latin typeface="Symbol" panose="05050102010706020507" pitchFamily="18" charset="2"/>
              </a:rPr>
              <a:t>W</a:t>
            </a:r>
            <a:r>
              <a:rPr lang="en-US" baseline="-25000" dirty="0" err="1" smtClean="0">
                <a:solidFill>
                  <a:schemeClr val="tx1"/>
                </a:solidFill>
              </a:rPr>
              <a:t>b</a:t>
            </a:r>
            <a:r>
              <a:rPr lang="en-US" baseline="30000" dirty="0" smtClean="0">
                <a:solidFill>
                  <a:schemeClr val="tx1"/>
                </a:solidFill>
              </a:rPr>
              <a:t>-</a:t>
            </a:r>
            <a:r>
              <a:rPr lang="en-US" dirty="0" smtClean="0">
                <a:solidFill>
                  <a:schemeClr val="tx1"/>
                </a:solidFill>
                <a:sym typeface="Wingdings" panose="05000000000000000000" pitchFamily="2" charset="2"/>
              </a:rPr>
              <a:t></a:t>
            </a:r>
            <a:r>
              <a:rPr lang="en-US" dirty="0" smtClean="0">
                <a:solidFill>
                  <a:schemeClr val="tx1"/>
                </a:solidFill>
                <a:latin typeface="Symbol" panose="05050102010706020507" pitchFamily="18" charset="2"/>
              </a:rPr>
              <a:t>W</a:t>
            </a:r>
            <a:r>
              <a:rPr lang="en-US" baseline="-25000" dirty="0" smtClean="0">
                <a:solidFill>
                  <a:schemeClr val="tx1"/>
                </a:solidFill>
                <a:sym typeface="Wingdings" panose="05000000000000000000" pitchFamily="2" charset="2"/>
              </a:rPr>
              <a:t>c</a:t>
            </a:r>
            <a:r>
              <a:rPr lang="en-US" baseline="30000" dirty="0" smtClean="0">
                <a:solidFill>
                  <a:schemeClr val="tx1"/>
                </a:solidFill>
                <a:sym typeface="Wingdings" panose="05000000000000000000" pitchFamily="2" charset="2"/>
              </a:rPr>
              <a:t>0</a:t>
            </a:r>
            <a:r>
              <a:rPr lang="en-US" dirty="0" smtClean="0">
                <a:solidFill>
                  <a:schemeClr val="tx1"/>
                </a:solidFill>
                <a:latin typeface="Symbol" panose="05050102010706020507" pitchFamily="18" charset="2"/>
                <a:sym typeface="Wingdings" panose="05000000000000000000" pitchFamily="2" charset="2"/>
              </a:rPr>
              <a:t>p</a:t>
            </a:r>
            <a:r>
              <a:rPr lang="en-US" baseline="30000" dirty="0" smtClean="0">
                <a:solidFill>
                  <a:schemeClr val="tx1"/>
                </a:solidFill>
                <a:latin typeface="Symbol" panose="05050102010706020507" pitchFamily="18" charset="2"/>
                <a:sym typeface="Wingdings" panose="05000000000000000000" pitchFamily="2" charset="2"/>
              </a:rPr>
              <a:t>-</a:t>
            </a:r>
            <a:r>
              <a:rPr lang="en-US" dirty="0" smtClean="0">
                <a:solidFill>
                  <a:schemeClr val="tx1"/>
                </a:solidFill>
                <a:latin typeface="Symbol" panose="05050102010706020507" pitchFamily="18" charset="2"/>
                <a:sym typeface="Wingdings" panose="05000000000000000000" pitchFamily="2" charset="2"/>
              </a:rPr>
              <a:t> </a:t>
            </a:r>
            <a:r>
              <a:rPr lang="en-US" dirty="0" smtClean="0">
                <a:solidFill>
                  <a:schemeClr val="tx1"/>
                </a:solidFill>
                <a:sym typeface="Wingdings" panose="05000000000000000000" pitchFamily="2" charset="2"/>
              </a:rPr>
              <a:t>and 	</a:t>
            </a:r>
            <a:r>
              <a:rPr lang="en-US" dirty="0" smtClean="0">
                <a:solidFill>
                  <a:schemeClr val="tx1"/>
                </a:solidFill>
                <a:latin typeface="Symbol" panose="05050102010706020507" pitchFamily="18" charset="2"/>
                <a:sym typeface="Wingdings" panose="05000000000000000000" pitchFamily="2" charset="2"/>
              </a:rPr>
              <a:t>X</a:t>
            </a:r>
            <a:r>
              <a:rPr lang="en-US" baseline="-25000" dirty="0" smtClean="0">
                <a:solidFill>
                  <a:schemeClr val="tx1"/>
                </a:solidFill>
                <a:sym typeface="Wingdings" panose="05000000000000000000" pitchFamily="2" charset="2"/>
              </a:rPr>
              <a:t>b</a:t>
            </a:r>
            <a:r>
              <a:rPr lang="en-US" baseline="30000" dirty="0" smtClean="0">
                <a:solidFill>
                  <a:schemeClr val="tx1"/>
                </a:solidFill>
                <a:sym typeface="Wingdings" panose="05000000000000000000" pitchFamily="2" charset="2"/>
              </a:rPr>
              <a:t>0</a:t>
            </a:r>
            <a:r>
              <a:rPr lang="en-US" dirty="0" smtClean="0">
                <a:solidFill>
                  <a:schemeClr val="tx1"/>
                </a:solidFill>
                <a:sym typeface="Wingdings" panose="05000000000000000000" pitchFamily="2" charset="2"/>
              </a:rPr>
              <a:t> </a:t>
            </a:r>
            <a:r>
              <a:rPr lang="en-US" dirty="0">
                <a:solidFill>
                  <a:schemeClr val="tx1"/>
                </a:solidFill>
                <a:latin typeface="Symbol" panose="05050102010706020507" pitchFamily="18" charset="2"/>
                <a:sym typeface="Wingdings" panose="05000000000000000000" pitchFamily="2" charset="2"/>
              </a:rPr>
              <a:t> </a:t>
            </a:r>
            <a:r>
              <a:rPr lang="en-US" dirty="0" err="1" smtClean="0">
                <a:solidFill>
                  <a:schemeClr val="tx1"/>
                </a:solidFill>
                <a:latin typeface="Symbol" panose="05050102010706020507" pitchFamily="18" charset="2"/>
                <a:sym typeface="Wingdings" panose="05000000000000000000" pitchFamily="2" charset="2"/>
              </a:rPr>
              <a:t>X</a:t>
            </a:r>
            <a:r>
              <a:rPr lang="en-US" baseline="-25000" dirty="0" err="1" smtClean="0">
                <a:solidFill>
                  <a:schemeClr val="tx1"/>
                </a:solidFill>
                <a:sym typeface="Wingdings" panose="05000000000000000000" pitchFamily="2" charset="2"/>
              </a:rPr>
              <a:t>c</a:t>
            </a:r>
            <a:r>
              <a:rPr lang="en-US" baseline="30000" dirty="0" smtClean="0">
                <a:solidFill>
                  <a:schemeClr val="tx1"/>
                </a:solidFill>
                <a:sym typeface="Wingdings" panose="05000000000000000000" pitchFamily="2" charset="2"/>
              </a:rPr>
              <a:t>+ </a:t>
            </a:r>
            <a:r>
              <a:rPr lang="en-US" dirty="0" smtClean="0">
                <a:solidFill>
                  <a:schemeClr val="tx1"/>
                </a:solidFill>
                <a:latin typeface="Symbol" panose="05050102010706020507" pitchFamily="18" charset="2"/>
                <a:sym typeface="Wingdings" panose="05000000000000000000" pitchFamily="2" charset="2"/>
              </a:rPr>
              <a:t>p</a:t>
            </a:r>
            <a:r>
              <a:rPr lang="en-US" baseline="30000" dirty="0" smtClean="0">
                <a:solidFill>
                  <a:schemeClr val="tx1"/>
                </a:solidFill>
                <a:latin typeface="Symbol" panose="05050102010706020507" pitchFamily="18" charset="2"/>
                <a:sym typeface="Wingdings" panose="05000000000000000000" pitchFamily="2" charset="2"/>
              </a:rPr>
              <a:t>-</a:t>
            </a:r>
            <a:r>
              <a:rPr lang="en-US" dirty="0" smtClean="0">
                <a:solidFill>
                  <a:schemeClr val="tx1"/>
                </a:solidFill>
              </a:rPr>
              <a:t> </a:t>
            </a:r>
          </a:p>
          <a:p>
            <a:pPr lvl="1"/>
            <a:r>
              <a:rPr lang="en-US" sz="3600" dirty="0"/>
              <a:t>CDF: PRD 89 072014 (2014)</a:t>
            </a:r>
          </a:p>
          <a:p>
            <a:pPr lvl="1"/>
            <a:r>
              <a:rPr lang="en-US" sz="3200" dirty="0" smtClean="0">
                <a:solidFill>
                  <a:srgbClr val="FF0000"/>
                </a:solidFill>
              </a:rPr>
              <a:t>Not yet seen at LHC</a:t>
            </a:r>
            <a:endParaRPr lang="en-US" sz="3200" dirty="0">
              <a:solidFill>
                <a:srgbClr val="FF0000"/>
              </a:solidFill>
            </a:endParaRPr>
          </a:p>
        </p:txBody>
      </p:sp>
    </p:spTree>
    <p:extLst>
      <p:ext uri="{BB962C8B-B14F-4D97-AF65-F5344CB8AC3E}">
        <p14:creationId xmlns:p14="http://schemas.microsoft.com/office/powerpoint/2010/main" val="578920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20000" cy="1295400"/>
          </a:xfrm>
        </p:spPr>
        <p:txBody>
          <a:bodyPr/>
          <a:lstStyle/>
          <a:p>
            <a:r>
              <a:rPr lang="en-GB" altLang="en-US" sz="3600" dirty="0"/>
              <a:t>Like-sign </a:t>
            </a:r>
            <a:r>
              <a:rPr lang="en-GB" altLang="en-US" sz="3600" dirty="0" smtClean="0"/>
              <a:t>di-muon </a:t>
            </a:r>
            <a:r>
              <a:rPr lang="en-GB" altLang="en-US" sz="3600" dirty="0"/>
              <a:t>charge </a:t>
            </a:r>
            <a:r>
              <a:rPr lang="en-GB" altLang="en-US" sz="3600" dirty="0" smtClean="0"/>
              <a:t>asymmetry</a:t>
            </a:r>
            <a:endParaRPr lang="en-US" sz="3600"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dirty="0" smtClean="0"/>
              <a:t>David Toback, Texas A&amp;M University</a:t>
            </a:r>
          </a:p>
          <a:p>
            <a:r>
              <a:rPr lang="en-US" dirty="0"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15</a:t>
            </a:fld>
            <a:endParaRPr lang="en-US">
              <a:solidFill>
                <a:schemeClr val="tx1"/>
              </a:solidFill>
            </a:endParaRPr>
          </a:p>
        </p:txBody>
      </p:sp>
      <p:sp>
        <p:nvSpPr>
          <p:cNvPr id="3" name="Content Placeholder 2"/>
          <p:cNvSpPr>
            <a:spLocks noGrp="1"/>
          </p:cNvSpPr>
          <p:nvPr>
            <p:ph idx="1"/>
          </p:nvPr>
        </p:nvSpPr>
        <p:spPr>
          <a:xfrm>
            <a:off x="228600" y="1295400"/>
            <a:ext cx="5791200" cy="6400800"/>
          </a:xfrm>
          <a:solidFill>
            <a:srgbClr val="FFFF00"/>
          </a:solidFill>
        </p:spPr>
        <p:txBody>
          <a:bodyPr>
            <a:noAutofit/>
          </a:bodyPr>
          <a:lstStyle/>
          <a:p>
            <a:pPr marL="225425" lvl="1" indent="-225425">
              <a:buFontTx/>
              <a:buChar char="•"/>
            </a:pPr>
            <a:r>
              <a:rPr lang="en-GB" altLang="en-US" sz="2800" dirty="0" smtClean="0">
                <a:solidFill>
                  <a:srgbClr val="FF0000"/>
                </a:solidFill>
              </a:rPr>
              <a:t>Current result deviates </a:t>
            </a:r>
            <a:r>
              <a:rPr lang="en-GB" altLang="en-US" sz="2800" dirty="0">
                <a:solidFill>
                  <a:srgbClr val="FF0000"/>
                </a:solidFill>
              </a:rPr>
              <a:t>from the SM prediction </a:t>
            </a:r>
            <a:r>
              <a:rPr lang="en-GB" altLang="en-US" sz="2800" dirty="0" smtClean="0">
                <a:solidFill>
                  <a:srgbClr val="FF0000"/>
                </a:solidFill>
              </a:rPr>
              <a:t>by 3.0</a:t>
            </a:r>
            <a:r>
              <a:rPr lang="el-GR" altLang="en-US" sz="2800" dirty="0" smtClean="0">
                <a:solidFill>
                  <a:srgbClr val="FF0000"/>
                </a:solidFill>
              </a:rPr>
              <a:t>σ</a:t>
            </a:r>
            <a:endParaRPr lang="en-US" altLang="en-US" sz="2800" dirty="0">
              <a:solidFill>
                <a:srgbClr val="FF0000"/>
              </a:solidFill>
            </a:endParaRPr>
          </a:p>
          <a:p>
            <a:pPr marL="608012" lvl="2" indent="-225425"/>
            <a:r>
              <a:rPr lang="en-GB" altLang="en-US" sz="2800" dirty="0" err="1" smtClean="0"/>
              <a:t>DZero</a:t>
            </a:r>
            <a:r>
              <a:rPr lang="en-GB" altLang="en-US" sz="2800" dirty="0" smtClean="0"/>
              <a:t>: </a:t>
            </a:r>
            <a:r>
              <a:rPr lang="en-GB" altLang="en-US" sz="2800" dirty="0"/>
              <a:t>PRD 89, 012002 (2014)</a:t>
            </a:r>
          </a:p>
          <a:p>
            <a:pPr marL="225425" indent="-225425"/>
            <a:r>
              <a:rPr lang="en-GB" altLang="en-US" sz="2800" dirty="0" smtClean="0"/>
              <a:t>Result </a:t>
            </a:r>
            <a:r>
              <a:rPr lang="en-GB" altLang="en-US" sz="2800" dirty="0"/>
              <a:t>is consistent with independent </a:t>
            </a:r>
            <a:r>
              <a:rPr lang="en-GB" altLang="en-US" sz="2800" dirty="0" err="1" smtClean="0"/>
              <a:t>DZero</a:t>
            </a:r>
            <a:r>
              <a:rPr lang="en-GB" altLang="en-US" sz="2800" dirty="0" smtClean="0"/>
              <a:t> measurements</a:t>
            </a:r>
            <a:endParaRPr lang="en-GB" altLang="en-US" sz="2800" dirty="0"/>
          </a:p>
          <a:p>
            <a:pPr marL="608012" lvl="2" indent="-225425"/>
            <a:r>
              <a:rPr lang="en-GB" altLang="en-US" sz="2800" dirty="0" smtClean="0"/>
              <a:t>Semi-</a:t>
            </a:r>
            <a:r>
              <a:rPr lang="en-GB" altLang="en-US" sz="2800" dirty="0" err="1" smtClean="0"/>
              <a:t>leptonic</a:t>
            </a:r>
            <a:r>
              <a:rPr lang="en-GB" altLang="en-US" sz="2800" dirty="0" smtClean="0"/>
              <a:t> asymmetry in B</a:t>
            </a:r>
            <a:r>
              <a:rPr lang="en-GB" altLang="en-US" sz="2800" baseline="30000" dirty="0" smtClean="0"/>
              <a:t>0</a:t>
            </a:r>
            <a:r>
              <a:rPr lang="en-GB" altLang="en-US" sz="2800" i="1" dirty="0" smtClean="0"/>
              <a:t> (</a:t>
            </a:r>
            <a:r>
              <a:rPr lang="en-GB" altLang="en-US" sz="2800" i="1" dirty="0" err="1" smtClean="0"/>
              <a:t>a</a:t>
            </a:r>
            <a:r>
              <a:rPr lang="en-GB" altLang="en-US" sz="2800" i="1" baseline="30000" dirty="0" err="1" smtClean="0"/>
              <a:t>d</a:t>
            </a:r>
            <a:r>
              <a:rPr lang="en-GB" altLang="en-US" sz="2800" baseline="-25000" dirty="0" err="1" smtClean="0"/>
              <a:t>sl</a:t>
            </a:r>
            <a:r>
              <a:rPr lang="en-GB" altLang="en-US" sz="2800" dirty="0" smtClean="0"/>
              <a:t>): PRD </a:t>
            </a:r>
            <a:r>
              <a:rPr lang="en-GB" altLang="en-US" sz="2800" dirty="0"/>
              <a:t>86, 072009 (2012)</a:t>
            </a:r>
          </a:p>
          <a:p>
            <a:pPr marL="608012" lvl="2" indent="-225425"/>
            <a:r>
              <a:rPr lang="en-GB" altLang="en-US" sz="2800" dirty="0"/>
              <a:t>Semi-</a:t>
            </a:r>
            <a:r>
              <a:rPr lang="en-GB" altLang="en-US" sz="2800" dirty="0" err="1"/>
              <a:t>leptonic</a:t>
            </a:r>
            <a:r>
              <a:rPr lang="en-GB" altLang="en-US" sz="2800" dirty="0"/>
              <a:t> asymmetry in </a:t>
            </a:r>
            <a:r>
              <a:rPr lang="en-GB" altLang="en-US" sz="2800" dirty="0" err="1" smtClean="0"/>
              <a:t>B</a:t>
            </a:r>
            <a:r>
              <a:rPr lang="en-GB" altLang="en-US" sz="2800" baseline="-25000" dirty="0" err="1" smtClean="0"/>
              <a:t>s</a:t>
            </a:r>
            <a:r>
              <a:rPr lang="en-GB" altLang="en-US" sz="2800" baseline="30000" dirty="0" smtClean="0"/>
              <a:t>  </a:t>
            </a:r>
            <a:r>
              <a:rPr lang="en-GB" altLang="en-US" sz="2800" dirty="0" smtClean="0"/>
              <a:t>(</a:t>
            </a:r>
            <a:r>
              <a:rPr lang="en-GB" altLang="en-US" sz="2800" i="1" dirty="0" err="1" smtClean="0"/>
              <a:t>a</a:t>
            </a:r>
            <a:r>
              <a:rPr lang="en-GB" altLang="en-US" sz="2800" i="1" baseline="30000" dirty="0" err="1" smtClean="0"/>
              <a:t>s</a:t>
            </a:r>
            <a:r>
              <a:rPr lang="en-GB" altLang="en-US" sz="2800" baseline="-25000" dirty="0" err="1" smtClean="0"/>
              <a:t>sl</a:t>
            </a:r>
            <a:r>
              <a:rPr lang="en-GB" altLang="en-US" sz="2800" dirty="0" smtClean="0"/>
              <a:t>): </a:t>
            </a:r>
            <a:r>
              <a:rPr lang="en-GB" altLang="en-US" sz="2800" dirty="0"/>
              <a:t>PRL 110, 011801 (2013</a:t>
            </a:r>
            <a:r>
              <a:rPr lang="en-GB" altLang="en-US" sz="2800" dirty="0" smtClean="0"/>
              <a:t>)</a:t>
            </a:r>
          </a:p>
          <a:p>
            <a:pPr marL="225425" indent="-225425"/>
            <a:r>
              <a:rPr lang="en-US" altLang="en-US" sz="2800" dirty="0">
                <a:solidFill>
                  <a:srgbClr val="0000FF"/>
                </a:solidFill>
              </a:rPr>
              <a:t>This effect is one of a few remaining puzzles from the Tevatron program which might indicate physics beyond standard </a:t>
            </a:r>
            <a:r>
              <a:rPr lang="en-US" altLang="en-US" sz="2800" dirty="0" smtClean="0">
                <a:solidFill>
                  <a:srgbClr val="0000FF"/>
                </a:solidFill>
              </a:rPr>
              <a:t>model</a:t>
            </a:r>
            <a:endParaRPr lang="en-GB" altLang="en-US" sz="2800" dirty="0">
              <a:solidFill>
                <a:srgbClr val="0000FF"/>
              </a:solidFill>
            </a:endParaRPr>
          </a:p>
        </p:txBody>
      </p:sp>
      <p:pic>
        <p:nvPicPr>
          <p:cNvPr id="7" name="Picture 2" descr="ads1-0"/>
          <p:cNvPicPr>
            <a:picLocks noChangeAspect="1" noChangeArrowheads="1"/>
          </p:cNvPicPr>
          <p:nvPr/>
        </p:nvPicPr>
        <p:blipFill>
          <a:blip r:embed="rId2" cstate="print">
            <a:extLst>
              <a:ext uri="{28A0092B-C50C-407E-A947-70E740481C1C}">
                <a14:useLocalDpi xmlns:a14="http://schemas.microsoft.com/office/drawing/2010/main" val="0"/>
              </a:ext>
            </a:extLst>
          </a:blip>
          <a:srcRect t="35695" r="6618"/>
          <a:stretch>
            <a:fillRect/>
          </a:stretch>
        </p:blipFill>
        <p:spPr bwMode="auto">
          <a:xfrm>
            <a:off x="5943600" y="1905001"/>
            <a:ext cx="4114800" cy="413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04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239000" cy="1295400"/>
          </a:xfrm>
        </p:spPr>
        <p:txBody>
          <a:bodyPr/>
          <a:lstStyle/>
          <a:p>
            <a:r>
              <a:rPr lang="en-US" sz="3600" dirty="0"/>
              <a:t>Precision </a:t>
            </a:r>
            <a:r>
              <a:rPr lang="en-US" sz="3600" dirty="0" smtClean="0"/>
              <a:t>EWK: A</a:t>
            </a:r>
            <a:r>
              <a:rPr lang="en-US" sz="3600" baseline="-25000" dirty="0" smtClean="0"/>
              <a:t>FB</a:t>
            </a:r>
            <a:r>
              <a:rPr lang="en-US" sz="3600" dirty="0" smtClean="0"/>
              <a:t> from leptons</a:t>
            </a:r>
            <a:br>
              <a:rPr lang="en-US" sz="3600" dirty="0" smtClean="0"/>
            </a:br>
            <a:r>
              <a:rPr lang="en-US" sz="3600" dirty="0" smtClean="0"/>
              <a:t>sin</a:t>
            </a:r>
            <a:r>
              <a:rPr lang="en-US" sz="3600" baseline="30000" dirty="0" smtClean="0"/>
              <a:t>2</a:t>
            </a:r>
            <a:r>
              <a:rPr lang="en-US" sz="3600" dirty="0" smtClean="0">
                <a:latin typeface="Symbol" panose="05050102010706020507" pitchFamily="18" charset="2"/>
              </a:rPr>
              <a:t>q</a:t>
            </a:r>
            <a:r>
              <a:rPr lang="en-US" sz="3600" baseline="-25000" dirty="0" smtClean="0"/>
              <a:t>eff</a:t>
            </a:r>
            <a:r>
              <a:rPr lang="en-US" sz="3600" dirty="0" smtClean="0"/>
              <a:t> and W-mass</a:t>
            </a:r>
            <a:endParaRPr lang="en-US" sz="3600" dirty="0"/>
          </a:p>
        </p:txBody>
      </p:sp>
      <p:sp>
        <p:nvSpPr>
          <p:cNvPr id="3" name="Content Placeholder 2"/>
          <p:cNvSpPr>
            <a:spLocks noGrp="1"/>
          </p:cNvSpPr>
          <p:nvPr>
            <p:ph idx="1"/>
          </p:nvPr>
        </p:nvSpPr>
        <p:spPr>
          <a:xfrm>
            <a:off x="533400" y="1371600"/>
            <a:ext cx="5486400" cy="5704410"/>
          </a:xfrm>
          <a:solidFill>
            <a:srgbClr val="FFFF00"/>
          </a:solidFill>
        </p:spPr>
        <p:txBody>
          <a:bodyPr>
            <a:spAutoFit/>
          </a:bodyPr>
          <a:lstStyle/>
          <a:p>
            <a:r>
              <a:rPr lang="en-US" sz="2800" dirty="0" smtClean="0"/>
              <a:t>CDF: A</a:t>
            </a:r>
            <a:r>
              <a:rPr lang="en-US" sz="2800" baseline="-25000" dirty="0" smtClean="0"/>
              <a:t>FB </a:t>
            </a:r>
            <a:r>
              <a:rPr lang="en-US" sz="2800" dirty="0" smtClean="0"/>
              <a:t>in </a:t>
            </a:r>
            <a:r>
              <a:rPr lang="en-US" sz="2800" dirty="0" smtClean="0">
                <a:latin typeface="Symbol" panose="05050102010706020507" pitchFamily="18" charset="2"/>
              </a:rPr>
              <a:t>mm</a:t>
            </a:r>
            <a:r>
              <a:rPr lang="en-US" sz="2800" dirty="0" smtClean="0"/>
              <a:t> with the full data just published</a:t>
            </a:r>
          </a:p>
          <a:p>
            <a:pPr lvl="1"/>
            <a:r>
              <a:rPr lang="en-US" sz="2800" dirty="0" smtClean="0"/>
              <a:t>Phys</a:t>
            </a:r>
            <a:r>
              <a:rPr lang="en-US" sz="2800" dirty="0"/>
              <a:t>. Rev. D 89, 072005 </a:t>
            </a:r>
            <a:r>
              <a:rPr lang="en-US" sz="2800" dirty="0" smtClean="0"/>
              <a:t>(2014)</a:t>
            </a:r>
          </a:p>
          <a:p>
            <a:pPr lvl="1"/>
            <a:r>
              <a:rPr lang="en-US" sz="2800" dirty="0"/>
              <a:t>Interpret the results as an indirect W mass measurement</a:t>
            </a:r>
            <a:r>
              <a:rPr lang="en-US" sz="2800" dirty="0">
                <a:solidFill>
                  <a:schemeClr val="tx1"/>
                </a:solidFill>
              </a:rPr>
              <a:t> </a:t>
            </a:r>
            <a:r>
              <a:rPr lang="en-US" sz="2800" dirty="0" smtClean="0">
                <a:solidFill>
                  <a:schemeClr val="tx1"/>
                </a:solidFill>
                <a:sym typeface="Wingdings" panose="05000000000000000000" pitchFamily="2" charset="2"/>
              </a:rPr>
              <a:t> </a:t>
            </a:r>
            <a:r>
              <a:rPr lang="en-US" sz="2800" dirty="0" smtClean="0">
                <a:solidFill>
                  <a:schemeClr val="tx1"/>
                </a:solidFill>
              </a:rPr>
              <a:t>quite </a:t>
            </a:r>
            <a:r>
              <a:rPr lang="en-US" sz="2800" dirty="0">
                <a:solidFill>
                  <a:schemeClr val="tx1"/>
                </a:solidFill>
              </a:rPr>
              <a:t>competitive </a:t>
            </a:r>
            <a:endParaRPr lang="en-US" sz="2800" dirty="0" smtClean="0">
              <a:solidFill>
                <a:schemeClr val="tx1"/>
              </a:solidFill>
            </a:endParaRPr>
          </a:p>
          <a:p>
            <a:pPr lvl="1"/>
            <a:r>
              <a:rPr lang="en-US" sz="2800" dirty="0" smtClean="0"/>
              <a:t>Result for </a:t>
            </a:r>
            <a:r>
              <a:rPr lang="en-US" sz="2800" i="1" dirty="0" err="1" smtClean="0"/>
              <a:t>ee</a:t>
            </a:r>
            <a:r>
              <a:rPr lang="en-US" sz="2800" dirty="0" smtClean="0"/>
              <a:t> in progress</a:t>
            </a:r>
          </a:p>
          <a:p>
            <a:r>
              <a:rPr lang="en-US" sz="2800" dirty="0" err="1" smtClean="0"/>
              <a:t>DZero</a:t>
            </a:r>
            <a:r>
              <a:rPr lang="en-US" sz="2800" dirty="0" smtClean="0"/>
              <a:t>: </a:t>
            </a:r>
            <a:r>
              <a:rPr lang="en-US" sz="2800" dirty="0" smtClean="0"/>
              <a:t>Single most precise measurement is in </a:t>
            </a:r>
            <a:r>
              <a:rPr lang="en-US" sz="2800" i="1" dirty="0" err="1" smtClean="0"/>
              <a:t>ee</a:t>
            </a:r>
            <a:r>
              <a:rPr lang="en-US" sz="2800" dirty="0" smtClean="0"/>
              <a:t> final state</a:t>
            </a:r>
          </a:p>
          <a:p>
            <a:pPr lvl="1"/>
            <a:r>
              <a:rPr lang="en-US" sz="2800" dirty="0" smtClean="0"/>
              <a:t>Public Note 6426</a:t>
            </a:r>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16</a:t>
            </a:fld>
            <a:endParaRPr lang="en-US" dirty="0">
              <a:solidFill>
                <a:schemeClr val="tx1"/>
              </a:solidFill>
            </a:endParaRPr>
          </a:p>
        </p:txBody>
      </p:sp>
      <p:pic>
        <p:nvPicPr>
          <p:cNvPr id="4098" name="Picture 2" descr="Fig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50810"/>
            <a:ext cx="3352800" cy="3232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0.fnal.gov/Run2Physics/WWW/results/prelim/EW/E40/E40F0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82" r="541" b="3571"/>
          <a:stretch/>
        </p:blipFill>
        <p:spPr bwMode="auto">
          <a:xfrm>
            <a:off x="6400800" y="1066800"/>
            <a:ext cx="3636579" cy="344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109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 and ZZ Results</a:t>
            </a:r>
            <a:endParaRPr lang="en-US" dirty="0"/>
          </a:p>
        </p:txBody>
      </p:sp>
      <p:sp>
        <p:nvSpPr>
          <p:cNvPr id="4" name="Date Placeholder 3"/>
          <p:cNvSpPr>
            <a:spLocks noGrp="1"/>
          </p:cNvSpPr>
          <p:nvPr>
            <p:ph type="dt" sz="half" idx="10"/>
          </p:nvPr>
        </p:nvSpPr>
        <p:spPr/>
        <p:txBody>
          <a:bodyPr/>
          <a:lstStyle/>
          <a:p>
            <a:endParaRPr lang="en-US" dirty="0" smtClean="0">
              <a:latin typeface="Times New Roman" pitchFamily="18" charset="0"/>
            </a:endParaRPr>
          </a:p>
          <a:p>
            <a:r>
              <a:rPr lang="en-US" dirty="0"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17</a:t>
            </a:fld>
            <a:endParaRPr lang="en-US" dirty="0">
              <a:solidFill>
                <a:schemeClr val="tx1"/>
              </a:solidFill>
            </a:endParaRPr>
          </a:p>
        </p:txBody>
      </p:sp>
      <p:pic>
        <p:nvPicPr>
          <p:cNvPr id="6146" name="Picture 2" descr="http://www-cdf.fnal.gov/~wcparker/ww+jets/Plots/XS/SigmaNew_v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822308"/>
            <a:ext cx="4554940" cy="29643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371600"/>
            <a:ext cx="9372600" cy="3365309"/>
          </a:xfrm>
          <a:solidFill>
            <a:schemeClr val="accent6">
              <a:lumMod val="20000"/>
              <a:lumOff val="80000"/>
            </a:schemeClr>
          </a:solidFill>
        </p:spPr>
        <p:txBody>
          <a:bodyPr wrap="square">
            <a:spAutoFit/>
          </a:bodyPr>
          <a:lstStyle/>
          <a:p>
            <a:r>
              <a:rPr lang="en-US" sz="2000" dirty="0" smtClean="0"/>
              <a:t>WW cross section</a:t>
            </a:r>
          </a:p>
          <a:p>
            <a:pPr lvl="1"/>
            <a:r>
              <a:rPr lang="en-US" sz="2000" dirty="0" smtClean="0"/>
              <a:t>New full data set results as a function of </a:t>
            </a:r>
            <a:r>
              <a:rPr lang="en-US" sz="2000" dirty="0" err="1" smtClean="0"/>
              <a:t>N</a:t>
            </a:r>
            <a:r>
              <a:rPr lang="en-US" sz="2000" baseline="-25000" dirty="0" err="1" smtClean="0"/>
              <a:t>jet</a:t>
            </a:r>
            <a:r>
              <a:rPr lang="en-US" sz="2000" dirty="0" smtClean="0"/>
              <a:t> and  Jet E</a:t>
            </a:r>
            <a:r>
              <a:rPr lang="en-US" sz="2000" baseline="-25000" dirty="0" smtClean="0"/>
              <a:t>T</a:t>
            </a:r>
          </a:p>
          <a:p>
            <a:pPr lvl="2"/>
            <a:r>
              <a:rPr lang="en-US" sz="2000" dirty="0" smtClean="0"/>
              <a:t>CDF Public note 11098</a:t>
            </a:r>
          </a:p>
          <a:p>
            <a:pPr lvl="1"/>
            <a:r>
              <a:rPr lang="en-US" sz="2000" dirty="0" err="1" smtClean="0"/>
              <a:t>DZero</a:t>
            </a:r>
            <a:r>
              <a:rPr lang="en-US" sz="2000" dirty="0" smtClean="0"/>
              <a:t> </a:t>
            </a:r>
            <a:r>
              <a:rPr lang="en-US" sz="2000" dirty="0" smtClean="0"/>
              <a:t>PRD 88, 112005 (2012)</a:t>
            </a:r>
          </a:p>
          <a:p>
            <a:r>
              <a:rPr lang="en-US" sz="2000" dirty="0" smtClean="0"/>
              <a:t>ZZ Cross Section</a:t>
            </a:r>
          </a:p>
          <a:p>
            <a:pPr lvl="1"/>
            <a:r>
              <a:rPr lang="en-US" sz="2000" dirty="0"/>
              <a:t> </a:t>
            </a:r>
            <a:r>
              <a:rPr lang="en-US" sz="2000" dirty="0" err="1" smtClean="0">
                <a:latin typeface="Symbol" panose="05050102010706020507" pitchFamily="18" charset="2"/>
              </a:rPr>
              <a:t>s</a:t>
            </a:r>
            <a:r>
              <a:rPr lang="en-US" sz="2000" baseline="-25000" dirty="0" err="1" smtClean="0"/>
              <a:t>zz</a:t>
            </a:r>
            <a:r>
              <a:rPr lang="en-US" sz="2000" dirty="0" smtClean="0"/>
              <a:t>=1.04</a:t>
            </a:r>
            <a:r>
              <a:rPr lang="en-US" sz="2000" baseline="30000" dirty="0" smtClean="0"/>
              <a:t>+0.32</a:t>
            </a:r>
            <a:r>
              <a:rPr lang="en-US" sz="2000" baseline="-25000" dirty="0"/>
              <a:t>−0.25</a:t>
            </a:r>
            <a:r>
              <a:rPr lang="en-US" sz="2000" dirty="0"/>
              <a:t>  </a:t>
            </a:r>
            <a:r>
              <a:rPr lang="en-US" sz="2000" dirty="0" err="1" smtClean="0"/>
              <a:t>pb</a:t>
            </a:r>
            <a:endParaRPr lang="en-US" sz="2000" dirty="0"/>
          </a:p>
          <a:p>
            <a:pPr lvl="1"/>
            <a:r>
              <a:rPr lang="en-US" sz="2000" dirty="0" smtClean="0"/>
              <a:t>CDF: PRD 89</a:t>
            </a:r>
            <a:r>
              <a:rPr lang="en-US" sz="2000" dirty="0"/>
              <a:t>, 112001 (2014</a:t>
            </a:r>
            <a:r>
              <a:rPr lang="en-US" sz="2000" dirty="0" smtClean="0"/>
              <a:t>)</a:t>
            </a:r>
          </a:p>
          <a:p>
            <a:pPr lvl="1"/>
            <a:r>
              <a:rPr lang="en-US" sz="2000" dirty="0" err="1" smtClean="0"/>
              <a:t>DZero</a:t>
            </a:r>
            <a:r>
              <a:rPr lang="en-US" sz="2000" dirty="0" smtClean="0"/>
              <a:t>: </a:t>
            </a:r>
            <a:r>
              <a:rPr lang="en-US" sz="2000" dirty="0" smtClean="0"/>
              <a:t>PRD 88, 0230080 (2013)</a:t>
            </a:r>
          </a:p>
          <a:p>
            <a:r>
              <a:rPr lang="en-US" sz="2000" dirty="0" smtClean="0"/>
              <a:t>All in agreement with the SM</a:t>
            </a:r>
            <a:endParaRPr lang="en-US" sz="2000" dirty="0"/>
          </a:p>
        </p:txBody>
      </p:sp>
    </p:spTree>
    <p:extLst>
      <p:ext uri="{BB962C8B-B14F-4D97-AF65-F5344CB8AC3E}">
        <p14:creationId xmlns:p14="http://schemas.microsoft.com/office/powerpoint/2010/main" val="3706858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 Mass Measurement</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18</a:t>
            </a:fld>
            <a:endParaRPr lang="en-US">
              <a:solidFill>
                <a:schemeClr val="tx1"/>
              </a:solidFill>
            </a:endParaRPr>
          </a:p>
        </p:txBody>
      </p:sp>
      <p:pic>
        <p:nvPicPr>
          <p:cNvPr id="10" name="Picture 9" descr="mw_plot_old.eps"/>
          <p:cNvPicPr>
            <a:picLocks noChangeAspect="1"/>
          </p:cNvPicPr>
          <p:nvPr/>
        </p:nvPicPr>
        <p:blipFill>
          <a:blip r:embed="rId2" cstate="print"/>
          <a:stretch>
            <a:fillRect/>
          </a:stretch>
        </p:blipFill>
        <p:spPr>
          <a:xfrm>
            <a:off x="6282083" y="4114800"/>
            <a:ext cx="3700117" cy="3657600"/>
          </a:xfrm>
          <a:prstGeom prst="rect">
            <a:avLst/>
          </a:prstGeom>
          <a:ln>
            <a:solidFill>
              <a:schemeClr val="tx2"/>
            </a:solidFill>
          </a:ln>
        </p:spPr>
      </p:pic>
      <p:pic>
        <p:nvPicPr>
          <p:cNvPr id="11" name="Picture 10" descr="2012_09_18_W_vs_top_logo.eps"/>
          <p:cNvPicPr>
            <a:picLocks noChangeAspect="1"/>
          </p:cNvPicPr>
          <p:nvPr/>
        </p:nvPicPr>
        <p:blipFill>
          <a:blip r:embed="rId3" cstate="print"/>
          <a:stretch>
            <a:fillRect/>
          </a:stretch>
        </p:blipFill>
        <p:spPr>
          <a:xfrm>
            <a:off x="5650242" y="1092083"/>
            <a:ext cx="4331957" cy="3022717"/>
          </a:xfrm>
          <a:prstGeom prst="rect">
            <a:avLst/>
          </a:prstGeom>
        </p:spPr>
      </p:pic>
      <p:sp>
        <p:nvSpPr>
          <p:cNvPr id="3" name="Content Placeholder 2"/>
          <p:cNvSpPr>
            <a:spLocks noGrp="1"/>
          </p:cNvSpPr>
          <p:nvPr>
            <p:ph idx="1"/>
          </p:nvPr>
        </p:nvSpPr>
        <p:spPr>
          <a:xfrm>
            <a:off x="381001" y="1267771"/>
            <a:ext cx="5181599" cy="5507433"/>
          </a:xfrm>
          <a:solidFill>
            <a:srgbClr val="FFFF00"/>
          </a:solidFill>
        </p:spPr>
        <p:txBody>
          <a:bodyPr>
            <a:spAutoFit/>
          </a:bodyPr>
          <a:lstStyle/>
          <a:p>
            <a:r>
              <a:rPr lang="en-US" sz="2800" dirty="0"/>
              <a:t>Tevatron </a:t>
            </a:r>
            <a:r>
              <a:rPr lang="en-US" sz="2800" dirty="0" smtClean="0"/>
              <a:t>Combination</a:t>
            </a:r>
          </a:p>
          <a:p>
            <a:pPr lvl="1"/>
            <a:r>
              <a:rPr lang="en-US" sz="2800" dirty="0" smtClean="0">
                <a:solidFill>
                  <a:schemeClr val="tx1"/>
                </a:solidFill>
              </a:rPr>
              <a:t>PRD </a:t>
            </a:r>
            <a:r>
              <a:rPr lang="en-US" sz="2800" dirty="0">
                <a:solidFill>
                  <a:schemeClr val="tx1"/>
                </a:solidFill>
              </a:rPr>
              <a:t>88, 052018 (2013</a:t>
            </a:r>
            <a:r>
              <a:rPr lang="en-US" sz="2800" dirty="0" smtClean="0">
                <a:solidFill>
                  <a:schemeClr val="tx1"/>
                </a:solidFill>
              </a:rPr>
              <a:t>)</a:t>
            </a:r>
          </a:p>
          <a:p>
            <a:pPr lvl="2"/>
            <a:r>
              <a:rPr lang="en-US" sz="1800" dirty="0" smtClean="0">
                <a:solidFill>
                  <a:srgbClr val="0000FF"/>
                </a:solidFill>
              </a:rPr>
              <a:t>CDF: PRD 89, 072003 (2014)</a:t>
            </a:r>
          </a:p>
          <a:p>
            <a:pPr lvl="2"/>
            <a:r>
              <a:rPr lang="en-US" sz="1800" dirty="0" err="1" smtClean="0">
                <a:solidFill>
                  <a:srgbClr val="0000FF"/>
                </a:solidFill>
              </a:rPr>
              <a:t>DZero</a:t>
            </a:r>
            <a:r>
              <a:rPr lang="en-US" sz="1800" dirty="0" smtClean="0">
                <a:solidFill>
                  <a:srgbClr val="0000FF"/>
                </a:solidFill>
              </a:rPr>
              <a:t>: PRD 89, 012005 (2014)</a:t>
            </a:r>
            <a:endParaRPr lang="en-US" sz="1800" dirty="0" smtClean="0">
              <a:solidFill>
                <a:srgbClr val="0000FF"/>
              </a:solidFill>
            </a:endParaRPr>
          </a:p>
          <a:p>
            <a:pPr lvl="1"/>
            <a:r>
              <a:rPr lang="en-US" sz="2800" dirty="0" smtClean="0">
                <a:solidFill>
                  <a:schemeClr val="tx1"/>
                </a:solidFill>
              </a:rPr>
              <a:t>M</a:t>
            </a:r>
            <a:r>
              <a:rPr lang="en-US" sz="2800" baseline="-25000" dirty="0" smtClean="0">
                <a:solidFill>
                  <a:schemeClr val="tx1"/>
                </a:solidFill>
              </a:rPr>
              <a:t>W</a:t>
            </a:r>
            <a:r>
              <a:rPr lang="en-US" sz="2800" dirty="0" smtClean="0">
                <a:solidFill>
                  <a:schemeClr val="tx1"/>
                </a:solidFill>
              </a:rPr>
              <a:t> </a:t>
            </a:r>
            <a:r>
              <a:rPr lang="en-US" sz="2800" dirty="0">
                <a:solidFill>
                  <a:schemeClr val="tx1"/>
                </a:solidFill>
              </a:rPr>
              <a:t>= (80387 ± 16) </a:t>
            </a:r>
            <a:r>
              <a:rPr lang="en-US" sz="2800" dirty="0" smtClean="0">
                <a:solidFill>
                  <a:schemeClr val="tx1"/>
                </a:solidFill>
              </a:rPr>
              <a:t>MeV/c</a:t>
            </a:r>
            <a:r>
              <a:rPr lang="en-US" sz="2800" baseline="30000" dirty="0" smtClean="0">
                <a:solidFill>
                  <a:schemeClr val="tx1"/>
                </a:solidFill>
              </a:rPr>
              <a:t>2</a:t>
            </a:r>
          </a:p>
          <a:p>
            <a:pPr lvl="1"/>
            <a:r>
              <a:rPr lang="en-US" sz="2800" dirty="0" smtClean="0">
                <a:solidFill>
                  <a:schemeClr val="tx1"/>
                </a:solidFill>
              </a:rPr>
              <a:t>0.02</a:t>
            </a:r>
            <a:r>
              <a:rPr lang="en-US" sz="2800" dirty="0">
                <a:solidFill>
                  <a:schemeClr val="tx1"/>
                </a:solidFill>
              </a:rPr>
              <a:t>% precision</a:t>
            </a:r>
            <a:r>
              <a:rPr lang="en-US" sz="2800" dirty="0" smtClean="0">
                <a:solidFill>
                  <a:schemeClr val="tx1"/>
                </a:solidFill>
              </a:rPr>
              <a:t>!</a:t>
            </a:r>
          </a:p>
          <a:p>
            <a:r>
              <a:rPr lang="en-US" sz="2800" dirty="0" smtClean="0"/>
              <a:t>Further reduction of uncertainties are difficult and time consuming</a:t>
            </a:r>
          </a:p>
          <a:p>
            <a:pPr lvl="1"/>
            <a:r>
              <a:rPr lang="en-US" sz="2800" dirty="0" smtClean="0"/>
              <a:t>Full-data results from both CDF and </a:t>
            </a:r>
            <a:r>
              <a:rPr lang="en-US" sz="2800" dirty="0" err="1" smtClean="0"/>
              <a:t>DZero</a:t>
            </a:r>
            <a:r>
              <a:rPr lang="en-US" sz="2800" dirty="0" smtClean="0"/>
              <a:t> </a:t>
            </a:r>
            <a:r>
              <a:rPr lang="en-US" sz="2800" dirty="0" smtClean="0"/>
              <a:t>in progress</a:t>
            </a:r>
            <a:endParaRPr lang="en-US" sz="2800" dirty="0" smtClean="0">
              <a:solidFill>
                <a:srgbClr val="0000FF"/>
              </a:solidFill>
            </a:endParaRPr>
          </a:p>
        </p:txBody>
      </p:sp>
    </p:spTree>
    <p:extLst>
      <p:ext uri="{BB962C8B-B14F-4D97-AF65-F5344CB8AC3E}">
        <p14:creationId xmlns:p14="http://schemas.microsoft.com/office/powerpoint/2010/main" val="2738183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Top Pair-Production Cross Section</a:t>
            </a:r>
            <a:endParaRPr lang="en-US" sz="3600" dirty="0"/>
          </a:p>
        </p:txBody>
      </p:sp>
      <p:sp>
        <p:nvSpPr>
          <p:cNvPr id="4" name="Date Placeholder 3"/>
          <p:cNvSpPr>
            <a:spLocks noGrp="1"/>
          </p:cNvSpPr>
          <p:nvPr>
            <p:ph type="dt" sz="half" idx="10"/>
          </p:nvPr>
        </p:nvSpPr>
        <p:spPr/>
        <p:txBody>
          <a:bodyPr/>
          <a:lstStyle/>
          <a:p>
            <a:endParaRPr lang="en-US" dirty="0" smtClean="0">
              <a:latin typeface="Times New Roman" pitchFamily="18" charset="0"/>
            </a:endParaRPr>
          </a:p>
          <a:p>
            <a:r>
              <a:rPr lang="en-US" dirty="0" smtClean="0"/>
              <a:t>June 2014</a:t>
            </a:r>
          </a:p>
          <a:p>
            <a:endParaRPr lang="en-US" dirty="0"/>
          </a:p>
        </p:txBody>
      </p:sp>
      <p:sp>
        <p:nvSpPr>
          <p:cNvPr id="5" name="Footer Placeholder 4"/>
          <p:cNvSpPr>
            <a:spLocks noGrp="1"/>
          </p:cNvSpPr>
          <p:nvPr>
            <p:ph type="ftr" sz="quarter" idx="11"/>
          </p:nvPr>
        </p:nvSpPr>
        <p:spPr/>
        <p:txBody>
          <a:bodyPr/>
          <a:lstStyle/>
          <a:p>
            <a:r>
              <a:rPr lang="en-US" dirty="0" smtClean="0"/>
              <a:t>David Toback, Texas A&amp;M University</a:t>
            </a:r>
          </a:p>
          <a:p>
            <a:r>
              <a:rPr lang="en-US" dirty="0"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19</a:t>
            </a:fld>
            <a:endParaRPr lang="en-US" dirty="0">
              <a:solidFill>
                <a:schemeClr val="tx1"/>
              </a:solidFill>
            </a:endParaRPr>
          </a:p>
        </p:txBody>
      </p:sp>
      <p:pic>
        <p:nvPicPr>
          <p:cNvPr id="8194"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47625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371600"/>
            <a:ext cx="4724400" cy="4830325"/>
          </a:xfrm>
          <a:solidFill>
            <a:srgbClr val="CCFF99"/>
          </a:solidFill>
        </p:spPr>
        <p:txBody>
          <a:bodyPr wrap="square">
            <a:spAutoFit/>
          </a:bodyPr>
          <a:lstStyle/>
          <a:p>
            <a:r>
              <a:rPr lang="en-US" sz="3200" dirty="0" smtClean="0"/>
              <a:t>Combined </a:t>
            </a:r>
            <a:r>
              <a:rPr lang="en-US" sz="3200" dirty="0" smtClean="0"/>
              <a:t>CDF/</a:t>
            </a:r>
            <a:r>
              <a:rPr lang="en-US" sz="3200" dirty="0" err="1" smtClean="0"/>
              <a:t>DZero</a:t>
            </a:r>
            <a:r>
              <a:rPr lang="en-US" sz="3200" dirty="0" smtClean="0"/>
              <a:t> </a:t>
            </a:r>
            <a:r>
              <a:rPr lang="en-US" sz="3200" dirty="0" smtClean="0"/>
              <a:t>results from ~8.8 fb</a:t>
            </a:r>
            <a:r>
              <a:rPr lang="en-US" sz="3200" baseline="30000" dirty="0" smtClean="0"/>
              <a:t>-1</a:t>
            </a:r>
            <a:r>
              <a:rPr lang="en-US" sz="3200" dirty="0" smtClean="0"/>
              <a:t> published</a:t>
            </a:r>
          </a:p>
          <a:p>
            <a:pPr lvl="1"/>
            <a:r>
              <a:rPr lang="en-US" sz="3200" dirty="0"/>
              <a:t>Phys. Rev. D 89, 072001 </a:t>
            </a:r>
            <a:r>
              <a:rPr lang="en-US" sz="3200" dirty="0" smtClean="0"/>
              <a:t>(2014)</a:t>
            </a:r>
            <a:endParaRPr lang="en-US" sz="3200" dirty="0"/>
          </a:p>
          <a:p>
            <a:r>
              <a:rPr lang="en-US" sz="3200" dirty="0" smtClean="0">
                <a:solidFill>
                  <a:schemeClr val="tx1"/>
                </a:solidFill>
              </a:rPr>
              <a:t>Result is 7.60±0.41 pb</a:t>
            </a:r>
          </a:p>
          <a:p>
            <a:r>
              <a:rPr lang="en-US" sz="3200" dirty="0" smtClean="0"/>
              <a:t>CDF version in </a:t>
            </a:r>
            <a:r>
              <a:rPr lang="en-US" sz="3200" dirty="0" err="1" smtClean="0"/>
              <a:t>lep+jets</a:t>
            </a:r>
            <a:r>
              <a:rPr lang="en-US" sz="3200" dirty="0" smtClean="0"/>
              <a:t> with the full dataset nearing release</a:t>
            </a:r>
          </a:p>
        </p:txBody>
      </p:sp>
    </p:spTree>
    <p:extLst>
      <p:ext uri="{BB962C8B-B14F-4D97-AF65-F5344CB8AC3E}">
        <p14:creationId xmlns:p14="http://schemas.microsoft.com/office/powerpoint/2010/main" val="36051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4400" dirty="0"/>
              <a:t>The CDF and </a:t>
            </a:r>
            <a:r>
              <a:rPr lang="en-US" sz="4400" dirty="0" err="1" smtClean="0"/>
              <a:t>DZero</a:t>
            </a:r>
            <a:r>
              <a:rPr lang="en-US" sz="4400" dirty="0" smtClean="0"/>
              <a:t> </a:t>
            </a:r>
            <a:r>
              <a:rPr lang="en-US" sz="4400" dirty="0"/>
              <a:t>collaborations are still doing exciting physics and publishing at a strong rate</a:t>
            </a:r>
          </a:p>
          <a:p>
            <a:r>
              <a:rPr lang="en-US" sz="4400" dirty="0">
                <a:solidFill>
                  <a:schemeClr val="tx1"/>
                </a:solidFill>
              </a:rPr>
              <a:t>Focusing on legacy results that are competitive and complementary to the LHC</a:t>
            </a:r>
          </a:p>
          <a:p>
            <a:r>
              <a:rPr lang="en-US" sz="4400" dirty="0">
                <a:solidFill>
                  <a:srgbClr val="0000FF"/>
                </a:solidFill>
              </a:rPr>
              <a:t>In a phrase, our motto is “</a:t>
            </a:r>
            <a:r>
              <a:rPr lang="en-US" sz="4400" i="1" dirty="0">
                <a:solidFill>
                  <a:srgbClr val="0000FF"/>
                </a:solidFill>
              </a:rPr>
              <a:t>get the papers out</a:t>
            </a:r>
            <a:r>
              <a:rPr lang="en-US" sz="4400" i="1" dirty="0" smtClean="0">
                <a:solidFill>
                  <a:srgbClr val="0000FF"/>
                </a:solidFill>
              </a:rPr>
              <a:t>!</a:t>
            </a:r>
            <a:r>
              <a:rPr lang="en-US" sz="4400" dirty="0" smtClean="0">
                <a:solidFill>
                  <a:srgbClr val="0000FF"/>
                </a:solidFill>
              </a:rPr>
              <a:t>”</a:t>
            </a:r>
            <a:endParaRPr lang="en-US" sz="4400" dirty="0">
              <a:solidFill>
                <a:srgbClr val="0000FF"/>
              </a:solidFill>
            </a:endParaRPr>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a:t>
            </a:fld>
            <a:endParaRPr lang="en-US">
              <a:solidFill>
                <a:schemeClr val="tx1"/>
              </a:solidFill>
            </a:endParaRPr>
          </a:p>
        </p:txBody>
      </p:sp>
    </p:spTree>
    <p:extLst>
      <p:ext uri="{BB962C8B-B14F-4D97-AF65-F5344CB8AC3E}">
        <p14:creationId xmlns:p14="http://schemas.microsoft.com/office/powerpoint/2010/main" val="1244688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Mass</a:t>
            </a:r>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20</a:t>
            </a:fld>
            <a:endParaRPr lang="en-US">
              <a:solidFill>
                <a:schemeClr val="tx1"/>
              </a:solidFill>
            </a:endParaRPr>
          </a:p>
        </p:txBody>
      </p:sp>
      <p:pic>
        <p:nvPicPr>
          <p:cNvPr id="9218" name="Picture 2" descr="http://www-cdf.fnal.gov/physics/new/top/2014/WorldAverageTopMass/fig_prel/TopMassSummary_noTEVLH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071" y="1295400"/>
            <a:ext cx="5266329"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d0.fnal.gov/Run2Physics/WWW/results/final/TOP/T14E/T14EF01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648200"/>
            <a:ext cx="2984216"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371600"/>
            <a:ext cx="4495800" cy="5855221"/>
          </a:xfrm>
          <a:solidFill>
            <a:srgbClr val="FFFF00"/>
          </a:solidFill>
        </p:spPr>
        <p:txBody>
          <a:bodyPr>
            <a:spAutoFit/>
          </a:bodyPr>
          <a:lstStyle/>
          <a:p>
            <a:r>
              <a:rPr lang="en-US" sz="2800" dirty="0"/>
              <a:t>CDF </a:t>
            </a:r>
            <a:r>
              <a:rPr lang="en-US" sz="2800" dirty="0" smtClean="0"/>
              <a:t>Combination now complete in </a:t>
            </a:r>
            <a:r>
              <a:rPr lang="en-US" sz="2800" dirty="0"/>
              <a:t>all channels </a:t>
            </a:r>
          </a:p>
          <a:p>
            <a:pPr lvl="1"/>
            <a:r>
              <a:rPr lang="en-US" sz="2300" dirty="0"/>
              <a:t>Public Note 11080</a:t>
            </a:r>
          </a:p>
          <a:p>
            <a:r>
              <a:rPr lang="en-US" sz="2800" dirty="0" smtClean="0"/>
              <a:t>Tevatron Combination</a:t>
            </a:r>
          </a:p>
          <a:p>
            <a:pPr lvl="1"/>
            <a:r>
              <a:rPr lang="en-US" sz="2300" dirty="0" smtClean="0"/>
              <a:t>arXiv:1305.3939</a:t>
            </a:r>
          </a:p>
          <a:p>
            <a:r>
              <a:rPr lang="en-US" sz="2800" dirty="0" smtClean="0"/>
              <a:t>Strong impact on World combination</a:t>
            </a:r>
          </a:p>
          <a:p>
            <a:pPr lvl="1"/>
            <a:r>
              <a:rPr lang="en-US" sz="2300" dirty="0" smtClean="0"/>
              <a:t>arXiv:1403.4427</a:t>
            </a:r>
          </a:p>
          <a:p>
            <a:r>
              <a:rPr lang="en-US" sz="2800" dirty="0" smtClean="0"/>
              <a:t>New </a:t>
            </a:r>
            <a:r>
              <a:rPr lang="en-US" sz="2800" dirty="0" err="1" smtClean="0"/>
              <a:t>DZero</a:t>
            </a:r>
            <a:r>
              <a:rPr lang="en-US" sz="2800" dirty="0" smtClean="0"/>
              <a:t> </a:t>
            </a:r>
            <a:r>
              <a:rPr lang="en-US" sz="2800" dirty="0" smtClean="0"/>
              <a:t>results in </a:t>
            </a:r>
            <a:r>
              <a:rPr lang="en-US" sz="2800" dirty="0" err="1" smtClean="0"/>
              <a:t>lepton+jets</a:t>
            </a:r>
            <a:endParaRPr lang="en-US" sz="2800" dirty="0" smtClean="0"/>
          </a:p>
          <a:p>
            <a:pPr lvl="1"/>
            <a:r>
              <a:rPr lang="en-US" sz="2300" dirty="0"/>
              <a:t>Very small </a:t>
            </a:r>
            <a:r>
              <a:rPr lang="en-US" sz="2300" dirty="0" smtClean="0"/>
              <a:t>uncertainties: </a:t>
            </a:r>
            <a:r>
              <a:rPr lang="en-US" sz="2300" dirty="0" err="1"/>
              <a:t>M</a:t>
            </a:r>
            <a:r>
              <a:rPr lang="en-US" sz="2300" baseline="-25000" dirty="0" err="1"/>
              <a:t>top</a:t>
            </a:r>
            <a:r>
              <a:rPr lang="en-US" sz="2300" dirty="0"/>
              <a:t> = 174.98±0.76</a:t>
            </a:r>
            <a:endParaRPr lang="en-US" sz="2800" dirty="0"/>
          </a:p>
          <a:p>
            <a:pPr lvl="1"/>
            <a:r>
              <a:rPr lang="en-US" sz="2300" dirty="0" smtClean="0"/>
              <a:t>arXiv:1405.1756</a:t>
            </a:r>
          </a:p>
        </p:txBody>
      </p:sp>
    </p:spTree>
    <p:extLst>
      <p:ext uri="{BB962C8B-B14F-4D97-AF65-F5344CB8AC3E}">
        <p14:creationId xmlns:p14="http://schemas.microsoft.com/office/powerpoint/2010/main" val="791005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Top </a:t>
            </a:r>
            <a:r>
              <a:rPr lang="en-US" dirty="0" err="1" smtClean="0"/>
              <a:t>s+t</a:t>
            </a:r>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21</a:t>
            </a:fld>
            <a:endParaRPr lang="en-US">
              <a:solidFill>
                <a:schemeClr val="tx1"/>
              </a:solidFill>
            </a:endParaRPr>
          </a:p>
        </p:txBody>
      </p:sp>
      <p:sp>
        <p:nvSpPr>
          <p:cNvPr id="3" name="Content Placeholder 2"/>
          <p:cNvSpPr>
            <a:spLocks noGrp="1"/>
          </p:cNvSpPr>
          <p:nvPr>
            <p:ph idx="1"/>
          </p:nvPr>
        </p:nvSpPr>
        <p:spPr>
          <a:xfrm>
            <a:off x="533400" y="1371600"/>
            <a:ext cx="5029200" cy="6224553"/>
          </a:xfrm>
          <a:solidFill>
            <a:srgbClr val="FFFF00"/>
          </a:solidFill>
        </p:spPr>
        <p:txBody>
          <a:bodyPr>
            <a:spAutoFit/>
          </a:bodyPr>
          <a:lstStyle/>
          <a:p>
            <a:r>
              <a:rPr lang="en-US" sz="3200" dirty="0" smtClean="0"/>
              <a:t>CDF Results in </a:t>
            </a:r>
            <a:r>
              <a:rPr lang="en-US" sz="3200" dirty="0" err="1" smtClean="0"/>
              <a:t>Met+Jets</a:t>
            </a:r>
            <a:r>
              <a:rPr lang="en-US" sz="3200" dirty="0" smtClean="0"/>
              <a:t> and </a:t>
            </a:r>
            <a:r>
              <a:rPr lang="en-US" sz="3200" dirty="0" err="1" smtClean="0"/>
              <a:t>Lep+Jets</a:t>
            </a:r>
            <a:endParaRPr lang="en-US" sz="3200" dirty="0" smtClean="0"/>
          </a:p>
          <a:p>
            <a:pPr lvl="1"/>
            <a:r>
              <a:rPr lang="en-US" sz="2700" dirty="0" smtClean="0"/>
              <a:t>Public Notes 10793 and 10926</a:t>
            </a:r>
          </a:p>
          <a:p>
            <a:pPr lvl="1"/>
            <a:r>
              <a:rPr lang="en-US" sz="2700" dirty="0" smtClean="0"/>
              <a:t>Combined results coming soon</a:t>
            </a:r>
          </a:p>
          <a:p>
            <a:r>
              <a:rPr lang="en-US" sz="3700" dirty="0" err="1" smtClean="0"/>
              <a:t>DZero</a:t>
            </a:r>
            <a:r>
              <a:rPr lang="en-US" sz="3700" dirty="0" smtClean="0"/>
              <a:t> </a:t>
            </a:r>
            <a:r>
              <a:rPr lang="en-US" sz="3700" dirty="0" smtClean="0"/>
              <a:t>Result</a:t>
            </a:r>
          </a:p>
          <a:p>
            <a:pPr lvl="1"/>
            <a:r>
              <a:rPr lang="en-US" sz="3200" dirty="0"/>
              <a:t>Phys. </a:t>
            </a:r>
            <a:r>
              <a:rPr lang="en-US" sz="3200" dirty="0" err="1"/>
              <a:t>Lett</a:t>
            </a:r>
            <a:r>
              <a:rPr lang="en-US" sz="3200" dirty="0"/>
              <a:t>. B 726, 656 (</a:t>
            </a:r>
            <a:r>
              <a:rPr lang="en-US" sz="3200" dirty="0" smtClean="0"/>
              <a:t>2013)</a:t>
            </a:r>
          </a:p>
          <a:p>
            <a:r>
              <a:rPr lang="en-US" sz="3200" dirty="0" smtClean="0">
                <a:solidFill>
                  <a:schemeClr val="tx1"/>
                </a:solidFill>
              </a:rPr>
              <a:t>Tevatron Combination is well underway, results expected soon</a:t>
            </a:r>
            <a:endParaRPr lang="en-US" sz="3200" dirty="0">
              <a:solidFill>
                <a:schemeClr val="tx1"/>
              </a:solidFill>
            </a:endParaRPr>
          </a:p>
        </p:txBody>
      </p:sp>
      <p:pic>
        <p:nvPicPr>
          <p:cNvPr id="15362" name="Picture 2" descr="http://www-d0.fnal.gov/Run2Physics/WWW/results/final/TOP/T13A/T13AF4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295400"/>
            <a:ext cx="3239443" cy="319987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95800"/>
            <a:ext cx="375280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845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Observation of Single Top in the S-Channel</a:t>
            </a:r>
            <a:endParaRPr lang="en-US" sz="2800"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22</a:t>
            </a:fld>
            <a:endParaRPr lang="en-US">
              <a:solidFill>
                <a:schemeClr val="tx1"/>
              </a:solidFill>
            </a:endParaRPr>
          </a:p>
        </p:txBody>
      </p:sp>
      <p:pic>
        <p:nvPicPr>
          <p:cNvPr id="8" name="Picture 7" descr="schannelTevDiscriminantExpected.eps"/>
          <p:cNvPicPr>
            <a:picLocks noChangeAspect="1"/>
          </p:cNvPicPr>
          <p:nvPr/>
        </p:nvPicPr>
        <p:blipFill>
          <a:blip r:embed="rId2" cstate="print"/>
          <a:stretch>
            <a:fillRect/>
          </a:stretch>
        </p:blipFill>
        <p:spPr>
          <a:xfrm>
            <a:off x="6092678" y="1440879"/>
            <a:ext cx="3924633" cy="2902521"/>
          </a:xfrm>
          <a:prstGeom prst="rect">
            <a:avLst/>
          </a:prstGeom>
        </p:spPr>
      </p:pic>
      <p:pic>
        <p:nvPicPr>
          <p:cNvPr id="9" name="Picture 8" descr="schannelTevSignificance.eps"/>
          <p:cNvPicPr>
            <a:picLocks noChangeAspect="1"/>
          </p:cNvPicPr>
          <p:nvPr/>
        </p:nvPicPr>
        <p:blipFill>
          <a:blip r:embed="rId3" cstate="print"/>
          <a:stretch>
            <a:fillRect/>
          </a:stretch>
        </p:blipFill>
        <p:spPr>
          <a:xfrm>
            <a:off x="6092678" y="4495800"/>
            <a:ext cx="3924633" cy="2902521"/>
          </a:xfrm>
          <a:prstGeom prst="rect">
            <a:avLst/>
          </a:prstGeom>
        </p:spPr>
      </p:pic>
      <p:sp>
        <p:nvSpPr>
          <p:cNvPr id="3" name="Content Placeholder 2"/>
          <p:cNvSpPr>
            <a:spLocks noGrp="1"/>
          </p:cNvSpPr>
          <p:nvPr>
            <p:ph idx="1"/>
          </p:nvPr>
        </p:nvSpPr>
        <p:spPr>
          <a:xfrm>
            <a:off x="533400" y="1295400"/>
            <a:ext cx="5559278" cy="6026721"/>
          </a:xfrm>
          <a:solidFill>
            <a:srgbClr val="00FF00"/>
          </a:solidFill>
        </p:spPr>
        <p:txBody>
          <a:bodyPr/>
          <a:lstStyle/>
          <a:p>
            <a:r>
              <a:rPr lang="en-US" sz="2800" dirty="0" smtClean="0"/>
              <a:t>Single </a:t>
            </a:r>
            <a:r>
              <a:rPr lang="en-US" sz="2800" dirty="0"/>
              <a:t>t</a:t>
            </a:r>
            <a:r>
              <a:rPr lang="en-US" sz="2800" dirty="0" smtClean="0"/>
              <a:t>op production in the S-only Channel has now been observed</a:t>
            </a:r>
          </a:p>
          <a:p>
            <a:pPr lvl="1"/>
            <a:r>
              <a:rPr lang="en-US" sz="2800" dirty="0" smtClean="0">
                <a:solidFill>
                  <a:schemeClr val="tx1"/>
                </a:solidFill>
              </a:rPr>
              <a:t>Combination complete</a:t>
            </a:r>
          </a:p>
          <a:p>
            <a:pPr lvl="1"/>
            <a:r>
              <a:rPr lang="en-US" sz="2800" dirty="0" smtClean="0">
                <a:solidFill>
                  <a:schemeClr val="tx1"/>
                </a:solidFill>
              </a:rPr>
              <a:t>PRL 112, 231802 (2014)</a:t>
            </a:r>
          </a:p>
          <a:p>
            <a:r>
              <a:rPr lang="en-US" sz="2800" dirty="0">
                <a:solidFill>
                  <a:srgbClr val="0000FF"/>
                </a:solidFill>
              </a:rPr>
              <a:t>Observed significance </a:t>
            </a:r>
            <a:r>
              <a:rPr lang="en-US" sz="2800" dirty="0" smtClean="0">
                <a:solidFill>
                  <a:srgbClr val="0000FF"/>
                </a:solidFill>
              </a:rPr>
              <a:t>6.3σ</a:t>
            </a:r>
            <a:endParaRPr lang="en-US" sz="2800" dirty="0">
              <a:solidFill>
                <a:srgbClr val="0000FF"/>
              </a:solidFill>
            </a:endParaRPr>
          </a:p>
        </p:txBody>
      </p:sp>
      <p:pic>
        <p:nvPicPr>
          <p:cNvPr id="7" name="Picture 6" descr="schannelTevSummary.eps"/>
          <p:cNvPicPr>
            <a:picLocks noChangeAspect="1"/>
          </p:cNvPicPr>
          <p:nvPr/>
        </p:nvPicPr>
        <p:blipFill>
          <a:blip r:embed="rId4" cstate="print"/>
          <a:stretch>
            <a:fillRect/>
          </a:stretch>
        </p:blipFill>
        <p:spPr>
          <a:xfrm>
            <a:off x="1447800" y="4191000"/>
            <a:ext cx="3792133" cy="3211081"/>
          </a:xfrm>
          <a:prstGeom prst="rect">
            <a:avLst/>
          </a:prstGeom>
        </p:spPr>
      </p:pic>
    </p:spTree>
    <p:extLst>
      <p:ext uri="{BB962C8B-B14F-4D97-AF65-F5344CB8AC3E}">
        <p14:creationId xmlns:p14="http://schemas.microsoft.com/office/powerpoint/2010/main" val="3010746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Forward-Backward Asymmetry in </a:t>
            </a:r>
            <a:r>
              <a:rPr lang="en-US" sz="3200" dirty="0" err="1" smtClean="0"/>
              <a:t>ttbar</a:t>
            </a:r>
            <a:endParaRPr lang="en-US" sz="3200" dirty="0"/>
          </a:p>
        </p:txBody>
      </p:sp>
      <p:sp>
        <p:nvSpPr>
          <p:cNvPr id="4" name="Date Placeholder 3"/>
          <p:cNvSpPr>
            <a:spLocks noGrp="1"/>
          </p:cNvSpPr>
          <p:nvPr>
            <p:ph type="dt" sz="half" idx="10"/>
          </p:nvPr>
        </p:nvSpPr>
        <p:spPr/>
        <p:txBody>
          <a:bodyPr/>
          <a:lstStyle/>
          <a:p>
            <a:endParaRPr lang="en-US" dirty="0" smtClean="0"/>
          </a:p>
          <a:p>
            <a:r>
              <a:rPr lang="en-US" dirty="0" smtClean="0"/>
              <a:t>June 2014</a:t>
            </a:r>
          </a:p>
          <a:p>
            <a:endParaRPr lang="en-US" dirty="0"/>
          </a:p>
        </p:txBody>
      </p:sp>
      <p:sp>
        <p:nvSpPr>
          <p:cNvPr id="5" name="Footer Placeholder 4"/>
          <p:cNvSpPr>
            <a:spLocks noGrp="1"/>
          </p:cNvSpPr>
          <p:nvPr>
            <p:ph type="ftr" sz="quarter" idx="11"/>
          </p:nvPr>
        </p:nvSpPr>
        <p:spPr/>
        <p:txBody>
          <a:bodyPr/>
          <a:lstStyle/>
          <a:p>
            <a:r>
              <a:rPr lang="en-US" dirty="0" smtClean="0"/>
              <a:t>David Toback, Texas A&amp;M University</a:t>
            </a:r>
          </a:p>
          <a:p>
            <a:r>
              <a:rPr lang="en-US" dirty="0"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23</a:t>
            </a:fld>
            <a:endParaRPr lang="en-US">
              <a:solidFill>
                <a:schemeClr val="tx1"/>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62" r="3787"/>
          <a:stretch/>
        </p:blipFill>
        <p:spPr bwMode="auto">
          <a:xfrm>
            <a:off x="5302685" y="1281439"/>
            <a:ext cx="4679515" cy="322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37" t="4992" r="4370"/>
          <a:stretch/>
        </p:blipFill>
        <p:spPr bwMode="auto">
          <a:xfrm>
            <a:off x="5511452" y="4495800"/>
            <a:ext cx="4546948" cy="309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8600" y="1371600"/>
            <a:ext cx="5282852" cy="6252253"/>
          </a:xfrm>
          <a:solidFill>
            <a:srgbClr val="FFFF00"/>
          </a:solidFill>
        </p:spPr>
        <p:txBody>
          <a:bodyPr wrap="square">
            <a:spAutoFit/>
          </a:bodyPr>
          <a:lstStyle/>
          <a:p>
            <a:pPr marL="287338" indent="-287338">
              <a:buFont typeface="Arial" panose="020B0604020202020204" pitchFamily="34" charset="0"/>
              <a:buChar char="•"/>
            </a:pPr>
            <a:r>
              <a:rPr lang="en-US" sz="1800" dirty="0" smtClean="0"/>
              <a:t>Hot </a:t>
            </a:r>
            <a:r>
              <a:rPr lang="en-US" sz="1800" dirty="0"/>
              <a:t>topic for a number of </a:t>
            </a:r>
            <a:r>
              <a:rPr lang="en-US" sz="1800" dirty="0" smtClean="0"/>
              <a:t>years</a:t>
            </a:r>
            <a:endParaRPr lang="en-US" sz="1800" dirty="0"/>
          </a:p>
          <a:p>
            <a:pPr marL="287338" lvl="2" indent="-287338">
              <a:buFont typeface="Arial" panose="020B0604020202020204" pitchFamily="34" charset="0"/>
              <a:buChar char="•"/>
            </a:pPr>
            <a:r>
              <a:rPr lang="en-US" sz="1800" dirty="0"/>
              <a:t>CDF </a:t>
            </a:r>
            <a:r>
              <a:rPr lang="en-US" sz="1800" dirty="0" err="1"/>
              <a:t>Lep+Jets</a:t>
            </a:r>
            <a:r>
              <a:rPr lang="en-US" sz="1800" dirty="0"/>
              <a:t> results shows anomalies</a:t>
            </a:r>
          </a:p>
          <a:p>
            <a:pPr marL="669926" lvl="3" indent="-287338">
              <a:buFont typeface="Arial" panose="020B0604020202020204" pitchFamily="34" charset="0"/>
              <a:buChar char="•"/>
            </a:pPr>
            <a:r>
              <a:rPr lang="en-US" sz="1800" dirty="0">
                <a:solidFill>
                  <a:srgbClr val="0000FF"/>
                </a:solidFill>
              </a:rPr>
              <a:t>In total reconstructed </a:t>
            </a:r>
            <a:r>
              <a:rPr lang="en-US" sz="1800" dirty="0" smtClean="0">
                <a:solidFill>
                  <a:srgbClr val="0000FF"/>
                </a:solidFill>
              </a:rPr>
              <a:t>asymmetry</a:t>
            </a:r>
          </a:p>
          <a:p>
            <a:pPr marL="1050926" lvl="4" indent="-287338">
              <a:buFont typeface="Arial" panose="020B0604020202020204" pitchFamily="34" charset="0"/>
              <a:buChar char="•"/>
            </a:pPr>
            <a:r>
              <a:rPr lang="en-US" sz="1800" dirty="0">
                <a:solidFill>
                  <a:srgbClr val="0000FF"/>
                </a:solidFill>
              </a:rPr>
              <a:t>CDF: PRD 87, 092002(2013</a:t>
            </a:r>
            <a:r>
              <a:rPr lang="en-US" sz="1800" dirty="0" smtClean="0">
                <a:solidFill>
                  <a:srgbClr val="0000FF"/>
                </a:solidFill>
              </a:rPr>
              <a:t>)</a:t>
            </a:r>
          </a:p>
          <a:p>
            <a:pPr marL="1050926" lvl="4" indent="-287338">
              <a:buFont typeface="Arial" panose="020B0604020202020204" pitchFamily="34" charset="0"/>
              <a:buChar char="•"/>
            </a:pPr>
            <a:r>
              <a:rPr lang="en-US" sz="1800" dirty="0" smtClean="0">
                <a:solidFill>
                  <a:srgbClr val="0000FF"/>
                </a:solidFill>
              </a:rPr>
              <a:t>Most pronounced as a function of mass</a:t>
            </a:r>
            <a:endParaRPr lang="en-US" sz="1800" dirty="0">
              <a:solidFill>
                <a:srgbClr val="0000FF"/>
              </a:solidFill>
            </a:endParaRPr>
          </a:p>
          <a:p>
            <a:pPr marL="669926" lvl="3" indent="-287338">
              <a:buFont typeface="Arial" panose="020B0604020202020204" pitchFamily="34" charset="0"/>
              <a:buChar char="•"/>
            </a:pPr>
            <a:r>
              <a:rPr lang="en-US" sz="1800" dirty="0" smtClean="0">
                <a:solidFill>
                  <a:srgbClr val="0000FF"/>
                </a:solidFill>
              </a:rPr>
              <a:t>In </a:t>
            </a:r>
            <a:r>
              <a:rPr lang="en-US" sz="1800" dirty="0" err="1">
                <a:solidFill>
                  <a:srgbClr val="0000FF"/>
                </a:solidFill>
              </a:rPr>
              <a:t>dσ</a:t>
            </a:r>
            <a:r>
              <a:rPr lang="en-US" sz="1800" dirty="0">
                <a:solidFill>
                  <a:srgbClr val="0000FF"/>
                </a:solidFill>
              </a:rPr>
              <a:t>/</a:t>
            </a:r>
            <a:r>
              <a:rPr lang="en-US" sz="1800" dirty="0" err="1">
                <a:solidFill>
                  <a:srgbClr val="0000FF"/>
                </a:solidFill>
              </a:rPr>
              <a:t>dcosθ</a:t>
            </a:r>
            <a:r>
              <a:rPr lang="en-US" sz="1800" baseline="-25000" dirty="0" err="1">
                <a:solidFill>
                  <a:srgbClr val="0000FF"/>
                </a:solidFill>
              </a:rPr>
              <a:t>t</a:t>
            </a:r>
            <a:r>
              <a:rPr lang="en-US" sz="1800" dirty="0">
                <a:solidFill>
                  <a:srgbClr val="0000FF"/>
                </a:solidFill>
              </a:rPr>
              <a:t> in </a:t>
            </a:r>
            <a:r>
              <a:rPr lang="en-US" sz="1800" dirty="0" err="1" smtClean="0">
                <a:solidFill>
                  <a:srgbClr val="0000FF"/>
                </a:solidFill>
              </a:rPr>
              <a:t>l+jets</a:t>
            </a:r>
            <a:endParaRPr lang="en-US" sz="1800" dirty="0" smtClean="0">
              <a:solidFill>
                <a:srgbClr val="0000FF"/>
              </a:solidFill>
            </a:endParaRPr>
          </a:p>
          <a:p>
            <a:pPr marL="1050926" lvl="4" indent="-287338">
              <a:buFont typeface="Arial" panose="020B0604020202020204" pitchFamily="34" charset="0"/>
              <a:buChar char="•"/>
            </a:pPr>
            <a:r>
              <a:rPr lang="en-US" sz="1800" dirty="0">
                <a:solidFill>
                  <a:srgbClr val="0000FF"/>
                </a:solidFill>
              </a:rPr>
              <a:t>CDF: PRD 88, 072003(2013</a:t>
            </a:r>
            <a:r>
              <a:rPr lang="en-US" sz="1800" dirty="0" smtClean="0">
                <a:solidFill>
                  <a:srgbClr val="0000FF"/>
                </a:solidFill>
              </a:rPr>
              <a:t>)</a:t>
            </a:r>
            <a:endParaRPr lang="en-US" sz="1800" dirty="0">
              <a:solidFill>
                <a:srgbClr val="0000FF"/>
              </a:solidFill>
            </a:endParaRPr>
          </a:p>
          <a:p>
            <a:pPr marL="669926" lvl="3" indent="-287338">
              <a:buFont typeface="Arial" panose="020B0604020202020204" pitchFamily="34" charset="0"/>
              <a:buChar char="•"/>
            </a:pPr>
            <a:r>
              <a:rPr lang="en-US" sz="1800" dirty="0">
                <a:solidFill>
                  <a:srgbClr val="0000FF"/>
                </a:solidFill>
              </a:rPr>
              <a:t>In lepton asymmetry</a:t>
            </a:r>
          </a:p>
          <a:p>
            <a:pPr marL="1052513" lvl="3" indent="-287338">
              <a:buFont typeface="Arial" panose="020B0604020202020204" pitchFamily="34" charset="0"/>
              <a:buChar char="•"/>
            </a:pPr>
            <a:r>
              <a:rPr lang="en-US" sz="1800" dirty="0" smtClean="0">
                <a:solidFill>
                  <a:srgbClr val="0000FF"/>
                </a:solidFill>
              </a:rPr>
              <a:t>CDF</a:t>
            </a:r>
            <a:r>
              <a:rPr lang="en-US" sz="1800" dirty="0">
                <a:solidFill>
                  <a:srgbClr val="0000FF"/>
                </a:solidFill>
              </a:rPr>
              <a:t>: PRL 111, 182002(2013</a:t>
            </a:r>
            <a:r>
              <a:rPr lang="en-US" sz="1800" dirty="0" smtClean="0">
                <a:solidFill>
                  <a:srgbClr val="0000FF"/>
                </a:solidFill>
              </a:rPr>
              <a:t>) </a:t>
            </a:r>
            <a:endParaRPr lang="en-US" sz="1800" dirty="0">
              <a:solidFill>
                <a:srgbClr val="0000FF"/>
              </a:solidFill>
            </a:endParaRPr>
          </a:p>
          <a:p>
            <a:pPr>
              <a:buFont typeface="Arial" panose="020B0604020202020204" pitchFamily="34" charset="0"/>
              <a:buChar char="•"/>
            </a:pPr>
            <a:r>
              <a:rPr lang="en-US" sz="1800" dirty="0">
                <a:solidFill>
                  <a:schemeClr val="tx1"/>
                </a:solidFill>
              </a:rPr>
              <a:t>Full suite of </a:t>
            </a:r>
            <a:r>
              <a:rPr lang="en-US" sz="1800" dirty="0" smtClean="0">
                <a:solidFill>
                  <a:schemeClr val="tx1"/>
                </a:solidFill>
              </a:rPr>
              <a:t>CDF and </a:t>
            </a:r>
            <a:r>
              <a:rPr lang="en-US" sz="1800" dirty="0" err="1" smtClean="0">
                <a:solidFill>
                  <a:schemeClr val="tx1"/>
                </a:solidFill>
              </a:rPr>
              <a:t>DZero</a:t>
            </a:r>
            <a:r>
              <a:rPr lang="en-US" sz="1800" dirty="0" smtClean="0">
                <a:solidFill>
                  <a:schemeClr val="tx1"/>
                </a:solidFill>
              </a:rPr>
              <a:t> </a:t>
            </a:r>
            <a:r>
              <a:rPr lang="en-US" sz="1800" dirty="0" smtClean="0">
                <a:solidFill>
                  <a:schemeClr val="tx1"/>
                </a:solidFill>
              </a:rPr>
              <a:t>results </a:t>
            </a:r>
            <a:r>
              <a:rPr lang="en-US" sz="1800" dirty="0">
                <a:solidFill>
                  <a:schemeClr val="tx1"/>
                </a:solidFill>
              </a:rPr>
              <a:t>since in </a:t>
            </a:r>
            <a:r>
              <a:rPr lang="en-US" sz="1800" dirty="0" smtClean="0">
                <a:solidFill>
                  <a:schemeClr val="tx1"/>
                </a:solidFill>
              </a:rPr>
              <a:t>then</a:t>
            </a:r>
          </a:p>
          <a:p>
            <a:pPr lvl="1">
              <a:buFont typeface="Arial" panose="020B0604020202020204" pitchFamily="34" charset="0"/>
              <a:buChar char="•"/>
            </a:pPr>
            <a:r>
              <a:rPr lang="en-US" sz="1800" dirty="0" err="1" smtClean="0"/>
              <a:t>Leptonic</a:t>
            </a:r>
            <a:r>
              <a:rPr lang="en-US" sz="1800" dirty="0"/>
              <a:t>: </a:t>
            </a:r>
            <a:r>
              <a:rPr lang="en-US" sz="1800" dirty="0" err="1"/>
              <a:t>l+jets</a:t>
            </a:r>
            <a:r>
              <a:rPr lang="en-US" sz="1800" dirty="0"/>
              <a:t> &amp; </a:t>
            </a:r>
            <a:r>
              <a:rPr lang="en-US" sz="1800" dirty="0" err="1" smtClean="0"/>
              <a:t>dileptons</a:t>
            </a:r>
            <a:endParaRPr lang="en-US" sz="1800" baseline="30000" dirty="0" smtClean="0"/>
          </a:p>
          <a:p>
            <a:pPr lvl="1">
              <a:buFont typeface="Arial" panose="020B0604020202020204" pitchFamily="34" charset="0"/>
              <a:buChar char="•"/>
            </a:pPr>
            <a:r>
              <a:rPr lang="en-US" sz="1800" dirty="0" smtClean="0"/>
              <a:t>Full </a:t>
            </a:r>
            <a:r>
              <a:rPr lang="en-US" sz="1800" dirty="0"/>
              <a:t>Reconstruction: </a:t>
            </a:r>
            <a:r>
              <a:rPr lang="en-US" sz="1800" dirty="0" err="1"/>
              <a:t>Lep+Jets</a:t>
            </a:r>
            <a:r>
              <a:rPr lang="en-US" sz="1800" dirty="0"/>
              <a:t> only</a:t>
            </a:r>
          </a:p>
          <a:p>
            <a:pPr>
              <a:buFont typeface="Arial" panose="020B0604020202020204" pitchFamily="34" charset="0"/>
              <a:buChar char="•"/>
            </a:pPr>
            <a:r>
              <a:rPr lang="en-US" sz="1800" dirty="0"/>
              <a:t>Recent results from CDF and </a:t>
            </a:r>
            <a:r>
              <a:rPr lang="en-US" sz="1800" dirty="0" err="1" smtClean="0"/>
              <a:t>DZero</a:t>
            </a:r>
            <a:endParaRPr lang="en-US" sz="1800" dirty="0"/>
          </a:p>
          <a:p>
            <a:pPr marL="669925" lvl="2" indent="-287338">
              <a:buFont typeface="Arial" panose="020B0604020202020204" pitchFamily="34" charset="0"/>
              <a:buChar char="•"/>
            </a:pPr>
            <a:r>
              <a:rPr lang="en-US" sz="1800" dirty="0" err="1" smtClean="0">
                <a:solidFill>
                  <a:srgbClr val="0000FF"/>
                </a:solidFill>
              </a:rPr>
              <a:t>DZero</a:t>
            </a:r>
            <a:r>
              <a:rPr lang="en-US" sz="1800" dirty="0" smtClean="0">
                <a:solidFill>
                  <a:srgbClr val="0000FF"/>
                </a:solidFill>
              </a:rPr>
              <a:t> </a:t>
            </a:r>
            <a:r>
              <a:rPr lang="en-US" sz="1800" dirty="0" err="1" smtClean="0">
                <a:solidFill>
                  <a:srgbClr val="0000FF"/>
                </a:solidFill>
              </a:rPr>
              <a:t>leptonic</a:t>
            </a:r>
            <a:r>
              <a:rPr lang="en-US" sz="1800" dirty="0">
                <a:solidFill>
                  <a:srgbClr val="0000FF"/>
                </a:solidFill>
              </a:rPr>
              <a:t> </a:t>
            </a:r>
            <a:r>
              <a:rPr lang="en-US" sz="1800" dirty="0" err="1" smtClean="0">
                <a:solidFill>
                  <a:srgbClr val="0000FF"/>
                </a:solidFill>
              </a:rPr>
              <a:t>Asy</a:t>
            </a:r>
            <a:r>
              <a:rPr lang="en-US" sz="1800" dirty="0" smtClean="0">
                <a:solidFill>
                  <a:srgbClr val="0000FF"/>
                </a:solidFill>
              </a:rPr>
              <a:t>: </a:t>
            </a:r>
            <a:r>
              <a:rPr lang="en-US" sz="1800" dirty="0">
                <a:solidFill>
                  <a:srgbClr val="0000FF"/>
                </a:solidFill>
              </a:rPr>
              <a:t>PRD 88, 112002 (2013) </a:t>
            </a:r>
          </a:p>
          <a:p>
            <a:pPr marL="669925" lvl="2" indent="-287338">
              <a:buFont typeface="Arial" panose="020B0604020202020204" pitchFamily="34" charset="0"/>
              <a:buChar char="•"/>
            </a:pPr>
            <a:r>
              <a:rPr lang="en-US" sz="1800" dirty="0" err="1" smtClean="0">
                <a:solidFill>
                  <a:srgbClr val="0000FF"/>
                </a:solidFill>
              </a:rPr>
              <a:t>DZero</a:t>
            </a:r>
            <a:r>
              <a:rPr lang="en-US" sz="1800" dirty="0" smtClean="0">
                <a:solidFill>
                  <a:srgbClr val="0000FF"/>
                </a:solidFill>
              </a:rPr>
              <a:t> </a:t>
            </a:r>
            <a:r>
              <a:rPr lang="en-US" sz="1800" dirty="0" smtClean="0">
                <a:solidFill>
                  <a:srgbClr val="0000FF"/>
                </a:solidFill>
              </a:rPr>
              <a:t>Reconstructed: </a:t>
            </a:r>
            <a:r>
              <a:rPr lang="en-US" sz="1800" dirty="0">
                <a:solidFill>
                  <a:srgbClr val="0000FF"/>
                </a:solidFill>
              </a:rPr>
              <a:t>arXiv:1403.1294</a:t>
            </a:r>
          </a:p>
          <a:p>
            <a:pPr marL="669925" lvl="2" indent="-287338">
              <a:buFont typeface="Arial" panose="020B0604020202020204" pitchFamily="34" charset="0"/>
              <a:buChar char="•"/>
            </a:pPr>
            <a:r>
              <a:rPr lang="en-US" sz="1800" dirty="0" smtClean="0">
                <a:solidFill>
                  <a:srgbClr val="0000FF"/>
                </a:solidFill>
              </a:rPr>
              <a:t>CDF </a:t>
            </a:r>
            <a:r>
              <a:rPr lang="en-US" sz="1800" dirty="0" err="1" smtClean="0">
                <a:solidFill>
                  <a:srgbClr val="0000FF"/>
                </a:solidFill>
              </a:rPr>
              <a:t>asym</a:t>
            </a:r>
            <a:r>
              <a:rPr lang="en-US" sz="1800" dirty="0" smtClean="0">
                <a:solidFill>
                  <a:srgbClr val="0000FF"/>
                </a:solidFill>
              </a:rPr>
              <a:t>: </a:t>
            </a:r>
            <a:r>
              <a:rPr lang="en-US" sz="1800" dirty="0">
                <a:solidFill>
                  <a:srgbClr val="0000FF"/>
                </a:solidFill>
              </a:rPr>
              <a:t>arXiv:1404.3698</a:t>
            </a:r>
          </a:p>
          <a:p>
            <a:pPr marL="287338" lvl="2" indent="-287338">
              <a:buFont typeface="Arial" panose="020B0604020202020204" pitchFamily="34" charset="0"/>
              <a:buChar char="•"/>
            </a:pPr>
            <a:r>
              <a:rPr lang="en-US" sz="1800" dirty="0">
                <a:solidFill>
                  <a:srgbClr val="FF0000"/>
                </a:solidFill>
              </a:rPr>
              <a:t>Not sure what the final </a:t>
            </a:r>
            <a:r>
              <a:rPr lang="en-US" sz="1800" dirty="0" smtClean="0">
                <a:solidFill>
                  <a:srgbClr val="FF0000"/>
                </a:solidFill>
              </a:rPr>
              <a:t>conclusion is: working </a:t>
            </a:r>
            <a:r>
              <a:rPr lang="en-US" sz="1800" dirty="0">
                <a:solidFill>
                  <a:srgbClr val="FF0000"/>
                </a:solidFill>
              </a:rPr>
              <a:t>to </a:t>
            </a:r>
            <a:r>
              <a:rPr lang="en-US" sz="1800" dirty="0" smtClean="0">
                <a:solidFill>
                  <a:srgbClr val="FF0000"/>
                </a:solidFill>
              </a:rPr>
              <a:t>finish results, reconcile them all and combine</a:t>
            </a:r>
            <a:endParaRPr lang="en-US" sz="1800" dirty="0">
              <a:solidFill>
                <a:srgbClr val="FF0000"/>
              </a:solidFill>
            </a:endParaRPr>
          </a:p>
        </p:txBody>
      </p:sp>
      <p:cxnSp>
        <p:nvCxnSpPr>
          <p:cNvPr id="8" name="Straight Arrow Connector 7"/>
          <p:cNvCxnSpPr/>
          <p:nvPr/>
        </p:nvCxnSpPr>
        <p:spPr bwMode="auto">
          <a:xfrm flipV="1">
            <a:off x="5302685" y="1828800"/>
            <a:ext cx="3612715" cy="1066717"/>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4343400" y="4191000"/>
            <a:ext cx="3441526" cy="914400"/>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1068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n-US" baseline="-25000" dirty="0" smtClean="0"/>
              <a:t>FB</a:t>
            </a:r>
            <a:r>
              <a:rPr lang="en-US" dirty="0" smtClean="0"/>
              <a:t> in </a:t>
            </a:r>
            <a:r>
              <a:rPr lang="en-US" dirty="0" smtClean="0"/>
              <a:t>High Mass bb</a:t>
            </a:r>
            <a:endParaRPr lang="en-US" dirty="0"/>
          </a:p>
        </p:txBody>
      </p:sp>
      <p:sp>
        <p:nvSpPr>
          <p:cNvPr id="3" name="Content Placeholder 2"/>
          <p:cNvSpPr>
            <a:spLocks noGrp="1"/>
          </p:cNvSpPr>
          <p:nvPr>
            <p:ph idx="1"/>
          </p:nvPr>
        </p:nvSpPr>
        <p:spPr>
          <a:xfrm>
            <a:off x="533400" y="1371600"/>
            <a:ext cx="5105400" cy="5537200"/>
          </a:xfrm>
          <a:solidFill>
            <a:srgbClr val="FFFF00"/>
          </a:solidFill>
        </p:spPr>
        <p:txBody>
          <a:bodyPr/>
          <a:lstStyle/>
          <a:p>
            <a:r>
              <a:rPr lang="en-US" sz="3200" dirty="0" smtClean="0"/>
              <a:t>The A</a:t>
            </a:r>
            <a:r>
              <a:rPr lang="en-US" sz="3200" baseline="-25000" dirty="0" smtClean="0"/>
              <a:t>FB</a:t>
            </a:r>
            <a:r>
              <a:rPr lang="en-US" sz="3200" dirty="0" smtClean="0"/>
              <a:t> in </a:t>
            </a:r>
            <a:r>
              <a:rPr lang="en-US" sz="3200" dirty="0" err="1" smtClean="0"/>
              <a:t>ttbar</a:t>
            </a:r>
            <a:r>
              <a:rPr lang="en-US" sz="3200" dirty="0" smtClean="0"/>
              <a:t> suggests that looking in the lower mass </a:t>
            </a:r>
            <a:r>
              <a:rPr lang="en-US" sz="3200" dirty="0" err="1" smtClean="0"/>
              <a:t>bbbar</a:t>
            </a:r>
            <a:r>
              <a:rPr lang="en-US" sz="3200" dirty="0" smtClean="0"/>
              <a:t> state is useful at large </a:t>
            </a:r>
            <a:r>
              <a:rPr lang="en-US" sz="3200" dirty="0" err="1" smtClean="0"/>
              <a:t>bbbar</a:t>
            </a:r>
            <a:r>
              <a:rPr lang="en-US" sz="3200" dirty="0" smtClean="0"/>
              <a:t> invariant masses</a:t>
            </a:r>
          </a:p>
          <a:p>
            <a:r>
              <a:rPr lang="en-US" sz="3200" dirty="0" smtClean="0">
                <a:solidFill>
                  <a:schemeClr val="tx1"/>
                </a:solidFill>
              </a:rPr>
              <a:t>New </a:t>
            </a:r>
            <a:r>
              <a:rPr lang="en-US" sz="3200" dirty="0">
                <a:solidFill>
                  <a:schemeClr val="tx1"/>
                </a:solidFill>
              </a:rPr>
              <a:t>r</a:t>
            </a:r>
            <a:r>
              <a:rPr lang="en-US" sz="3200" dirty="0" smtClean="0">
                <a:solidFill>
                  <a:schemeClr val="tx1"/>
                </a:solidFill>
              </a:rPr>
              <a:t>esults consistent with SM </a:t>
            </a:r>
          </a:p>
          <a:p>
            <a:pPr lvl="1"/>
            <a:r>
              <a:rPr lang="en-US" sz="2700" dirty="0" smtClean="0"/>
              <a:t>CDF Public note 11092</a:t>
            </a:r>
          </a:p>
          <a:p>
            <a:r>
              <a:rPr lang="en-US" sz="3200" dirty="0" err="1" smtClean="0"/>
              <a:t>DZero</a:t>
            </a:r>
            <a:r>
              <a:rPr lang="en-US" sz="3200" dirty="0" smtClean="0"/>
              <a:t> </a:t>
            </a:r>
            <a:r>
              <a:rPr lang="en-US" sz="3200" dirty="0" smtClean="0"/>
              <a:t>results in the works</a:t>
            </a:r>
            <a:endParaRPr lang="en-US" sz="32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24</a:t>
            </a:fld>
            <a:endParaRPr lang="en-US" dirty="0">
              <a:solidFill>
                <a:schemeClr val="tx1"/>
              </a:solidFill>
            </a:endParaRPr>
          </a:p>
        </p:txBody>
      </p:sp>
      <p:sp>
        <p:nvSpPr>
          <p:cNvPr id="7" name="AutoShape 2" descr="marginal posterior probability density for AF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marginal posterior probability density for AF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marginal posterior probability density for AF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arginal posterior probability density for AF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marginal posterior probability density for AFB"/>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marginal posterior probability density for AFB"/>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marginal posterior probability density for AFB"/>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marginal posterior probability density for AFB"/>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marginal posterior probability density for AFB"/>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55"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950" y="1379538"/>
            <a:ext cx="4214250" cy="303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7"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419264"/>
            <a:ext cx="4114800" cy="296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044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25</a:t>
            </a:fld>
            <a:endParaRPr lang="en-US">
              <a:solidFill>
                <a:schemeClr val="tx1"/>
              </a:solidFill>
            </a:endParaRPr>
          </a:p>
        </p:txBody>
      </p:sp>
      <p:sp>
        <p:nvSpPr>
          <p:cNvPr id="7" name="Title 1"/>
          <p:cNvSpPr txBox="1">
            <a:spLocks/>
          </p:cNvSpPr>
          <p:nvPr/>
        </p:nvSpPr>
        <p:spPr bwMode="auto">
          <a:xfrm>
            <a:off x="1371600" y="0"/>
            <a:ext cx="7239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lvl1pPr algn="ctr" defTabSz="1019175" rtl="0" eaLnBrk="0" fontAlgn="base" hangingPunct="0">
              <a:spcBef>
                <a:spcPct val="0"/>
              </a:spcBef>
              <a:spcAft>
                <a:spcPct val="0"/>
              </a:spcAft>
              <a:defRPr sz="4900" b="1">
                <a:solidFill>
                  <a:srgbClr val="0000FF"/>
                </a:solidFill>
                <a:latin typeface="Times New Roman" panose="02020603050405020304" pitchFamily="18" charset="0"/>
                <a:ea typeface="+mj-ea"/>
                <a:cs typeface="Times New Roman" panose="02020603050405020304" pitchFamily="18" charset="0"/>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a:lstStyle>
          <a:p>
            <a:r>
              <a:rPr lang="en-US" kern="0" smtClean="0"/>
              <a:t>Future Publication Plans</a:t>
            </a:r>
            <a:endParaRPr lang="en-US" kern="0" dirty="0"/>
          </a:p>
        </p:txBody>
      </p:sp>
      <p:graphicFrame>
        <p:nvGraphicFramePr>
          <p:cNvPr id="8" name="Espace réservé du contenu 10"/>
          <p:cNvGraphicFramePr>
            <a:graphicFrameLocks/>
          </p:cNvGraphicFramePr>
          <p:nvPr>
            <p:extLst>
              <p:ext uri="{D42A27DB-BD31-4B8C-83A1-F6EECF244321}">
                <p14:modId xmlns:p14="http://schemas.microsoft.com/office/powerpoint/2010/main" val="305236186"/>
              </p:ext>
            </p:extLst>
          </p:nvPr>
        </p:nvGraphicFramePr>
        <p:xfrm>
          <a:off x="5486400" y="3288350"/>
          <a:ext cx="4114800" cy="4407850"/>
        </p:xfrm>
        <a:graphic>
          <a:graphicData uri="http://schemas.openxmlformats.org/drawingml/2006/table">
            <a:tbl>
              <a:tblPr firstRow="1" bandRow="1">
                <a:tableStyleId>{5C22544A-7EE6-4342-B048-85BDC9FD1C3A}</a:tableStyleId>
              </a:tblPr>
              <a:tblGrid>
                <a:gridCol w="1676400"/>
                <a:gridCol w="1219200"/>
                <a:gridCol w="1219200"/>
              </a:tblGrid>
              <a:tr h="363792">
                <a:tc gridSpan="3">
                  <a:txBody>
                    <a:bodyPr/>
                    <a:lstStyle/>
                    <a:p>
                      <a:pPr algn="ctr"/>
                      <a:r>
                        <a:rPr lang="fr-FR" sz="1800" b="1" dirty="0" err="1" smtClean="0">
                          <a:latin typeface="Times New Roman" panose="02020603050405020304" pitchFamily="18" charset="0"/>
                          <a:cs typeface="Times New Roman" panose="02020603050405020304" pitchFamily="18" charset="0"/>
                        </a:rPr>
                        <a:t>DZero</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hMerge="1">
                  <a:txBody>
                    <a:bodyPr/>
                    <a:lstStyle/>
                    <a:p>
                      <a:pPr algn="ctr"/>
                      <a:endParaRPr lang="fr-FR" sz="1800" dirty="0"/>
                    </a:p>
                  </a:txBody>
                  <a:tcPr marL="100584" marR="100584" marT="51816" marB="51816"/>
                </a:tc>
                <a:tc hMerge="1">
                  <a:txBody>
                    <a:bodyPr/>
                    <a:lstStyle/>
                    <a:p>
                      <a:pPr algn="ctr"/>
                      <a:endParaRPr lang="fr-FR" sz="1800" dirty="0"/>
                    </a:p>
                  </a:txBody>
                  <a:tcPr marL="100584" marR="100584" marT="51816" marB="51816"/>
                </a:tc>
              </a:tr>
              <a:tr h="9458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Topic</a:t>
                      </a:r>
                    </a:p>
                  </a:txBody>
                  <a:tcPr marL="100584" marR="100584" marT="51816" marB="51816"/>
                </a:tc>
                <a:tc>
                  <a:txBody>
                    <a:bodyPr/>
                    <a:lstStyle/>
                    <a:p>
                      <a:pPr algn="ctr"/>
                      <a:r>
                        <a:rPr lang="en-US" sz="1800" b="1" baseline="0" dirty="0" smtClean="0">
                          <a:latin typeface="Times New Roman" panose="02020603050405020304" pitchFamily="18" charset="0"/>
                          <a:cs typeface="Times New Roman" panose="02020603050405020304" pitchFamily="18" charset="0"/>
                        </a:rPr>
                        <a:t>By summer </a:t>
                      </a:r>
                    </a:p>
                    <a:p>
                      <a:pPr algn="ctr"/>
                      <a:r>
                        <a:rPr lang="en-US" sz="1800" b="1" baseline="0" dirty="0" smtClean="0">
                          <a:latin typeface="Times New Roman" panose="02020603050405020304" pitchFamily="18" charset="0"/>
                          <a:cs typeface="Times New Roman" panose="02020603050405020304" pitchFamily="18" charset="0"/>
                        </a:rPr>
                        <a:t>2014</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baseline="0" dirty="0" smtClean="0">
                          <a:latin typeface="Times New Roman" panose="02020603050405020304" pitchFamily="18" charset="0"/>
                          <a:cs typeface="Times New Roman" panose="02020603050405020304" pitchFamily="18" charset="0"/>
                        </a:rPr>
                        <a:t>Beyond summer</a:t>
                      </a:r>
                    </a:p>
                    <a:p>
                      <a:pPr algn="ctr"/>
                      <a:r>
                        <a:rPr lang="en-US" sz="1800" b="1" baseline="0" dirty="0" smtClean="0">
                          <a:latin typeface="Times New Roman" panose="02020603050405020304" pitchFamily="18" charset="0"/>
                          <a:cs typeface="Times New Roman" panose="02020603050405020304" pitchFamily="18" charset="0"/>
                        </a:rPr>
                        <a:t>2014</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63792">
                <a:tc>
                  <a:txBody>
                    <a:bodyPr/>
                    <a:lstStyle/>
                    <a:p>
                      <a:pPr algn="ctr"/>
                      <a:r>
                        <a:rPr lang="en-US" sz="1800" b="1" dirty="0" smtClean="0">
                          <a:latin typeface="Times New Roman" panose="02020603050405020304" pitchFamily="18" charset="0"/>
                          <a:cs typeface="Times New Roman" panose="02020603050405020304" pitchFamily="18" charset="0"/>
                        </a:rPr>
                        <a:t>EWK</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4</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5</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63792">
                <a:tc>
                  <a:txBody>
                    <a:bodyPr/>
                    <a:lstStyle/>
                    <a:p>
                      <a:pPr algn="ctr"/>
                      <a:r>
                        <a:rPr lang="en-US" sz="1800" b="1" baseline="0" dirty="0" smtClean="0">
                          <a:latin typeface="Times New Roman" panose="02020603050405020304" pitchFamily="18" charset="0"/>
                          <a:cs typeface="Times New Roman" panose="02020603050405020304" pitchFamily="18" charset="0"/>
                        </a:rPr>
                        <a:t>Higgs </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1</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1</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63792">
                <a:tc>
                  <a:txBody>
                    <a:bodyPr/>
                    <a:lstStyle/>
                    <a:p>
                      <a:pPr algn="ctr"/>
                      <a:r>
                        <a:rPr lang="en-US" sz="1800" b="1" dirty="0" smtClean="0">
                          <a:latin typeface="Times New Roman" panose="02020603050405020304" pitchFamily="18" charset="0"/>
                          <a:cs typeface="Times New Roman" panose="02020603050405020304" pitchFamily="18" charset="0"/>
                        </a:rPr>
                        <a:t>Top</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3</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5</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63792">
                <a:tc>
                  <a:txBody>
                    <a:bodyPr/>
                    <a:lstStyle/>
                    <a:p>
                      <a:pPr algn="ctr"/>
                      <a:r>
                        <a:rPr lang="en-US" sz="1800" b="1" dirty="0" smtClean="0">
                          <a:latin typeface="Times New Roman" panose="02020603050405020304" pitchFamily="18" charset="0"/>
                          <a:cs typeface="Times New Roman" panose="02020603050405020304" pitchFamily="18" charset="0"/>
                        </a:rPr>
                        <a:t>QCD</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3</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5</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416965">
                <a:tc>
                  <a:txBody>
                    <a:bodyPr/>
                    <a:lstStyle/>
                    <a:p>
                      <a:pPr algn="ctr"/>
                      <a:r>
                        <a:rPr lang="en-US" sz="1800" b="1" dirty="0" smtClean="0">
                          <a:latin typeface="Times New Roman" panose="02020603050405020304" pitchFamily="18" charset="0"/>
                          <a:cs typeface="Times New Roman" panose="02020603050405020304" pitchFamily="18" charset="0"/>
                        </a:rPr>
                        <a:t>Heavy</a:t>
                      </a: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Flavor</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2</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3</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81254">
                <a:tc>
                  <a:txBody>
                    <a:bodyPr/>
                    <a:lstStyle/>
                    <a:p>
                      <a:pPr algn="ctr"/>
                      <a:r>
                        <a:rPr lang="fr-FR" sz="1800" b="1" dirty="0" err="1" smtClean="0">
                          <a:latin typeface="Times New Roman" panose="02020603050405020304" pitchFamily="18" charset="0"/>
                          <a:cs typeface="Times New Roman" panose="02020603050405020304" pitchFamily="18" charset="0"/>
                        </a:rPr>
                        <a:t>Combinations</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1800" b="1" dirty="0" smtClean="0">
                          <a:latin typeface="Times New Roman" panose="02020603050405020304" pitchFamily="18" charset="0"/>
                          <a:cs typeface="Times New Roman" panose="02020603050405020304" pitchFamily="18" charset="0"/>
                        </a:rPr>
                        <a:t>3</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1800" b="1" dirty="0" smtClean="0">
                          <a:latin typeface="Times New Roman" panose="02020603050405020304" pitchFamily="18" charset="0"/>
                          <a:cs typeface="Times New Roman" panose="02020603050405020304" pitchFamily="18" charset="0"/>
                        </a:rPr>
                        <a:t>4</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63792">
                <a:tc>
                  <a:txBody>
                    <a:bodyPr/>
                    <a:lstStyle/>
                    <a:p>
                      <a:pPr algn="ctr"/>
                      <a:r>
                        <a:rPr lang="fr-FR" sz="1800" b="1" dirty="0" smtClean="0">
                          <a:latin typeface="Times New Roman" panose="02020603050405020304" pitchFamily="18" charset="0"/>
                          <a:cs typeface="Times New Roman" panose="02020603050405020304" pitchFamily="18" charset="0"/>
                        </a:rPr>
                        <a:t>NIM</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1800" b="1" dirty="0" smtClean="0">
                          <a:latin typeface="Times New Roman" panose="02020603050405020304" pitchFamily="18" charset="0"/>
                          <a:cs typeface="Times New Roman" panose="02020603050405020304" pitchFamily="18" charset="0"/>
                        </a:rPr>
                        <a:t>-</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1800" b="1" dirty="0" smtClean="0">
                          <a:latin typeface="Times New Roman" panose="02020603050405020304" pitchFamily="18" charset="0"/>
                          <a:cs typeface="Times New Roman" panose="02020603050405020304" pitchFamily="18" charset="0"/>
                        </a:rPr>
                        <a:t>1</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96061">
                <a:tc>
                  <a:txBody>
                    <a:bodyPr/>
                    <a:lstStyle/>
                    <a:p>
                      <a:pPr algn="ctr"/>
                      <a:r>
                        <a:rPr lang="en-US" sz="1800" b="1" dirty="0" smtClean="0">
                          <a:solidFill>
                            <a:srgbClr val="FF0000"/>
                          </a:solidFill>
                          <a:latin typeface="Times New Roman" panose="02020603050405020304" pitchFamily="18" charset="0"/>
                          <a:cs typeface="Times New Roman" panose="02020603050405020304" pitchFamily="18" charset="0"/>
                        </a:rPr>
                        <a:t>Total</a:t>
                      </a:r>
                      <a:endParaRPr lang="fr-FR" sz="18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solidFill>
                            <a:srgbClr val="FF0000"/>
                          </a:solidFill>
                          <a:latin typeface="Times New Roman" panose="02020603050405020304" pitchFamily="18" charset="0"/>
                          <a:cs typeface="Times New Roman" panose="02020603050405020304" pitchFamily="18" charset="0"/>
                        </a:rPr>
                        <a:t>16</a:t>
                      </a:r>
                      <a:endParaRPr lang="fr-FR" sz="18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solidFill>
                            <a:srgbClr val="FF0000"/>
                          </a:solidFill>
                          <a:latin typeface="Times New Roman" panose="02020603050405020304" pitchFamily="18" charset="0"/>
                          <a:cs typeface="Times New Roman" panose="02020603050405020304" pitchFamily="18" charset="0"/>
                        </a:rPr>
                        <a:t>24</a:t>
                      </a:r>
                      <a:endParaRPr lang="fr-FR" sz="18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r>
            </a:tbl>
          </a:graphicData>
        </a:graphic>
      </p:graphicFrame>
      <p:graphicFrame>
        <p:nvGraphicFramePr>
          <p:cNvPr id="9" name="Espace réservé du contenu 10"/>
          <p:cNvGraphicFramePr>
            <a:graphicFrameLocks/>
          </p:cNvGraphicFramePr>
          <p:nvPr>
            <p:extLst>
              <p:ext uri="{D42A27DB-BD31-4B8C-83A1-F6EECF244321}">
                <p14:modId xmlns:p14="http://schemas.microsoft.com/office/powerpoint/2010/main" val="2908919362"/>
              </p:ext>
            </p:extLst>
          </p:nvPr>
        </p:nvGraphicFramePr>
        <p:xfrm>
          <a:off x="76200" y="3276600"/>
          <a:ext cx="4838699" cy="4326661"/>
        </p:xfrm>
        <a:graphic>
          <a:graphicData uri="http://schemas.openxmlformats.org/drawingml/2006/table">
            <a:tbl>
              <a:tblPr firstRow="1" bandRow="1">
                <a:tableStyleId>{5C22544A-7EE6-4342-B048-85BDC9FD1C3A}</a:tableStyleId>
              </a:tblPr>
              <a:tblGrid>
                <a:gridCol w="2230566"/>
                <a:gridCol w="1126899"/>
                <a:gridCol w="1481234"/>
              </a:tblGrid>
              <a:tr h="404637">
                <a:tc gridSpan="3">
                  <a:txBody>
                    <a:bodyPr/>
                    <a:lstStyle/>
                    <a:p>
                      <a:pPr algn="ctr"/>
                      <a:r>
                        <a:rPr lang="fr-FR" sz="1800" b="1" dirty="0" smtClean="0">
                          <a:latin typeface="Times New Roman" panose="02020603050405020304" pitchFamily="18" charset="0"/>
                          <a:cs typeface="Times New Roman" panose="02020603050405020304" pitchFamily="18" charset="0"/>
                        </a:rPr>
                        <a:t>CDF</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hMerge="1">
                  <a:txBody>
                    <a:bodyPr/>
                    <a:lstStyle/>
                    <a:p>
                      <a:pPr algn="ctr"/>
                      <a:endParaRPr lang="fr-FR" sz="1800" dirty="0"/>
                    </a:p>
                  </a:txBody>
                  <a:tcPr marL="100584" marR="100584" marT="51816" marB="51816"/>
                </a:tc>
                <a:tc hMerge="1">
                  <a:txBody>
                    <a:bodyPr/>
                    <a:lstStyle/>
                    <a:p>
                      <a:pPr algn="ctr"/>
                      <a:endParaRPr lang="fr-FR" sz="1800" dirty="0"/>
                    </a:p>
                  </a:txBody>
                  <a:tcPr marL="100584" marR="100584" marT="51816" marB="51816"/>
                </a:tc>
              </a:tr>
              <a:tr h="9009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Topic</a:t>
                      </a:r>
                    </a:p>
                  </a:txBody>
                  <a:tcPr marL="100584" marR="100584" marT="51816" marB="51816"/>
                </a:tc>
                <a:tc>
                  <a:txBody>
                    <a:bodyPr/>
                    <a:lstStyle/>
                    <a:p>
                      <a:pPr algn="ctr"/>
                      <a:r>
                        <a:rPr lang="en-US" sz="1800" b="1" baseline="0" dirty="0" smtClean="0">
                          <a:latin typeface="Times New Roman" panose="02020603050405020304" pitchFamily="18" charset="0"/>
                          <a:cs typeface="Times New Roman" panose="02020603050405020304" pitchFamily="18" charset="0"/>
                        </a:rPr>
                        <a:t>2014</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baseline="0" dirty="0" smtClean="0">
                          <a:latin typeface="Times New Roman" panose="02020603050405020304" pitchFamily="18" charset="0"/>
                          <a:cs typeface="Times New Roman" panose="02020603050405020304" pitchFamily="18" charset="0"/>
                        </a:rPr>
                        <a:t>2015</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444537">
                <a:tc>
                  <a:txBody>
                    <a:bodyPr/>
                    <a:lstStyle/>
                    <a:p>
                      <a:pPr algn="ctr"/>
                      <a:r>
                        <a:rPr lang="en-US" sz="1800" b="1" dirty="0" smtClean="0">
                          <a:latin typeface="Times New Roman" panose="02020603050405020304" pitchFamily="18" charset="0"/>
                          <a:cs typeface="Times New Roman" panose="02020603050405020304" pitchFamily="18" charset="0"/>
                        </a:rPr>
                        <a:t>BSM</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3</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3</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480901">
                <a:tc>
                  <a:txBody>
                    <a:bodyPr/>
                    <a:lstStyle/>
                    <a:p>
                      <a:pPr algn="ctr"/>
                      <a:r>
                        <a:rPr lang="en-US" sz="1800" b="1" baseline="0" dirty="0" smtClean="0">
                          <a:latin typeface="Times New Roman" panose="02020603050405020304" pitchFamily="18" charset="0"/>
                          <a:cs typeface="Times New Roman" panose="02020603050405020304" pitchFamily="18" charset="0"/>
                        </a:rPr>
                        <a:t>Higgs </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1</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0</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30496">
                <a:tc>
                  <a:txBody>
                    <a:bodyPr/>
                    <a:lstStyle/>
                    <a:p>
                      <a:pPr algn="ctr"/>
                      <a:r>
                        <a:rPr lang="en-US" sz="1800" b="1" dirty="0" smtClean="0">
                          <a:latin typeface="Times New Roman" panose="02020603050405020304" pitchFamily="18" charset="0"/>
                          <a:cs typeface="Times New Roman" panose="02020603050405020304" pitchFamily="18" charset="0"/>
                        </a:rPr>
                        <a:t>Top</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11</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2</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480901">
                <a:tc>
                  <a:txBody>
                    <a:bodyPr/>
                    <a:lstStyle/>
                    <a:p>
                      <a:pPr algn="ctr"/>
                      <a:r>
                        <a:rPr lang="en-US" sz="1800" b="1" dirty="0" smtClean="0">
                          <a:latin typeface="Times New Roman" panose="02020603050405020304" pitchFamily="18" charset="0"/>
                          <a:cs typeface="Times New Roman" panose="02020603050405020304" pitchFamily="18" charset="0"/>
                        </a:rPr>
                        <a:t>SM (EWK+QCD)</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8</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6</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71809">
                <a:tc>
                  <a:txBody>
                    <a:bodyPr/>
                    <a:lstStyle/>
                    <a:p>
                      <a:pPr algn="ctr"/>
                      <a:r>
                        <a:rPr lang="en-US" sz="1800" b="1" dirty="0" smtClean="0">
                          <a:latin typeface="Times New Roman" panose="02020603050405020304" pitchFamily="18" charset="0"/>
                          <a:cs typeface="Times New Roman" panose="02020603050405020304" pitchFamily="18" charset="0"/>
                        </a:rPr>
                        <a:t>Heavy</a:t>
                      </a:r>
                      <a:r>
                        <a:rPr lang="en-US" sz="1800" b="1" baseline="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Flavor</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6</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latin typeface="Times New Roman" panose="02020603050405020304" pitchFamily="18" charset="0"/>
                          <a:cs typeface="Times New Roman" panose="02020603050405020304" pitchFamily="18" charset="0"/>
                        </a:rPr>
                        <a:t>4</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370448">
                <a:tc>
                  <a:txBody>
                    <a:bodyPr/>
                    <a:lstStyle/>
                    <a:p>
                      <a:pPr algn="ctr"/>
                      <a:r>
                        <a:rPr lang="fr-FR" sz="1800" b="1" dirty="0" err="1" smtClean="0">
                          <a:latin typeface="Times New Roman" panose="02020603050405020304" pitchFamily="18" charset="0"/>
                          <a:cs typeface="Times New Roman" panose="02020603050405020304" pitchFamily="18" charset="0"/>
                        </a:rPr>
                        <a:t>Combinations</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1800" b="1" dirty="0" smtClean="0">
                          <a:latin typeface="Times New Roman" panose="02020603050405020304" pitchFamily="18" charset="0"/>
                          <a:cs typeface="Times New Roman" panose="02020603050405020304" pitchFamily="18" charset="0"/>
                        </a:rPr>
                        <a:t>4</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1800" b="1" dirty="0" smtClean="0">
                          <a:latin typeface="Times New Roman" panose="02020603050405020304" pitchFamily="18" charset="0"/>
                          <a:cs typeface="Times New Roman" panose="02020603050405020304" pitchFamily="18" charset="0"/>
                        </a:rPr>
                        <a:t>3</a:t>
                      </a:r>
                      <a:endParaRPr lang="fr-FR" sz="1800" b="1" dirty="0">
                        <a:latin typeface="Times New Roman" panose="02020603050405020304" pitchFamily="18" charset="0"/>
                        <a:cs typeface="Times New Roman" panose="02020603050405020304" pitchFamily="18" charset="0"/>
                      </a:endParaRPr>
                    </a:p>
                  </a:txBody>
                  <a:tcPr marL="100584" marR="100584" marT="51816" marB="51816"/>
                </a:tc>
              </a:tr>
              <a:tr h="480901">
                <a:tc>
                  <a:txBody>
                    <a:bodyPr/>
                    <a:lstStyle/>
                    <a:p>
                      <a:pPr algn="ctr"/>
                      <a:r>
                        <a:rPr lang="en-US" sz="1800" b="1" dirty="0" smtClean="0">
                          <a:solidFill>
                            <a:srgbClr val="FF0000"/>
                          </a:solidFill>
                          <a:latin typeface="Times New Roman" panose="02020603050405020304" pitchFamily="18" charset="0"/>
                          <a:cs typeface="Times New Roman" panose="02020603050405020304" pitchFamily="18" charset="0"/>
                        </a:rPr>
                        <a:t>Total</a:t>
                      </a:r>
                      <a:endParaRPr lang="fr-FR" sz="18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solidFill>
                            <a:srgbClr val="FF0000"/>
                          </a:solidFill>
                          <a:latin typeface="Times New Roman" panose="02020603050405020304" pitchFamily="18" charset="0"/>
                          <a:cs typeface="Times New Roman" panose="02020603050405020304" pitchFamily="18" charset="0"/>
                        </a:rPr>
                        <a:t>34</a:t>
                      </a:r>
                      <a:endParaRPr lang="fr-FR" sz="18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1800" b="1" dirty="0" smtClean="0">
                          <a:solidFill>
                            <a:srgbClr val="FF0000"/>
                          </a:solidFill>
                          <a:latin typeface="Times New Roman" panose="02020603050405020304" pitchFamily="18" charset="0"/>
                          <a:cs typeface="Times New Roman" panose="02020603050405020304" pitchFamily="18" charset="0"/>
                        </a:rPr>
                        <a:t>18</a:t>
                      </a:r>
                      <a:endParaRPr lang="fr-FR" sz="18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r>
            </a:tbl>
          </a:graphicData>
        </a:graphic>
      </p:graphicFrame>
      <p:sp>
        <p:nvSpPr>
          <p:cNvPr id="10" name="Content Placeholder 2"/>
          <p:cNvSpPr txBox="1">
            <a:spLocks/>
          </p:cNvSpPr>
          <p:nvPr/>
        </p:nvSpPr>
        <p:spPr bwMode="auto">
          <a:xfrm>
            <a:off x="381000" y="1219200"/>
            <a:ext cx="9448800" cy="1930867"/>
          </a:xfrm>
          <a:prstGeom prst="rect">
            <a:avLst/>
          </a:prstGeom>
          <a:solidFill>
            <a:srgbClr val="FFFFCC"/>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2" anchor="t" anchorCtr="0" compatLnSpc="1">
            <a:prstTxWarp prst="textNoShape">
              <a:avLst/>
            </a:prstTxWarp>
            <a:noAutofit/>
          </a:bodyPr>
          <a:lstStyle>
            <a:lvl1pPr marL="382588" indent="-382588" algn="l" defTabSz="1019175" rtl="0" eaLnBrk="0" fontAlgn="base" hangingPunct="0">
              <a:spcBef>
                <a:spcPct val="20000"/>
              </a:spcBef>
              <a:spcAft>
                <a:spcPct val="0"/>
              </a:spcAft>
              <a:buChar char="•"/>
              <a:defRPr sz="3600" b="1">
                <a:solidFill>
                  <a:srgbClr val="FF0000"/>
                </a:solidFill>
                <a:latin typeface="Times New Roman" panose="02020603050405020304" pitchFamily="18" charset="0"/>
                <a:ea typeface="+mn-ea"/>
                <a:cs typeface="Times New Roman" panose="02020603050405020304" pitchFamily="18" charset="0"/>
              </a:defRPr>
            </a:lvl1pPr>
            <a:lvl2pPr marL="827088" indent="-317500" algn="l" defTabSz="1019175" rtl="0" eaLnBrk="0" fontAlgn="base" hangingPunct="0">
              <a:spcBef>
                <a:spcPct val="20000"/>
              </a:spcBef>
              <a:spcAft>
                <a:spcPct val="0"/>
              </a:spcAft>
              <a:buChar char="–"/>
              <a:defRPr sz="3100" b="1">
                <a:solidFill>
                  <a:srgbClr val="0000FF"/>
                </a:solidFill>
                <a:latin typeface="Times New Roman" panose="02020603050405020304" pitchFamily="18" charset="0"/>
                <a:cs typeface="Times New Roman" panose="02020603050405020304" pitchFamily="18" charset="0"/>
              </a:defRPr>
            </a:lvl2pPr>
            <a:lvl3pPr marL="1209675" indent="-254000" algn="l" defTabSz="1019175" rtl="0" eaLnBrk="0" fontAlgn="base" hangingPunct="0">
              <a:spcBef>
                <a:spcPct val="20000"/>
              </a:spcBef>
              <a:spcAft>
                <a:spcPct val="0"/>
              </a:spcAft>
              <a:buChar char="•"/>
              <a:defRPr sz="2700" b="1">
                <a:solidFill>
                  <a:schemeClr val="tx1"/>
                </a:solidFill>
                <a:latin typeface="Times New Roman" panose="02020603050405020304" pitchFamily="18" charset="0"/>
                <a:cs typeface="Times New Roman" panose="02020603050405020304" pitchFamily="18" charset="0"/>
              </a:defRPr>
            </a:lvl3pPr>
            <a:lvl4pPr marL="1592263" indent="-255588"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4pPr>
            <a:lvl5pPr marL="1973263" indent="-254000"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pPr marL="0" indent="0">
              <a:buNone/>
            </a:pPr>
            <a:r>
              <a:rPr lang="en-US" sz="2800" kern="0" dirty="0" smtClean="0"/>
              <a:t>CDF</a:t>
            </a:r>
          </a:p>
          <a:p>
            <a:r>
              <a:rPr lang="en-US" sz="2800" kern="0" dirty="0" smtClean="0">
                <a:solidFill>
                  <a:srgbClr val="0000FF"/>
                </a:solidFill>
              </a:rPr>
              <a:t>Expect ~30 papers in 2014</a:t>
            </a:r>
          </a:p>
          <a:p>
            <a:r>
              <a:rPr lang="en-US" sz="2800" kern="0" dirty="0" smtClean="0">
                <a:solidFill>
                  <a:srgbClr val="0000FF"/>
                </a:solidFill>
              </a:rPr>
              <a:t>Expect ~15 in 2015 </a:t>
            </a:r>
          </a:p>
          <a:p>
            <a:pPr marL="0" indent="0">
              <a:buNone/>
            </a:pPr>
            <a:r>
              <a:rPr lang="en-US" sz="2800" kern="0" dirty="0" err="1" smtClean="0"/>
              <a:t>DZero</a:t>
            </a:r>
            <a:r>
              <a:rPr lang="en-US" sz="2800" kern="0" dirty="0" smtClean="0"/>
              <a:t>: </a:t>
            </a:r>
            <a:endParaRPr lang="en-US" sz="2800" kern="0" dirty="0" smtClean="0"/>
          </a:p>
          <a:p>
            <a:r>
              <a:rPr lang="en-US" sz="2800" kern="0" dirty="0" smtClean="0">
                <a:solidFill>
                  <a:srgbClr val="0000FF"/>
                </a:solidFill>
              </a:rPr>
              <a:t>Expect ~25 papers in 2014</a:t>
            </a:r>
          </a:p>
          <a:p>
            <a:r>
              <a:rPr lang="en-US" sz="2800" kern="0" dirty="0" smtClean="0">
                <a:solidFill>
                  <a:srgbClr val="0000FF"/>
                </a:solidFill>
              </a:rPr>
              <a:t>Expect ~15 papers in 2015</a:t>
            </a:r>
          </a:p>
        </p:txBody>
      </p:sp>
    </p:spTree>
    <p:extLst>
      <p:ext uri="{BB962C8B-B14F-4D97-AF65-F5344CB8AC3E}">
        <p14:creationId xmlns:p14="http://schemas.microsoft.com/office/powerpoint/2010/main" val="91710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26</a:t>
            </a:fld>
            <a:endParaRPr lang="en-US">
              <a:solidFill>
                <a:schemeClr val="tx1"/>
              </a:solidFill>
            </a:endParaRPr>
          </a:p>
        </p:txBody>
      </p:sp>
      <p:sp>
        <p:nvSpPr>
          <p:cNvPr id="7" name="Content Placeholder 2"/>
          <p:cNvSpPr txBox="1">
            <a:spLocks/>
          </p:cNvSpPr>
          <p:nvPr/>
        </p:nvSpPr>
        <p:spPr bwMode="auto">
          <a:xfrm>
            <a:off x="533400" y="1371600"/>
            <a:ext cx="9067800" cy="593832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spAutoFit/>
          </a:bodyPr>
          <a:lstStyle>
            <a:lvl1pPr marL="382588" indent="-382588" algn="l" defTabSz="1019175" rtl="0" eaLnBrk="0" fontAlgn="base" hangingPunct="0">
              <a:spcBef>
                <a:spcPct val="20000"/>
              </a:spcBef>
              <a:spcAft>
                <a:spcPct val="0"/>
              </a:spcAft>
              <a:buChar char="•"/>
              <a:defRPr sz="3600" b="1">
                <a:solidFill>
                  <a:srgbClr val="FF0000"/>
                </a:solidFill>
                <a:latin typeface="Times New Roman" panose="02020603050405020304" pitchFamily="18" charset="0"/>
                <a:ea typeface="+mn-ea"/>
                <a:cs typeface="Times New Roman" panose="02020603050405020304" pitchFamily="18" charset="0"/>
              </a:defRPr>
            </a:lvl1pPr>
            <a:lvl2pPr marL="827088" indent="-317500" algn="l" defTabSz="1019175" rtl="0" eaLnBrk="0" fontAlgn="base" hangingPunct="0">
              <a:spcBef>
                <a:spcPct val="20000"/>
              </a:spcBef>
              <a:spcAft>
                <a:spcPct val="0"/>
              </a:spcAft>
              <a:buChar char="–"/>
              <a:defRPr sz="3100" b="1">
                <a:solidFill>
                  <a:srgbClr val="0000FF"/>
                </a:solidFill>
                <a:latin typeface="Times New Roman" panose="02020603050405020304" pitchFamily="18" charset="0"/>
                <a:cs typeface="Times New Roman" panose="02020603050405020304" pitchFamily="18" charset="0"/>
              </a:defRPr>
            </a:lvl2pPr>
            <a:lvl3pPr marL="1209675" indent="-254000" algn="l" defTabSz="1019175" rtl="0" eaLnBrk="0" fontAlgn="base" hangingPunct="0">
              <a:spcBef>
                <a:spcPct val="20000"/>
              </a:spcBef>
              <a:spcAft>
                <a:spcPct val="0"/>
              </a:spcAft>
              <a:buChar char="•"/>
              <a:defRPr sz="2700" b="1">
                <a:solidFill>
                  <a:schemeClr val="tx1"/>
                </a:solidFill>
                <a:latin typeface="Times New Roman" panose="02020603050405020304" pitchFamily="18" charset="0"/>
                <a:cs typeface="Times New Roman" panose="02020603050405020304" pitchFamily="18" charset="0"/>
              </a:defRPr>
            </a:lvl3pPr>
            <a:lvl4pPr marL="1592263" indent="-255588"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4pPr>
            <a:lvl5pPr marL="1973263" indent="-254000" algn="l" defTabSz="1019175" rtl="0" eaLnBrk="0" fontAlgn="base" hangingPunct="0">
              <a:spcBef>
                <a:spcPct val="20000"/>
              </a:spcBef>
              <a:spcAft>
                <a:spcPct val="0"/>
              </a:spcAft>
              <a:buChar char="»"/>
              <a:defRPr sz="2200" b="1">
                <a:solidFill>
                  <a:schemeClr val="tx1"/>
                </a:solidFill>
                <a:latin typeface="Times New Roman" panose="02020603050405020304" pitchFamily="18" charset="0"/>
                <a:cs typeface="Times New Roman" panose="02020603050405020304" pitchFamily="18" charset="0"/>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a:lstStyle>
          <a:p>
            <a:r>
              <a:rPr lang="en-US" sz="2400" kern="0" dirty="0" smtClean="0"/>
              <a:t>The CDF and </a:t>
            </a:r>
            <a:r>
              <a:rPr lang="en-US" sz="2400" kern="0" dirty="0" err="1" smtClean="0"/>
              <a:t>DZero</a:t>
            </a:r>
            <a:r>
              <a:rPr lang="en-US" sz="2400" kern="0" dirty="0" smtClean="0"/>
              <a:t> </a:t>
            </a:r>
            <a:r>
              <a:rPr lang="en-US" sz="2400" kern="0" dirty="0" smtClean="0"/>
              <a:t>collaborations are still doing exciting physics and publishing at a strong rate</a:t>
            </a:r>
          </a:p>
          <a:p>
            <a:r>
              <a:rPr lang="en-US" sz="2400" kern="0" dirty="0" smtClean="0">
                <a:solidFill>
                  <a:schemeClr val="tx1"/>
                </a:solidFill>
              </a:rPr>
              <a:t>The Tevatron has now published over 1,000 papers and graduated over 1,000 PhD students</a:t>
            </a:r>
          </a:p>
          <a:p>
            <a:r>
              <a:rPr lang="en-US" sz="2400" kern="0" dirty="0" smtClean="0"/>
              <a:t>In the last year(s) we have had many successes by focusing on legacy results that are competitive and complementary to the LHC</a:t>
            </a:r>
          </a:p>
          <a:p>
            <a:pPr lvl="1"/>
            <a:r>
              <a:rPr lang="en-US" sz="2000" kern="0" dirty="0" smtClean="0"/>
              <a:t>Single Top, </a:t>
            </a:r>
            <a:r>
              <a:rPr lang="en-US" sz="2000" kern="0" dirty="0" err="1" smtClean="0"/>
              <a:t>Wmass</a:t>
            </a:r>
            <a:r>
              <a:rPr lang="en-US" sz="2000" kern="0" dirty="0" smtClean="0"/>
              <a:t>, Top mass, A</a:t>
            </a:r>
            <a:r>
              <a:rPr lang="en-US" sz="2000" kern="0" baseline="-25000" dirty="0" smtClean="0"/>
              <a:t>FB</a:t>
            </a:r>
            <a:r>
              <a:rPr lang="en-US" sz="2000" kern="0" dirty="0" smtClean="0"/>
              <a:t> in </a:t>
            </a:r>
            <a:r>
              <a:rPr lang="en-US" sz="2000" kern="0" dirty="0" err="1" smtClean="0"/>
              <a:t>tt</a:t>
            </a:r>
            <a:r>
              <a:rPr lang="en-US" sz="2000" kern="0" dirty="0" smtClean="0"/>
              <a:t>, Higgs(bb)</a:t>
            </a:r>
          </a:p>
          <a:p>
            <a:r>
              <a:rPr lang="en-US" sz="2400" dirty="0">
                <a:solidFill>
                  <a:schemeClr val="tx1"/>
                </a:solidFill>
              </a:rPr>
              <a:t>Modest support from the laboratory and funding agencies </a:t>
            </a:r>
            <a:r>
              <a:rPr lang="en-US" sz="2400" dirty="0" smtClean="0">
                <a:solidFill>
                  <a:schemeClr val="tx1"/>
                </a:solidFill>
              </a:rPr>
              <a:t>around the world is </a:t>
            </a:r>
            <a:r>
              <a:rPr lang="en-US" sz="2400" dirty="0">
                <a:solidFill>
                  <a:schemeClr val="tx1"/>
                </a:solidFill>
              </a:rPr>
              <a:t>well leveraged and will assure many more important results to come based on the Tevatron </a:t>
            </a:r>
            <a:r>
              <a:rPr lang="en-US" sz="2400" dirty="0" smtClean="0">
                <a:solidFill>
                  <a:schemeClr val="tx1"/>
                </a:solidFill>
              </a:rPr>
              <a:t>data</a:t>
            </a:r>
          </a:p>
          <a:p>
            <a:r>
              <a:rPr lang="en-US" sz="2400" dirty="0" smtClean="0"/>
              <a:t>In the next year or so we expect many exciting results including the final Tevatron word on the Higgs Spin-parity in </a:t>
            </a:r>
            <a:r>
              <a:rPr lang="en-US" sz="2400" dirty="0" err="1" smtClean="0"/>
              <a:t>VHiggs</a:t>
            </a:r>
            <a:r>
              <a:rPr lang="en-US" sz="2400" dirty="0" smtClean="0"/>
              <a:t>(bb) Top mass, AFB in </a:t>
            </a:r>
            <a:r>
              <a:rPr lang="en-US" sz="2400" dirty="0" err="1" smtClean="0"/>
              <a:t>tt</a:t>
            </a:r>
            <a:r>
              <a:rPr lang="en-US" sz="2400" dirty="0" smtClean="0"/>
              <a:t> and bb, W charge asymmetry and a </a:t>
            </a:r>
            <a:r>
              <a:rPr lang="en-US" sz="2400" dirty="0" err="1" smtClean="0"/>
              <a:t>Wmass</a:t>
            </a:r>
            <a:r>
              <a:rPr lang="en-US" sz="2400" dirty="0" smtClean="0"/>
              <a:t> measurement in the 10-15 MeV range</a:t>
            </a:r>
          </a:p>
        </p:txBody>
      </p:sp>
    </p:spTree>
    <p:extLst>
      <p:ext uri="{BB962C8B-B14F-4D97-AF65-F5344CB8AC3E}">
        <p14:creationId xmlns:p14="http://schemas.microsoft.com/office/powerpoint/2010/main" val="1281426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27</a:t>
            </a:fld>
            <a:endParaRPr lang="en-US">
              <a:solidFill>
                <a:schemeClr val="tx1"/>
              </a:solidFill>
            </a:endParaRPr>
          </a:p>
        </p:txBody>
      </p:sp>
    </p:spTree>
    <p:extLst>
      <p:ext uri="{BB962C8B-B14F-4D97-AF65-F5344CB8AC3E}">
        <p14:creationId xmlns:p14="http://schemas.microsoft.com/office/powerpoint/2010/main" val="2416792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W+Dijet</a:t>
            </a:r>
            <a:r>
              <a:rPr lang="en-US" dirty="0" smtClean="0"/>
              <a:t> Mass Bump Story</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28</a:t>
            </a:fld>
            <a:endParaRPr lang="en-US">
              <a:solidFill>
                <a:schemeClr val="tx1"/>
              </a:solidFill>
            </a:endParaRPr>
          </a:p>
        </p:txBody>
      </p:sp>
    </p:spTree>
    <p:extLst>
      <p:ext uri="{BB962C8B-B14F-4D97-AF65-F5344CB8AC3E}">
        <p14:creationId xmlns:p14="http://schemas.microsoft.com/office/powerpoint/2010/main" val="699110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0" y="202193"/>
            <a:ext cx="10058400" cy="835533"/>
          </a:xfrm>
        </p:spPr>
        <p:txBody>
          <a:bodyPr>
            <a:normAutofit fontScale="90000"/>
          </a:bodyPr>
          <a:lstStyle/>
          <a:p>
            <a:pPr algn="ctr">
              <a:lnSpc>
                <a:spcPct val="100000"/>
              </a:lnSpc>
            </a:pPr>
            <a:r>
              <a:rPr lang="en-US" sz="4500" dirty="0" smtClean="0"/>
              <a:t>    Observation  of  B</a:t>
            </a:r>
            <a:r>
              <a:rPr lang="en-US" sz="4500" baseline="-25000" dirty="0" smtClean="0"/>
              <a:t>s</a:t>
            </a:r>
            <a:r>
              <a:rPr lang="en-US" sz="4500" baseline="30000" dirty="0" smtClean="0"/>
              <a:t>0</a:t>
            </a:r>
            <a:r>
              <a:rPr lang="en-US" sz="4500" dirty="0" smtClean="0"/>
              <a:t> – B</a:t>
            </a:r>
            <a:r>
              <a:rPr lang="en-US" sz="4500" baseline="-25000" dirty="0" smtClean="0"/>
              <a:t>s</a:t>
            </a:r>
            <a:r>
              <a:rPr lang="en-US" sz="4500" baseline="30000" dirty="0" smtClean="0"/>
              <a:t>0</a:t>
            </a:r>
            <a:r>
              <a:rPr lang="en-US" sz="4500" dirty="0" smtClean="0"/>
              <a:t>  Oscillations</a:t>
            </a:r>
            <a:endParaRPr lang="en-US" sz="4500" dirty="0"/>
          </a:p>
        </p:txBody>
      </p:sp>
      <p:sp>
        <p:nvSpPr>
          <p:cNvPr id="36" name="Rectangle 35"/>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37"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sp>
        <p:nvSpPr>
          <p:cNvPr id="16" name="Title 1"/>
          <p:cNvSpPr txBox="1">
            <a:spLocks/>
          </p:cNvSpPr>
          <p:nvPr/>
        </p:nvSpPr>
        <p:spPr>
          <a:xfrm>
            <a:off x="4872865" y="-177410"/>
            <a:ext cx="2452674" cy="379603"/>
          </a:xfrm>
          <a:prstGeom prst="rect">
            <a:avLst/>
          </a:prstGeom>
        </p:spPr>
        <p:txBody>
          <a:bodyPr vert="horz" lIns="101882" tIns="50941" rIns="101882" bIns="50941" rtlCol="0" anchor="t" anchorCtr="0">
            <a:noAutofit/>
          </a:bodyPr>
          <a:lstStyle/>
          <a:p>
            <a:pPr defTabSz="1018824" eaLnBrk="1" fontAlgn="auto" hangingPunct="1">
              <a:spcBef>
                <a:spcPct val="0"/>
              </a:spcBef>
              <a:spcAft>
                <a:spcPts val="0"/>
              </a:spcAft>
              <a:defRPr/>
            </a:pPr>
            <a:r>
              <a:rPr lang="en-US" sz="3100" spc="-279" dirty="0" smtClean="0">
                <a:solidFill>
                  <a:schemeClr val="tx2"/>
                </a:solidFill>
                <a:latin typeface="+mj-lt"/>
                <a:ea typeface="+mj-ea"/>
                <a:cs typeface="+mj-cs"/>
              </a:rPr>
              <a:t>_</a:t>
            </a:r>
            <a:endParaRPr lang="en-US" sz="3100" spc="-279" dirty="0">
              <a:solidFill>
                <a:schemeClr val="tx2"/>
              </a:solidFill>
              <a:latin typeface="+mj-lt"/>
              <a:ea typeface="+mj-ea"/>
              <a:cs typeface="+mj-cs"/>
            </a:endParaRPr>
          </a:p>
        </p:txBody>
      </p:sp>
      <p:pic>
        <p:nvPicPr>
          <p:cNvPr id="19" name="Picture 1"/>
          <p:cNvPicPr>
            <a:picLocks noChangeAspect="1" noChangeArrowheads="1"/>
          </p:cNvPicPr>
          <p:nvPr/>
        </p:nvPicPr>
        <p:blipFill>
          <a:blip r:embed="rId4" cstate="print"/>
          <a:srcRect/>
          <a:stretch>
            <a:fillRect/>
          </a:stretch>
        </p:blipFill>
        <p:spPr bwMode="auto">
          <a:xfrm>
            <a:off x="146184" y="4657787"/>
            <a:ext cx="4791652" cy="3000269"/>
          </a:xfrm>
          <a:prstGeom prst="rect">
            <a:avLst/>
          </a:prstGeom>
          <a:noFill/>
          <a:ln w="12700" cap="flat">
            <a:solidFill>
              <a:schemeClr val="tx1"/>
            </a:solidFill>
            <a:prstDash val="solid"/>
            <a:miter lim="800000"/>
            <a:headEnd/>
            <a:tailEnd/>
          </a:ln>
          <a:effectLst>
            <a:outerShdw blurRad="127000" dist="76199" dir="2880006" algn="ctr" rotWithShape="0">
              <a:schemeClr val="bg2">
                <a:alpha val="75000"/>
              </a:schemeClr>
            </a:outerShdw>
          </a:effectLst>
        </p:spPr>
      </p:pic>
      <p:pic>
        <p:nvPicPr>
          <p:cNvPr id="20" name="Picture 2"/>
          <p:cNvPicPr>
            <a:picLocks noChangeAspect="1" noChangeArrowheads="1"/>
          </p:cNvPicPr>
          <p:nvPr/>
        </p:nvPicPr>
        <p:blipFill>
          <a:blip r:embed="rId5" cstate="print"/>
          <a:srcRect/>
          <a:stretch>
            <a:fillRect/>
          </a:stretch>
        </p:blipFill>
        <p:spPr bwMode="auto">
          <a:xfrm>
            <a:off x="5090828" y="4657787"/>
            <a:ext cx="2967529" cy="3000269"/>
          </a:xfrm>
          <a:prstGeom prst="rect">
            <a:avLst/>
          </a:prstGeom>
          <a:noFill/>
          <a:ln w="12700" cap="flat">
            <a:solidFill>
              <a:schemeClr val="tx1"/>
            </a:solidFill>
            <a:prstDash val="solid"/>
            <a:miter lim="800000"/>
            <a:headEnd/>
            <a:tailEnd/>
          </a:ln>
          <a:effectLst>
            <a:outerShdw blurRad="127000" dist="76199" dir="2880006" algn="ctr" rotWithShape="0">
              <a:schemeClr val="bg2">
                <a:alpha val="75000"/>
              </a:schemeClr>
            </a:outerShdw>
          </a:effectLst>
        </p:spPr>
      </p:pic>
      <p:pic>
        <p:nvPicPr>
          <p:cNvPr id="21" name="Picture 3"/>
          <p:cNvPicPr>
            <a:picLocks noChangeAspect="1" noChangeArrowheads="1"/>
          </p:cNvPicPr>
          <p:nvPr/>
        </p:nvPicPr>
        <p:blipFill>
          <a:blip r:embed="rId6" cstate="print"/>
          <a:srcRect/>
          <a:stretch>
            <a:fillRect/>
          </a:stretch>
        </p:blipFill>
        <p:spPr bwMode="auto">
          <a:xfrm>
            <a:off x="146184" y="1156206"/>
            <a:ext cx="4791652" cy="3350948"/>
          </a:xfrm>
          <a:prstGeom prst="rect">
            <a:avLst/>
          </a:prstGeom>
          <a:noFill/>
          <a:ln w="25400" cap="flat">
            <a:solidFill>
              <a:schemeClr val="tx1"/>
            </a:solidFill>
            <a:prstDash val="solid"/>
            <a:miter lim="800000"/>
            <a:headEnd/>
            <a:tailEnd/>
          </a:ln>
          <a:effectLst>
            <a:outerShdw blurRad="127000" dist="76199" dir="2880006" algn="ctr" rotWithShape="0">
              <a:schemeClr val="bg2">
                <a:alpha val="75000"/>
              </a:schemeClr>
            </a:outerShdw>
          </a:effectLst>
        </p:spPr>
      </p:pic>
      <p:sp>
        <p:nvSpPr>
          <p:cNvPr id="22" name="Rectangle 21"/>
          <p:cNvSpPr/>
          <p:nvPr/>
        </p:nvSpPr>
        <p:spPr>
          <a:xfrm>
            <a:off x="5090828" y="4707998"/>
            <a:ext cx="2048494" cy="1740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4" name="Rectangle 23"/>
          <p:cNvSpPr/>
          <p:nvPr/>
        </p:nvSpPr>
        <p:spPr>
          <a:xfrm>
            <a:off x="638680" y="1223153"/>
            <a:ext cx="2048494" cy="1740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5" name="Rectangle 24"/>
          <p:cNvSpPr/>
          <p:nvPr/>
        </p:nvSpPr>
        <p:spPr>
          <a:xfrm>
            <a:off x="622438" y="4692946"/>
            <a:ext cx="2048494" cy="1740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6" name="TextBox 25"/>
          <p:cNvSpPr txBox="1"/>
          <p:nvPr/>
        </p:nvSpPr>
        <p:spPr>
          <a:xfrm>
            <a:off x="5090828" y="1072521"/>
            <a:ext cx="4967573" cy="933874"/>
          </a:xfrm>
          <a:prstGeom prst="rect">
            <a:avLst/>
          </a:prstGeom>
          <a:noFill/>
        </p:spPr>
        <p:txBody>
          <a:bodyPr wrap="square" lIns="101882" tIns="50941" rIns="101882" bIns="50941" rtlCol="0">
            <a:spAutoFit/>
          </a:bodyPr>
          <a:lstStyle/>
          <a:p>
            <a:r>
              <a:rPr lang="en-US" sz="2700" dirty="0" smtClean="0">
                <a:solidFill>
                  <a:schemeClr val="accent1"/>
                </a:solidFill>
              </a:rPr>
              <a:t>PRL 97, 062003, 242003 (2006)</a:t>
            </a:r>
            <a:endParaRPr lang="en-US" sz="2700" baseline="30000" dirty="0">
              <a:solidFill>
                <a:schemeClr val="accent1"/>
              </a:solidFill>
            </a:endParaRPr>
          </a:p>
        </p:txBody>
      </p:sp>
      <p:sp>
        <p:nvSpPr>
          <p:cNvPr id="27" name="TextBox 26"/>
          <p:cNvSpPr txBox="1"/>
          <p:nvPr/>
        </p:nvSpPr>
        <p:spPr>
          <a:xfrm>
            <a:off x="5096042" y="2098830"/>
            <a:ext cx="4967573" cy="1764870"/>
          </a:xfrm>
          <a:prstGeom prst="rect">
            <a:avLst/>
          </a:prstGeom>
          <a:noFill/>
        </p:spPr>
        <p:txBody>
          <a:bodyPr wrap="square" lIns="101882" tIns="50941" rIns="101882" bIns="50941" rtlCol="0">
            <a:spAutoFit/>
          </a:bodyPr>
          <a:lstStyle/>
          <a:p>
            <a:r>
              <a:rPr lang="en-US" sz="2700" dirty="0" smtClean="0">
                <a:solidFill>
                  <a:schemeClr val="accent1"/>
                </a:solidFill>
              </a:rPr>
              <a:t>Observation based on the analysis of many B</a:t>
            </a:r>
            <a:r>
              <a:rPr lang="en-US" sz="2700" baseline="-25000" dirty="0" smtClean="0">
                <a:solidFill>
                  <a:schemeClr val="accent1"/>
                </a:solidFill>
              </a:rPr>
              <a:t>s</a:t>
            </a:r>
            <a:r>
              <a:rPr lang="en-US" sz="2700" baseline="30000" dirty="0" smtClean="0">
                <a:solidFill>
                  <a:schemeClr val="accent1"/>
                </a:solidFill>
              </a:rPr>
              <a:t>0</a:t>
            </a:r>
            <a:r>
              <a:rPr lang="en-US" sz="2700" dirty="0" smtClean="0">
                <a:solidFill>
                  <a:schemeClr val="accent1"/>
                </a:solidFill>
              </a:rPr>
              <a:t> </a:t>
            </a:r>
            <a:r>
              <a:rPr lang="en-US" sz="2700" dirty="0" err="1" smtClean="0">
                <a:solidFill>
                  <a:schemeClr val="accent1"/>
                </a:solidFill>
              </a:rPr>
              <a:t>hadronic</a:t>
            </a:r>
            <a:r>
              <a:rPr lang="en-US" sz="2700" dirty="0" smtClean="0">
                <a:solidFill>
                  <a:schemeClr val="accent1"/>
                </a:solidFill>
              </a:rPr>
              <a:t> decay modes made possible by the SVT trigger</a:t>
            </a:r>
            <a:endParaRPr lang="en-US" sz="2700" baseline="30000" dirty="0">
              <a:solidFill>
                <a:schemeClr val="accent1"/>
              </a:solidFill>
            </a:endParaRPr>
          </a:p>
        </p:txBody>
      </p:sp>
    </p:spTree>
    <p:extLst>
      <p:ext uri="{BB962C8B-B14F-4D97-AF65-F5344CB8AC3E}">
        <p14:creationId xmlns:p14="http://schemas.microsoft.com/office/powerpoint/2010/main" val="1485435386"/>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History</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a:t>
            </a:fld>
            <a:endParaRPr lang="en-US">
              <a:solidFill>
                <a:schemeClr val="tx1"/>
              </a:solidFill>
            </a:endParaRPr>
          </a:p>
        </p:txBody>
      </p:sp>
      <p:pic>
        <p:nvPicPr>
          <p:cNvPr id="10" name="Picture 9" descr="D0_PubsVsTime_31Dec2013.jpg"/>
          <p:cNvPicPr>
            <a:picLocks noChangeAspect="1"/>
          </p:cNvPicPr>
          <p:nvPr/>
        </p:nvPicPr>
        <p:blipFill>
          <a:blip r:embed="rId2" cstate="print"/>
          <a:stretch>
            <a:fillRect/>
          </a:stretch>
        </p:blipFill>
        <p:spPr>
          <a:xfrm>
            <a:off x="5554790" y="3948115"/>
            <a:ext cx="4125956" cy="3595685"/>
          </a:xfrm>
          <a:prstGeom prst="rect">
            <a:avLst/>
          </a:prstGeom>
        </p:spPr>
      </p:pic>
      <p:sp>
        <p:nvSpPr>
          <p:cNvPr id="11" name="Rectangle 10"/>
          <p:cNvSpPr/>
          <p:nvPr/>
        </p:nvSpPr>
        <p:spPr>
          <a:xfrm>
            <a:off x="381000" y="1402283"/>
            <a:ext cx="9372600" cy="2529923"/>
          </a:xfrm>
          <a:prstGeom prst="rect">
            <a:avLst/>
          </a:prstGeom>
          <a:solidFill>
            <a:srgbClr val="FFFF00"/>
          </a:solidFill>
        </p:spPr>
        <p:txBody>
          <a:bodyPr wrap="square">
            <a:spAutoFit/>
          </a:bodyPr>
          <a:lstStyle/>
          <a:p>
            <a:r>
              <a:rPr lang="en-US" sz="3600" dirty="0" smtClean="0">
                <a:latin typeface="Times New Roman" panose="02020603050405020304" pitchFamily="18" charset="0"/>
                <a:cs typeface="Times New Roman" panose="02020603050405020304" pitchFamily="18" charset="0"/>
              </a:rPr>
              <a:t>CDF and </a:t>
            </a:r>
            <a:r>
              <a:rPr lang="en-US" sz="3600" dirty="0" err="1" smtClean="0">
                <a:latin typeface="Times New Roman" panose="02020603050405020304" pitchFamily="18" charset="0"/>
                <a:cs typeface="Times New Roman" panose="02020603050405020304" pitchFamily="18" charset="0"/>
              </a:rPr>
              <a:t>DZero</a:t>
            </a:r>
            <a:r>
              <a:rPr lang="en-US" sz="3600" dirty="0" smtClean="0">
                <a:latin typeface="Times New Roman" panose="02020603050405020304" pitchFamily="18" charset="0"/>
                <a:cs typeface="Times New Roman" panose="02020603050405020304" pitchFamily="18" charset="0"/>
              </a:rPr>
              <a:t>: ~30 paper each in 2013</a:t>
            </a:r>
            <a:endParaRPr lang="en-US" sz="3600" dirty="0">
              <a:latin typeface="Times New Roman" panose="02020603050405020304" pitchFamily="18" charset="0"/>
              <a:cs typeface="Times New Roman" panose="02020603050405020304" pitchFamily="18" charset="0"/>
            </a:endParaRPr>
          </a:p>
          <a:p>
            <a:pPr marL="0" lvl="1"/>
            <a:r>
              <a:rPr lang="en-US" sz="3600" dirty="0">
                <a:solidFill>
                  <a:schemeClr val="tx1"/>
                </a:solidFill>
                <a:latin typeface="Times New Roman" panose="02020603050405020304" pitchFamily="18" charset="0"/>
                <a:cs typeface="Times New Roman" panose="02020603050405020304" pitchFamily="18" charset="0"/>
              </a:rPr>
              <a:t>Excellent results in </a:t>
            </a:r>
            <a:r>
              <a:rPr lang="en-US" sz="3600" dirty="0" smtClean="0">
                <a:solidFill>
                  <a:schemeClr val="tx1"/>
                </a:solidFill>
                <a:latin typeface="Times New Roman" panose="02020603050405020304" pitchFamily="18" charset="0"/>
                <a:cs typeface="Times New Roman" panose="02020603050405020304" pitchFamily="18" charset="0"/>
              </a:rPr>
              <a:t>all </a:t>
            </a:r>
            <a:r>
              <a:rPr lang="en-US" sz="3600" dirty="0">
                <a:solidFill>
                  <a:schemeClr val="tx1"/>
                </a:solidFill>
                <a:latin typeface="Times New Roman" panose="02020603050405020304" pitchFamily="18" charset="0"/>
                <a:cs typeface="Times New Roman" panose="02020603050405020304" pitchFamily="18" charset="0"/>
              </a:rPr>
              <a:t>physics </a:t>
            </a:r>
            <a:r>
              <a:rPr lang="en-US" sz="3600" dirty="0" smtClean="0">
                <a:solidFill>
                  <a:schemeClr val="tx1"/>
                </a:solidFill>
                <a:latin typeface="Times New Roman" panose="02020603050405020304" pitchFamily="18" charset="0"/>
                <a:cs typeface="Times New Roman" panose="02020603050405020304" pitchFamily="18" charset="0"/>
              </a:rPr>
              <a:t>groups</a:t>
            </a:r>
          </a:p>
          <a:p>
            <a:pPr lvl="1"/>
            <a:r>
              <a:rPr lang="en-US" sz="3600" dirty="0" smtClean="0">
                <a:solidFill>
                  <a:srgbClr val="0000FF"/>
                </a:solidFill>
                <a:latin typeface="Times New Roman" panose="02020603050405020304" pitchFamily="18" charset="0"/>
                <a:cs typeface="Times New Roman" panose="02020603050405020304" pitchFamily="18" charset="0"/>
              </a:rPr>
              <a:t>Tevatron Legacy: Over 1,000 papers published and 1,000 PhD’s granted</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855" r="10794"/>
          <a:stretch/>
        </p:blipFill>
        <p:spPr bwMode="auto">
          <a:xfrm>
            <a:off x="228600" y="4019536"/>
            <a:ext cx="4953000" cy="330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501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30</a:t>
            </a:fld>
            <a:endParaRPr lang="en-US">
              <a:solidFill>
                <a:schemeClr val="tx1"/>
              </a:solidFill>
            </a:endParaRPr>
          </a:p>
        </p:txBody>
      </p:sp>
      <p:pic>
        <p:nvPicPr>
          <p:cNvPr id="7" name="Picture 6" descr="Binned-with-curve.pdf"/>
          <p:cNvPicPr>
            <a:picLocks noChangeAspect="1"/>
          </p:cNvPicPr>
          <p:nvPr/>
        </p:nvPicPr>
        <p:blipFill>
          <a:blip r:embed="rId2" cstate="print"/>
          <a:stretch>
            <a:fillRect/>
          </a:stretch>
        </p:blipFill>
        <p:spPr>
          <a:xfrm>
            <a:off x="5701676" y="1763110"/>
            <a:ext cx="3804578" cy="2817404"/>
          </a:xfrm>
          <a:prstGeom prst="rect">
            <a:avLst/>
          </a:prstGeom>
        </p:spPr>
      </p:pic>
      <p:pic>
        <p:nvPicPr>
          <p:cNvPr id="8" name="Picture 7" descr="AFB-contributions.pdf"/>
          <p:cNvPicPr>
            <a:picLocks noChangeAspect="1"/>
          </p:cNvPicPr>
          <p:nvPr/>
        </p:nvPicPr>
        <p:blipFill>
          <a:blip r:embed="rId3" cstate="print"/>
          <a:stretch>
            <a:fillRect/>
          </a:stretch>
        </p:blipFill>
        <p:spPr>
          <a:xfrm>
            <a:off x="5701677" y="4705799"/>
            <a:ext cx="3804578" cy="2817404"/>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1" y="1512928"/>
            <a:ext cx="536257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527" y="4343400"/>
            <a:ext cx="53911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607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8" name="Title 1"/>
          <p:cNvSpPr txBox="1">
            <a:spLocks/>
          </p:cNvSpPr>
          <p:nvPr/>
        </p:nvSpPr>
        <p:spPr>
          <a:xfrm>
            <a:off x="0" y="202193"/>
            <a:ext cx="10058400" cy="835533"/>
          </a:xfrm>
          <a:prstGeom prst="rect">
            <a:avLst/>
          </a:prstGeom>
        </p:spPr>
        <p:txBody>
          <a:bodyPr vert="horz" lIns="101882" tIns="50941" rIns="101882" bIns="50941" rtlCol="0" anchor="t" anchorCtr="0">
            <a:normAutofit/>
          </a:bodyPr>
          <a:lstStyle/>
          <a:p>
            <a:pPr defTabSz="1018824" eaLnBrk="1" fontAlgn="auto" hangingPunct="1">
              <a:spcBef>
                <a:spcPct val="0"/>
              </a:spcBef>
              <a:spcAft>
                <a:spcPts val="0"/>
              </a:spcAft>
              <a:defRPr/>
            </a:pPr>
            <a:r>
              <a:rPr lang="en-US" sz="4500" spc="-279" dirty="0" err="1" smtClean="0">
                <a:solidFill>
                  <a:schemeClr val="tx2"/>
                </a:solidFill>
                <a:latin typeface="+mj-lt"/>
                <a:ea typeface="+mj-ea"/>
                <a:cs typeface="+mj-cs"/>
              </a:rPr>
              <a:t>Tevatron</a:t>
            </a:r>
            <a:r>
              <a:rPr lang="en-US" sz="4500" spc="-279" dirty="0" smtClean="0">
                <a:solidFill>
                  <a:schemeClr val="tx2"/>
                </a:solidFill>
                <a:latin typeface="+mj-lt"/>
                <a:ea typeface="+mj-ea"/>
                <a:cs typeface="+mj-cs"/>
              </a:rPr>
              <a:t>  Legacy</a:t>
            </a:r>
            <a:endParaRPr lang="en-US" sz="4500" spc="-279" dirty="0">
              <a:solidFill>
                <a:schemeClr val="tx2"/>
              </a:solidFill>
              <a:latin typeface="+mj-lt"/>
              <a:ea typeface="+mj-ea"/>
              <a:cs typeface="+mj-cs"/>
            </a:endParaRPr>
          </a:p>
        </p:txBody>
      </p:sp>
      <p:sp>
        <p:nvSpPr>
          <p:cNvPr id="10" name="TextBox 9"/>
          <p:cNvSpPr txBox="1"/>
          <p:nvPr/>
        </p:nvSpPr>
        <p:spPr>
          <a:xfrm>
            <a:off x="6958" y="2271854"/>
            <a:ext cx="10052544" cy="5743908"/>
          </a:xfrm>
          <a:prstGeom prst="rect">
            <a:avLst/>
          </a:prstGeom>
          <a:noFill/>
        </p:spPr>
        <p:txBody>
          <a:bodyPr wrap="square" lIns="101882" tIns="50941" rIns="101882" bIns="50941" rtlCol="0">
            <a:spAutoFit/>
          </a:bodyPr>
          <a:lstStyle/>
          <a:p>
            <a:pPr>
              <a:spcAft>
                <a:spcPts val="1337"/>
              </a:spcAft>
              <a:buFont typeface="Wingdings" charset="2"/>
              <a:buChar char="²"/>
            </a:pPr>
            <a:r>
              <a:rPr lang="en-US" sz="2700" dirty="0" smtClean="0">
                <a:solidFill>
                  <a:srgbClr val="FF6600"/>
                </a:solidFill>
              </a:rPr>
              <a:t> Physics</a:t>
            </a:r>
          </a:p>
          <a:p>
            <a:pPr marL="254706" lvl="1">
              <a:spcAft>
                <a:spcPts val="1337"/>
              </a:spcAft>
              <a:buClr>
                <a:schemeClr val="accent2"/>
              </a:buClr>
              <a:buFont typeface="Wingdings" charset="2"/>
              <a:buChar char="ü"/>
            </a:pPr>
            <a:r>
              <a:rPr lang="en-US" sz="2700" baseline="30000" dirty="0" smtClean="0">
                <a:solidFill>
                  <a:schemeClr val="accent2"/>
                </a:solidFill>
              </a:rPr>
              <a:t> </a:t>
            </a:r>
            <a:r>
              <a:rPr lang="en-US" sz="2700" dirty="0" smtClean="0">
                <a:solidFill>
                  <a:schemeClr val="accent2"/>
                </a:solidFill>
              </a:rPr>
              <a:t>Discovery of top quark &amp; measurement of its properties</a:t>
            </a:r>
          </a:p>
          <a:p>
            <a:pPr marL="254706" lvl="1">
              <a:spcAft>
                <a:spcPts val="1337"/>
              </a:spcAft>
              <a:buClr>
                <a:schemeClr val="accent2"/>
              </a:buClr>
              <a:buFont typeface="Wingdings" charset="2"/>
              <a:buChar char="ü"/>
            </a:pPr>
            <a:r>
              <a:rPr lang="en-US" sz="2700" dirty="0" smtClean="0">
                <a:solidFill>
                  <a:schemeClr val="accent2"/>
                </a:solidFill>
              </a:rPr>
              <a:t> First evidence of Higgs boson in </a:t>
            </a:r>
            <a:r>
              <a:rPr lang="en-US" sz="2700" dirty="0" err="1" smtClean="0">
                <a:solidFill>
                  <a:schemeClr val="accent2"/>
                </a:solidFill>
              </a:rPr>
              <a:t>fermionic</a:t>
            </a:r>
            <a:r>
              <a:rPr lang="en-US" sz="2700" dirty="0" smtClean="0">
                <a:solidFill>
                  <a:schemeClr val="accent2"/>
                </a:solidFill>
              </a:rPr>
              <a:t> final states</a:t>
            </a:r>
            <a:endParaRPr lang="en-US" sz="2700" dirty="0" smtClean="0">
              <a:solidFill>
                <a:srgbClr val="FF6600"/>
              </a:solidFill>
            </a:endParaRPr>
          </a:p>
          <a:p>
            <a:pPr marL="254706" lvl="1">
              <a:spcAft>
                <a:spcPts val="1337"/>
              </a:spcAft>
              <a:buFont typeface="Wingdings" charset="2"/>
              <a:buChar char="ü"/>
            </a:pPr>
            <a:r>
              <a:rPr lang="en-US" sz="2700" dirty="0" smtClean="0">
                <a:solidFill>
                  <a:schemeClr val="accent2"/>
                </a:solidFill>
              </a:rPr>
              <a:t> Precision measurement of W boson mass</a:t>
            </a:r>
          </a:p>
          <a:p>
            <a:pPr marL="254706" lvl="1">
              <a:spcAft>
                <a:spcPts val="1337"/>
              </a:spcAft>
              <a:buFont typeface="Wingdings" charset="2"/>
              <a:buChar char="ü"/>
            </a:pPr>
            <a:r>
              <a:rPr lang="en-US" sz="2700" dirty="0" smtClean="0">
                <a:solidFill>
                  <a:schemeClr val="accent2"/>
                </a:solidFill>
              </a:rPr>
              <a:t> Precision measurements of jets, </a:t>
            </a:r>
            <a:r>
              <a:rPr lang="en-US" sz="2700" dirty="0" err="1" smtClean="0">
                <a:solidFill>
                  <a:schemeClr val="accent2"/>
                </a:solidFill>
              </a:rPr>
              <a:t>V+jets</a:t>
            </a:r>
            <a:r>
              <a:rPr lang="en-US" sz="2700" dirty="0" smtClean="0">
                <a:solidFill>
                  <a:schemeClr val="accent2"/>
                </a:solidFill>
              </a:rPr>
              <a:t>, VV cross sections</a:t>
            </a:r>
            <a:endParaRPr lang="en-US" sz="2700" dirty="0" smtClean="0">
              <a:solidFill>
                <a:srgbClr val="FF6600"/>
              </a:solidFill>
            </a:endParaRPr>
          </a:p>
          <a:p>
            <a:pPr marL="254706" lvl="1">
              <a:spcAft>
                <a:spcPts val="1337"/>
              </a:spcAft>
              <a:buFont typeface="Wingdings" charset="2"/>
              <a:buChar char="ü"/>
            </a:pPr>
            <a:r>
              <a:rPr lang="en-US" sz="2700" dirty="0" smtClean="0">
                <a:solidFill>
                  <a:schemeClr val="accent2"/>
                </a:solidFill>
              </a:rPr>
              <a:t> Substantial progress in heavy flavor states and mixing</a:t>
            </a:r>
            <a:endParaRPr lang="en-US" sz="2700" dirty="0" smtClean="0">
              <a:solidFill>
                <a:srgbClr val="FF6600"/>
              </a:solidFill>
            </a:endParaRPr>
          </a:p>
          <a:p>
            <a:pPr marL="254706" lvl="1">
              <a:buFont typeface="Wingdings" charset="2"/>
              <a:buChar char="ü"/>
            </a:pPr>
            <a:r>
              <a:rPr lang="en-US" sz="2700" dirty="0" smtClean="0">
                <a:solidFill>
                  <a:schemeClr val="accent2"/>
                </a:solidFill>
              </a:rPr>
              <a:t> Subtle behavior:  CP violation in heavy hadrons, </a:t>
            </a:r>
            <a:r>
              <a:rPr lang="en-US" sz="2700" dirty="0" err="1" smtClean="0">
                <a:solidFill>
                  <a:schemeClr val="accent2"/>
                </a:solidFill>
              </a:rPr>
              <a:t>A</a:t>
            </a:r>
            <a:r>
              <a:rPr lang="en-US" sz="2700" baseline="-25000" dirty="0" err="1" smtClean="0">
                <a:solidFill>
                  <a:schemeClr val="accent2"/>
                </a:solidFill>
              </a:rPr>
              <a:t>FB</a:t>
            </a:r>
            <a:r>
              <a:rPr lang="en-US" sz="2700" dirty="0" err="1" smtClean="0">
                <a:solidFill>
                  <a:schemeClr val="accent2"/>
                </a:solidFill>
              </a:rPr>
              <a:t>(tt</a:t>
            </a:r>
            <a:r>
              <a:rPr lang="en-US" sz="2700" dirty="0" smtClean="0">
                <a:solidFill>
                  <a:schemeClr val="accent2"/>
                </a:solidFill>
              </a:rPr>
              <a:t>)</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8" name="Title 1"/>
          <p:cNvSpPr txBox="1">
            <a:spLocks/>
          </p:cNvSpPr>
          <p:nvPr/>
        </p:nvSpPr>
        <p:spPr>
          <a:xfrm>
            <a:off x="0" y="202193"/>
            <a:ext cx="10058400" cy="835533"/>
          </a:xfrm>
          <a:prstGeom prst="rect">
            <a:avLst/>
          </a:prstGeom>
        </p:spPr>
        <p:txBody>
          <a:bodyPr vert="horz" lIns="101882" tIns="50941" rIns="101882" bIns="50941" rtlCol="0" anchor="t" anchorCtr="0">
            <a:normAutofit/>
          </a:bodyPr>
          <a:lstStyle/>
          <a:p>
            <a:pPr defTabSz="1018824" eaLnBrk="1" fontAlgn="auto" hangingPunct="1">
              <a:spcBef>
                <a:spcPct val="0"/>
              </a:spcBef>
              <a:spcAft>
                <a:spcPts val="0"/>
              </a:spcAft>
              <a:defRPr/>
            </a:pPr>
            <a:r>
              <a:rPr lang="en-US" sz="4500" spc="-279" dirty="0" err="1" smtClean="0">
                <a:solidFill>
                  <a:schemeClr val="tx2"/>
                </a:solidFill>
                <a:latin typeface="+mj-lt"/>
                <a:ea typeface="+mj-ea"/>
                <a:cs typeface="+mj-cs"/>
              </a:rPr>
              <a:t>Tevatron</a:t>
            </a:r>
            <a:r>
              <a:rPr lang="en-US" sz="4500" spc="-279" dirty="0" smtClean="0">
                <a:solidFill>
                  <a:schemeClr val="tx2"/>
                </a:solidFill>
                <a:latin typeface="+mj-lt"/>
                <a:ea typeface="+mj-ea"/>
                <a:cs typeface="+mj-cs"/>
              </a:rPr>
              <a:t>  Legacy</a:t>
            </a:r>
            <a:endParaRPr lang="en-US" sz="4500" spc="-279" dirty="0">
              <a:solidFill>
                <a:schemeClr val="tx2"/>
              </a:solidFill>
              <a:latin typeface="+mj-lt"/>
              <a:ea typeface="+mj-ea"/>
              <a:cs typeface="+mj-cs"/>
            </a:endParaRPr>
          </a:p>
        </p:txBody>
      </p:sp>
      <p:sp>
        <p:nvSpPr>
          <p:cNvPr id="10" name="TextBox 9"/>
          <p:cNvSpPr txBox="1"/>
          <p:nvPr/>
        </p:nvSpPr>
        <p:spPr>
          <a:xfrm>
            <a:off x="6958" y="1183945"/>
            <a:ext cx="10052544" cy="8417974"/>
          </a:xfrm>
          <a:prstGeom prst="rect">
            <a:avLst/>
          </a:prstGeom>
          <a:noFill/>
        </p:spPr>
        <p:txBody>
          <a:bodyPr wrap="square" lIns="101882" tIns="50941" rIns="101882" bIns="50941" rtlCol="0">
            <a:spAutoFit/>
          </a:bodyPr>
          <a:lstStyle/>
          <a:p>
            <a:pPr>
              <a:spcAft>
                <a:spcPts val="1337"/>
              </a:spcAft>
              <a:buFont typeface="Wingdings" charset="2"/>
              <a:buChar char="²"/>
            </a:pPr>
            <a:r>
              <a:rPr lang="en-US" sz="2700" dirty="0" smtClean="0">
                <a:solidFill>
                  <a:srgbClr val="FF6600"/>
                </a:solidFill>
              </a:rPr>
              <a:t> Hardware</a:t>
            </a:r>
          </a:p>
          <a:p>
            <a:pPr lvl="1">
              <a:spcAft>
                <a:spcPts val="1337"/>
              </a:spcAft>
              <a:buClr>
                <a:schemeClr val="accent2"/>
              </a:buClr>
              <a:buFont typeface="Wingdings" charset="2"/>
              <a:buChar char="ü"/>
            </a:pPr>
            <a:r>
              <a:rPr lang="en-US" sz="2700" baseline="30000" dirty="0" smtClean="0">
                <a:solidFill>
                  <a:schemeClr val="accent2"/>
                </a:solidFill>
              </a:rPr>
              <a:t> </a:t>
            </a:r>
            <a:r>
              <a:rPr lang="en-US" sz="2700" dirty="0" smtClean="0">
                <a:solidFill>
                  <a:schemeClr val="accent2"/>
                </a:solidFill>
              </a:rPr>
              <a:t>Silicon tracking/</a:t>
            </a:r>
            <a:r>
              <a:rPr lang="en-US" sz="2700" dirty="0" err="1" smtClean="0">
                <a:solidFill>
                  <a:schemeClr val="accent2"/>
                </a:solidFill>
              </a:rPr>
              <a:t>vertexing</a:t>
            </a:r>
            <a:r>
              <a:rPr lang="en-US" sz="2700" dirty="0" smtClean="0">
                <a:solidFill>
                  <a:schemeClr val="accent2"/>
                </a:solidFill>
              </a:rPr>
              <a:t> taken to a whole new level</a:t>
            </a:r>
          </a:p>
          <a:p>
            <a:pPr lvl="1">
              <a:spcAft>
                <a:spcPts val="1337"/>
              </a:spcAft>
              <a:buClr>
                <a:schemeClr val="accent2"/>
              </a:buClr>
              <a:buFont typeface="Wingdings" charset="2"/>
              <a:buChar char="ü"/>
            </a:pPr>
            <a:r>
              <a:rPr lang="en-US" sz="2700" dirty="0" smtClean="0">
                <a:solidFill>
                  <a:schemeClr val="accent2"/>
                </a:solidFill>
              </a:rPr>
              <a:t> </a:t>
            </a:r>
            <a:r>
              <a:rPr lang="en-US" sz="2700" dirty="0" err="1" smtClean="0">
                <a:solidFill>
                  <a:schemeClr val="accent2"/>
                </a:solidFill>
              </a:rPr>
              <a:t>b</a:t>
            </a:r>
            <a:r>
              <a:rPr lang="en-US" sz="2700" dirty="0" smtClean="0">
                <a:solidFill>
                  <a:schemeClr val="accent2"/>
                </a:solidFill>
              </a:rPr>
              <a:t>-tagging widely developed and used at the </a:t>
            </a:r>
            <a:r>
              <a:rPr lang="en-US" sz="2700" dirty="0" err="1" smtClean="0">
                <a:solidFill>
                  <a:schemeClr val="accent2"/>
                </a:solidFill>
              </a:rPr>
              <a:t>Tevatron</a:t>
            </a:r>
            <a:endParaRPr lang="en-US" sz="2700" baseline="30000" dirty="0" smtClean="0">
              <a:solidFill>
                <a:schemeClr val="accent2"/>
              </a:solidFill>
            </a:endParaRPr>
          </a:p>
          <a:p>
            <a:pPr>
              <a:spcAft>
                <a:spcPts val="1337"/>
              </a:spcAft>
              <a:buFont typeface="Wingdings" charset="2"/>
              <a:buChar char="²"/>
            </a:pPr>
            <a:r>
              <a:rPr lang="en-US" sz="2700" dirty="0" smtClean="0">
                <a:solidFill>
                  <a:srgbClr val="FF6600"/>
                </a:solidFill>
              </a:rPr>
              <a:t> Triggers</a:t>
            </a:r>
          </a:p>
          <a:p>
            <a:pPr lvl="1">
              <a:spcAft>
                <a:spcPts val="1337"/>
              </a:spcAft>
              <a:buFont typeface="Wingdings" charset="2"/>
              <a:buChar char="ü"/>
            </a:pPr>
            <a:r>
              <a:rPr lang="en-US" sz="2700" dirty="0" smtClean="0">
                <a:solidFill>
                  <a:schemeClr val="accent2"/>
                </a:solidFill>
              </a:rPr>
              <a:t> Entire trigger concept in a </a:t>
            </a:r>
            <a:r>
              <a:rPr lang="en-US" sz="2700" dirty="0" err="1" smtClean="0">
                <a:solidFill>
                  <a:schemeClr val="accent2"/>
                </a:solidFill>
              </a:rPr>
              <a:t>hadron</a:t>
            </a:r>
            <a:r>
              <a:rPr lang="en-US" sz="2700" dirty="0" smtClean="0">
                <a:solidFill>
                  <a:schemeClr val="accent2"/>
                </a:solidFill>
              </a:rPr>
              <a:t> collider environment</a:t>
            </a:r>
          </a:p>
          <a:p>
            <a:pPr lvl="1">
              <a:spcAft>
                <a:spcPts val="1337"/>
              </a:spcAft>
              <a:buFont typeface="Wingdings" charset="2"/>
              <a:buChar char="ü"/>
            </a:pPr>
            <a:r>
              <a:rPr lang="en-US" sz="2700" dirty="0" smtClean="0">
                <a:solidFill>
                  <a:schemeClr val="accent2"/>
                </a:solidFill>
              </a:rPr>
              <a:t> SVT &amp; out-of-time triggers for long-lived/slow particles</a:t>
            </a:r>
          </a:p>
          <a:p>
            <a:pPr>
              <a:spcAft>
                <a:spcPts val="1337"/>
              </a:spcAft>
              <a:buFont typeface="Wingdings" charset="2"/>
              <a:buChar char="²"/>
            </a:pPr>
            <a:r>
              <a:rPr lang="en-US" sz="2700" dirty="0" smtClean="0">
                <a:solidFill>
                  <a:srgbClr val="FF6600"/>
                </a:solidFill>
              </a:rPr>
              <a:t> Analysis techniques</a:t>
            </a:r>
          </a:p>
          <a:p>
            <a:pPr lvl="1">
              <a:spcAft>
                <a:spcPts val="1337"/>
              </a:spcAft>
              <a:buFont typeface="Wingdings" charset="2"/>
              <a:buChar char="ü"/>
            </a:pPr>
            <a:r>
              <a:rPr lang="en-US" sz="2700" dirty="0" smtClean="0">
                <a:solidFill>
                  <a:schemeClr val="accent2"/>
                </a:solidFill>
              </a:rPr>
              <a:t> Importance of MVA techniques (single top, Higgs)</a:t>
            </a:r>
          </a:p>
          <a:p>
            <a:pPr lvl="1">
              <a:spcAft>
                <a:spcPts val="1337"/>
              </a:spcAft>
              <a:buFont typeface="Wingdings" charset="2"/>
              <a:buChar char="ü"/>
            </a:pPr>
            <a:r>
              <a:rPr lang="en-US" sz="2700" dirty="0" smtClean="0">
                <a:solidFill>
                  <a:schemeClr val="accent2"/>
                </a:solidFill>
              </a:rPr>
              <a:t> Combination of multiple channels (Higgs)</a:t>
            </a:r>
          </a:p>
          <a:p>
            <a:pPr>
              <a:spcAft>
                <a:spcPts val="1337"/>
              </a:spcAft>
              <a:buFont typeface="Wingdings" charset="2"/>
              <a:buChar char="²"/>
            </a:pPr>
            <a:r>
              <a:rPr lang="en-US" sz="2700" dirty="0" smtClean="0">
                <a:solidFill>
                  <a:srgbClr val="FF6600"/>
                </a:solidFill>
              </a:rPr>
              <a:t> Innovative physics methods</a:t>
            </a:r>
          </a:p>
          <a:p>
            <a:pPr lvl="1">
              <a:buFont typeface="Wingdings" charset="2"/>
              <a:buChar char="ü"/>
            </a:pPr>
            <a:r>
              <a:rPr lang="en-US" sz="2700" dirty="0" smtClean="0">
                <a:solidFill>
                  <a:schemeClr val="accent2"/>
                </a:solidFill>
              </a:rPr>
              <a:t> Example: “in situ” JES calibration in </a:t>
            </a:r>
            <a:r>
              <a:rPr lang="en-US" sz="2700" dirty="0" err="1" smtClean="0">
                <a:solidFill>
                  <a:schemeClr val="accent2"/>
                </a:solidFill>
              </a:rPr>
              <a:t>m</a:t>
            </a:r>
            <a:r>
              <a:rPr lang="en-US" sz="2700" baseline="-25000" dirty="0" err="1" smtClean="0">
                <a:solidFill>
                  <a:schemeClr val="accent2"/>
                </a:solidFill>
              </a:rPr>
              <a:t>top</a:t>
            </a:r>
            <a:r>
              <a:rPr lang="en-US" sz="2700" dirty="0" smtClean="0">
                <a:solidFill>
                  <a:schemeClr val="accent2"/>
                </a:solidFill>
              </a:rPr>
              <a:t> measurements</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1400" u="sng" dirty="0" smtClean="0"/>
              <a:t>http://www-d0.fnal.gov/d0_publications/d0_pubs_list_bydate.html</a:t>
            </a:r>
            <a:r>
              <a:rPr lang="en-US" sz="1400" dirty="0" smtClean="0"/>
              <a:t/>
            </a:r>
            <a:br>
              <a:rPr lang="en-US" sz="1400" dirty="0" smtClean="0"/>
            </a:br>
            <a:r>
              <a:rPr lang="en-US" sz="1400" dirty="0" smtClean="0"/>
              <a:t/>
            </a:r>
            <a:br>
              <a:rPr lang="en-US" sz="1400" dirty="0" smtClean="0"/>
            </a:br>
            <a:r>
              <a:rPr lang="en-US" sz="1400" dirty="0" smtClean="0"/>
              <a:t>and consider reporting results which became public since after last year Users meeting. New results in all active groups QCD, top, EW and heavy flavor have become available and in some cases very important, </a:t>
            </a:r>
          </a:p>
          <a:p>
            <a:r>
              <a:rPr lang="en-US" sz="1400" dirty="0" smtClean="0"/>
              <a:t>Very accurate top mass measurement presented this March. </a:t>
            </a:r>
          </a:p>
          <a:p>
            <a:r>
              <a:rPr lang="en-US" sz="1400" dirty="0" smtClean="0"/>
              <a:t>There is final di-muon ass. result from DZero as well and many others. </a:t>
            </a:r>
          </a:p>
          <a:p>
            <a:r>
              <a:rPr lang="en-US" sz="1400" dirty="0" smtClean="0"/>
              <a:t>World top mass combo might be interesting, while you are talking after(!) LHC talks, so this might already be covered (you still have to show one slide, please).</a:t>
            </a:r>
            <a:br>
              <a:rPr lang="en-US" sz="1400" dirty="0" smtClean="0"/>
            </a:br>
            <a:r>
              <a:rPr lang="en-US" sz="1400" dirty="0" smtClean="0"/>
              <a:t/>
            </a:r>
            <a:br>
              <a:rPr lang="en-US" sz="1400" dirty="0" smtClean="0"/>
            </a:br>
            <a:r>
              <a:rPr lang="en-US" sz="1400" dirty="0" smtClean="0"/>
              <a:t>I suggest you have CDF/DZero results combined by topic and try to mix about equal number of results from each experiment.</a:t>
            </a:r>
          </a:p>
          <a:p>
            <a:endParaRPr lang="en-US" sz="1400" dirty="0"/>
          </a:p>
          <a:p>
            <a:r>
              <a:rPr lang="en-US" sz="1400" dirty="0"/>
              <a:t>as usually singling one result our of many is rather non-trivial. Still since last Users Meeting among published results I would point to the fundamental study (50+ pages, 10's of tables and plots) of </a:t>
            </a:r>
            <a:r>
              <a:rPr lang="en-US" sz="1400" dirty="0" err="1"/>
              <a:t>W+jets</a:t>
            </a:r>
            <a:r>
              <a:rPr lang="en-US" sz="1400" dirty="0"/>
              <a:t> production at the Tevatron</a:t>
            </a:r>
            <a:br>
              <a:rPr lang="en-US" sz="1400" dirty="0"/>
            </a:br>
            <a:r>
              <a:rPr lang="en-US" sz="1400" dirty="0"/>
              <a:t/>
            </a:r>
            <a:br>
              <a:rPr lang="en-US" sz="1400" dirty="0"/>
            </a:br>
            <a:r>
              <a:rPr lang="en-US" sz="1400" u="sng" dirty="0">
                <a:hlinkClick r:id="rId2"/>
              </a:rPr>
              <a:t>http://www-d0.fnal.gov/Run2Physics/WWW/results/final/QCD/Q13C/</a:t>
            </a:r>
            <a:r>
              <a:rPr lang="en-US" sz="1400" dirty="0"/>
              <a:t/>
            </a:r>
            <a:br>
              <a:rPr lang="en-US" sz="1400" dirty="0"/>
            </a:br>
            <a:r>
              <a:rPr lang="en-US" sz="1400" dirty="0"/>
              <a:t/>
            </a:r>
            <a:br>
              <a:rPr lang="en-US" sz="1400" dirty="0"/>
            </a:br>
            <a:r>
              <a:rPr lang="en-US" sz="1400" dirty="0"/>
              <a:t>Another interesting study is double-parton interactions</a:t>
            </a:r>
            <a:br>
              <a:rPr lang="en-US" sz="1400" dirty="0"/>
            </a:br>
            <a:r>
              <a:rPr lang="en-US" sz="1400" dirty="0"/>
              <a:t/>
            </a:r>
            <a:br>
              <a:rPr lang="en-US" sz="1400" dirty="0"/>
            </a:br>
            <a:r>
              <a:rPr lang="en-US" sz="1400" u="sng" dirty="0">
                <a:hlinkClick r:id="rId3"/>
              </a:rPr>
              <a:t>http://www-d0.fnal.gov/Run2Physics/WWW/results/final/QCD/Q14A/</a:t>
            </a:r>
            <a:r>
              <a:rPr lang="en-US" sz="1400" dirty="0"/>
              <a:t/>
            </a:r>
            <a:br>
              <a:rPr lang="en-US" sz="1400" dirty="0"/>
            </a:br>
            <a:r>
              <a:rPr lang="en-US" sz="1400" dirty="0"/>
              <a:t/>
            </a:r>
            <a:br>
              <a:rPr lang="en-US" sz="1400" dirty="0"/>
            </a:br>
            <a:r>
              <a:rPr lang="en-US" sz="1400" dirty="0"/>
              <a:t>there is set of ~6 papers on this topic by now and the review of these results will be subject of W&amp;C during Users Meeting week (will be nice to </a:t>
            </a:r>
            <a:r>
              <a:rPr lang="en-US" sz="1400" dirty="0" err="1"/>
              <a:t>advertize</a:t>
            </a:r>
            <a:r>
              <a:rPr lang="en-US" sz="1400" dirty="0"/>
              <a:t> this talk in your presentation).</a:t>
            </a:r>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May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33</a:t>
            </a:fld>
            <a:endParaRPr lang="en-US">
              <a:solidFill>
                <a:schemeClr val="tx1"/>
              </a:solidFill>
            </a:endParaRPr>
          </a:p>
        </p:txBody>
      </p:sp>
    </p:spTree>
    <p:extLst>
      <p:ext uri="{BB962C8B-B14F-4D97-AF65-F5344CB8AC3E}">
        <p14:creationId xmlns:p14="http://schemas.microsoft.com/office/powerpoint/2010/main" val="4189978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 from </a:t>
            </a:r>
            <a:r>
              <a:rPr lang="en-US" dirty="0" err="1" smtClean="0"/>
              <a:t>Dzero</a:t>
            </a:r>
            <a:r>
              <a:rPr lang="en-US" dirty="0" smtClean="0"/>
              <a:t> page</a:t>
            </a:r>
            <a:endParaRPr lang="en-US" dirty="0"/>
          </a:p>
        </p:txBody>
      </p:sp>
      <p:sp>
        <p:nvSpPr>
          <p:cNvPr id="3" name="Content Placeholder 2"/>
          <p:cNvSpPr>
            <a:spLocks noGrp="1"/>
          </p:cNvSpPr>
          <p:nvPr>
            <p:ph idx="1"/>
          </p:nvPr>
        </p:nvSpPr>
        <p:spPr/>
        <p:txBody>
          <a:bodyPr/>
          <a:lstStyle/>
          <a:p>
            <a:r>
              <a:rPr lang="en-US" sz="1200" dirty="0" smtClean="0"/>
              <a:t>Submitted</a:t>
            </a:r>
            <a:r>
              <a:rPr lang="en-US" sz="1200" dirty="0"/>
              <a:t/>
            </a:r>
            <a:br>
              <a:rPr lang="en-US" sz="1200" dirty="0"/>
            </a:br>
            <a:r>
              <a:rPr lang="en-US" sz="1200" b="0" dirty="0"/>
              <a:t>      5.  Precision measurement of the top quark mass in </a:t>
            </a:r>
            <a:r>
              <a:rPr lang="en-US" sz="1200" b="0" dirty="0" err="1"/>
              <a:t>lepton+jets</a:t>
            </a:r>
            <a:r>
              <a:rPr lang="en-US" sz="1200" b="0" dirty="0"/>
              <a:t> final states at D0 </a:t>
            </a:r>
            <a:r>
              <a:rPr lang="en-US" sz="1200" dirty="0"/>
              <a:t/>
            </a:r>
            <a:br>
              <a:rPr lang="en-US" sz="1200" dirty="0"/>
            </a:br>
            <a:r>
              <a:rPr lang="en-US" sz="1200" b="0" dirty="0"/>
              <a:t>          Submitted 05/08/14:  Phys. Rev. </a:t>
            </a:r>
            <a:r>
              <a:rPr lang="en-US" sz="1200" b="0" dirty="0" err="1"/>
              <a:t>Lett</a:t>
            </a:r>
            <a:r>
              <a:rPr lang="en-US" sz="1200" b="0" dirty="0"/>
              <a:t>.,  arXiv:1405.1756   </a:t>
            </a:r>
            <a:r>
              <a:rPr lang="en-US" sz="1200" b="0" dirty="0">
                <a:hlinkClick r:id="rId2"/>
              </a:rPr>
              <a:t>plots</a:t>
            </a:r>
            <a:r>
              <a:rPr lang="en-US" sz="1200" b="0" dirty="0"/>
              <a:t>  9.7 fb</a:t>
            </a:r>
            <a:r>
              <a:rPr lang="en-US" sz="1200" b="0" baseline="30000" dirty="0"/>
              <a:t>−1</a:t>
            </a:r>
            <a:r>
              <a:rPr lang="en-US" sz="1200" dirty="0"/>
              <a:t/>
            </a:r>
            <a:br>
              <a:rPr lang="en-US" sz="1200" dirty="0"/>
            </a:br>
            <a:r>
              <a:rPr lang="en-US" sz="1200" b="0" dirty="0"/>
              <a:t>      4.  Measurement of the forward-backward asymmetry in pp → </a:t>
            </a:r>
            <a:r>
              <a:rPr lang="en-US" sz="1200" b="0" dirty="0" err="1"/>
              <a:t>tt</a:t>
            </a:r>
            <a:r>
              <a:rPr lang="en-US" sz="1200" b="0" dirty="0"/>
              <a:t> production in </a:t>
            </a:r>
            <a:r>
              <a:rPr lang="en-US" sz="1200" b="0" dirty="0" err="1"/>
              <a:t>l+jets</a:t>
            </a:r>
            <a:r>
              <a:rPr lang="en-US" sz="1200" b="0" dirty="0"/>
              <a:t> channel</a:t>
            </a:r>
            <a:r>
              <a:rPr lang="en-US" sz="1200" dirty="0"/>
              <a:t/>
            </a:r>
            <a:br>
              <a:rPr lang="en-US" sz="1200" dirty="0"/>
            </a:br>
            <a:r>
              <a:rPr lang="en-US" sz="1200" b="0" dirty="0"/>
              <a:t>           Submitted 05/02/14:  Phys. Rev. D,   </a:t>
            </a:r>
            <a:r>
              <a:rPr lang="en-US" sz="1200" b="0" dirty="0">
                <a:hlinkClick r:id="rId3"/>
              </a:rPr>
              <a:t>arXiv:1405.0421</a:t>
            </a:r>
            <a:r>
              <a:rPr lang="en-US" sz="1200" b="0" dirty="0"/>
              <a:t>  </a:t>
            </a:r>
            <a:r>
              <a:rPr lang="en-US" sz="1200" b="0" dirty="0">
                <a:hlinkClick r:id="rId4"/>
              </a:rPr>
              <a:t>plots</a:t>
            </a:r>
            <a:r>
              <a:rPr lang="en-US" sz="1200" b="0" dirty="0"/>
              <a:t>  9.7 fb</a:t>
            </a:r>
            <a:r>
              <a:rPr lang="en-US" sz="1200" b="0" baseline="30000" dirty="0"/>
              <a:t>−1</a:t>
            </a:r>
            <a:r>
              <a:rPr lang="en-US" sz="1200" dirty="0"/>
              <a:t/>
            </a:r>
            <a:br>
              <a:rPr lang="en-US" sz="1200" dirty="0"/>
            </a:br>
            <a:r>
              <a:rPr lang="en-US" sz="1200" b="0" dirty="0"/>
              <a:t>      3.  </a:t>
            </a:r>
            <a:r>
              <a:rPr lang="en-US" sz="1200" b="0" dirty="0">
                <a:hlinkClick r:id="rId5"/>
              </a:rPr>
              <a:t>Measurement of the forward-backward asymmetry in the distribution of leptons in </a:t>
            </a:r>
            <a:r>
              <a:rPr lang="en-US" sz="1200" b="0" dirty="0" err="1">
                <a:hlinkClick r:id="rId5"/>
              </a:rPr>
              <a:t>tt</a:t>
            </a:r>
            <a:r>
              <a:rPr lang="en-US" sz="1200" b="0" dirty="0">
                <a:hlinkClick r:id="rId5"/>
              </a:rPr>
              <a:t> in the </a:t>
            </a:r>
            <a:r>
              <a:rPr lang="en-US" sz="1200" b="0" dirty="0" err="1">
                <a:hlinkClick r:id="rId5"/>
              </a:rPr>
              <a:t>lepton+jets</a:t>
            </a:r>
            <a:r>
              <a:rPr lang="en-US" sz="1200" b="0" dirty="0">
                <a:hlinkClick r:id="rId5"/>
              </a:rPr>
              <a:t> channel</a:t>
            </a:r>
            <a:r>
              <a:rPr lang="en-US" sz="1200" dirty="0"/>
              <a:t/>
            </a:r>
            <a:br>
              <a:rPr lang="en-US" sz="1200" dirty="0"/>
            </a:br>
            <a:r>
              <a:rPr lang="en-US" sz="1200" b="0" dirty="0"/>
              <a:t>           Submitted 02/07/14:  Phys. Rev. D,   </a:t>
            </a:r>
            <a:r>
              <a:rPr lang="en-US" sz="1200" b="0" dirty="0">
                <a:hlinkClick r:id="rId6"/>
              </a:rPr>
              <a:t>arXiv:1403.1294</a:t>
            </a:r>
            <a:r>
              <a:rPr lang="en-US" sz="1200" b="0" dirty="0"/>
              <a:t>  </a:t>
            </a:r>
            <a:r>
              <a:rPr lang="en-US" sz="1200" b="0" dirty="0">
                <a:hlinkClick r:id="rId7"/>
              </a:rPr>
              <a:t>plots</a:t>
            </a:r>
            <a:r>
              <a:rPr lang="en-US" sz="1200" b="0" dirty="0"/>
              <a:t>  9.7 fb</a:t>
            </a:r>
            <a:r>
              <a:rPr lang="en-US" sz="1200" b="0" baseline="30000" dirty="0"/>
              <a:t>−1</a:t>
            </a:r>
            <a:r>
              <a:rPr lang="en-US" sz="1200" dirty="0"/>
              <a:t/>
            </a:r>
            <a:br>
              <a:rPr lang="en-US" sz="1200" dirty="0"/>
            </a:br>
            <a:r>
              <a:rPr lang="en-US" sz="1200" b="0" dirty="0"/>
              <a:t>      2.  </a:t>
            </a:r>
            <a:r>
              <a:rPr lang="en-US" sz="1200" b="0" dirty="0">
                <a:hlinkClick r:id="rId8"/>
              </a:rPr>
              <a:t>Measurement of differential </a:t>
            </a:r>
            <a:r>
              <a:rPr lang="en-US" sz="1200" b="0" dirty="0" err="1">
                <a:hlinkClick r:id="rId8"/>
              </a:rPr>
              <a:t>tt</a:t>
            </a:r>
            <a:r>
              <a:rPr lang="en-US" sz="1200" b="0" dirty="0">
                <a:hlinkClick r:id="rId8"/>
              </a:rPr>
              <a:t> production cross sections in pp collisions</a:t>
            </a:r>
            <a:r>
              <a:rPr lang="en-US" sz="1200" dirty="0"/>
              <a:t/>
            </a:r>
            <a:br>
              <a:rPr lang="en-US" sz="1200" dirty="0"/>
            </a:br>
            <a:r>
              <a:rPr lang="en-US" sz="1200" b="0" dirty="0"/>
              <a:t>          Submitted </a:t>
            </a:r>
            <a:r>
              <a:rPr lang="en-US" sz="1200" b="0" dirty="0" smtClean="0"/>
              <a:t>01/21/14</a:t>
            </a:r>
            <a:r>
              <a:rPr lang="en-US" sz="1200" b="0" dirty="0"/>
              <a:t>:  Phys. Rev. D,   </a:t>
            </a:r>
            <a:r>
              <a:rPr lang="en-US" sz="1200" b="0" dirty="0">
                <a:hlinkClick r:id="rId9"/>
              </a:rPr>
              <a:t>arXiv:1401.5785</a:t>
            </a:r>
            <a:r>
              <a:rPr lang="en-US" sz="1200" b="0" dirty="0"/>
              <a:t>  </a:t>
            </a:r>
            <a:r>
              <a:rPr lang="en-US" sz="1200" b="0" dirty="0">
                <a:hlinkClick r:id="rId10"/>
              </a:rPr>
              <a:t>plots</a:t>
            </a:r>
            <a:r>
              <a:rPr lang="en-US" sz="1200" b="0" dirty="0"/>
              <a:t>   </a:t>
            </a:r>
            <a:endParaRPr lang="en-US" sz="1200" b="0" dirty="0" smtClean="0"/>
          </a:p>
          <a:p>
            <a:endParaRPr lang="en-US" sz="1200" b="0" dirty="0"/>
          </a:p>
          <a:p>
            <a:r>
              <a:rPr lang="en-US" sz="1200" b="0" dirty="0"/>
              <a:t>      1.  </a:t>
            </a:r>
            <a:r>
              <a:rPr lang="en-US" sz="1200" b="0" dirty="0">
                <a:hlinkClick r:id="rId11"/>
              </a:rPr>
              <a:t>Observation of s-channel production of single top quarks at the Tevatron </a:t>
            </a:r>
            <a:r>
              <a:rPr lang="en-US" sz="1200" b="0" dirty="0"/>
              <a:t>    </a:t>
            </a:r>
            <a:r>
              <a:rPr lang="en-US" sz="1200" dirty="0"/>
              <a:t>PRL Editors' Suggestion</a:t>
            </a:r>
            <a:br>
              <a:rPr lang="en-US" sz="1200" dirty="0"/>
            </a:br>
            <a:r>
              <a:rPr lang="en-US" sz="1200" b="0" dirty="0"/>
              <a:t>           Accepted 04/24/14:  Phys. Rev. </a:t>
            </a:r>
            <a:r>
              <a:rPr lang="en-US" sz="1200" b="0" dirty="0" err="1"/>
              <a:t>Lett</a:t>
            </a:r>
            <a:r>
              <a:rPr lang="en-US" sz="1200" b="0" dirty="0"/>
              <a:t>.,   </a:t>
            </a:r>
            <a:r>
              <a:rPr lang="en-US" sz="1200" b="0" dirty="0">
                <a:hlinkClick r:id="rId12"/>
              </a:rPr>
              <a:t>arXiv:1402.5126</a:t>
            </a:r>
            <a:r>
              <a:rPr lang="en-US" sz="1200" b="0" dirty="0"/>
              <a:t>  </a:t>
            </a:r>
            <a:r>
              <a:rPr lang="en-US" sz="1200" b="0" dirty="0">
                <a:hlinkClick r:id="rId13"/>
              </a:rPr>
              <a:t>plots</a:t>
            </a:r>
            <a:r>
              <a:rPr lang="en-US" sz="1200" b="0" dirty="0"/>
              <a:t>  up to 9.7 fb</a:t>
            </a:r>
            <a:r>
              <a:rPr lang="en-US" sz="1200" b="0" baseline="30000" dirty="0"/>
              <a:t>−</a:t>
            </a:r>
            <a:r>
              <a:rPr lang="en-US" sz="1200" b="0" baseline="30000" dirty="0" smtClean="0"/>
              <a:t>1</a:t>
            </a:r>
          </a:p>
          <a:p>
            <a:endParaRPr lang="en-US" sz="1200" b="0" baseline="30000" dirty="0"/>
          </a:p>
          <a:p>
            <a:r>
              <a:rPr lang="en-US" sz="1200" dirty="0"/>
              <a:t/>
            </a:r>
            <a:br>
              <a:rPr lang="en-US" sz="1200" dirty="0"/>
            </a:br>
            <a:r>
              <a:rPr lang="en-US" sz="1200" b="0" dirty="0"/>
              <a:t>  318.  </a:t>
            </a:r>
            <a:r>
              <a:rPr lang="en-US" sz="1200" b="0" dirty="0">
                <a:hlinkClick r:id="rId14"/>
              </a:rPr>
              <a:t>Combination of measurements of the top-quark pair production cross section from the Tevatron Collider</a:t>
            </a:r>
            <a:r>
              <a:rPr lang="en-US" sz="1200" dirty="0"/>
              <a:t/>
            </a:r>
            <a:br>
              <a:rPr lang="en-US" sz="1200" dirty="0"/>
            </a:br>
            <a:r>
              <a:rPr lang="en-US" sz="1200" b="0" dirty="0"/>
              <a:t>          Published 04/01/14:   Phys. Rev. D </a:t>
            </a:r>
            <a:r>
              <a:rPr lang="en-US" sz="1200" dirty="0"/>
              <a:t>89</a:t>
            </a:r>
            <a:r>
              <a:rPr lang="en-US" sz="1200" b="0" dirty="0"/>
              <a:t>, 072001 (2014),  </a:t>
            </a:r>
            <a:r>
              <a:rPr lang="en-US" sz="1200" b="0" dirty="0" err="1">
                <a:hlinkClick r:id="rId15"/>
              </a:rPr>
              <a:t>arXiv</a:t>
            </a:r>
            <a:r>
              <a:rPr lang="en-US" sz="1200" b="0" dirty="0">
                <a:hlinkClick r:id="rId15"/>
              </a:rPr>
              <a:t> :1309.7570</a:t>
            </a:r>
            <a:r>
              <a:rPr lang="en-US" sz="1200" b="0" dirty="0"/>
              <a:t>  </a:t>
            </a:r>
            <a:r>
              <a:rPr lang="en-US" sz="1200" b="0" dirty="0">
                <a:hlinkClick r:id="rId16"/>
              </a:rPr>
              <a:t>plots</a:t>
            </a:r>
            <a:r>
              <a:rPr lang="en-US" sz="1200" b="0" dirty="0"/>
              <a:t>  up to 8.8 fb</a:t>
            </a:r>
            <a:r>
              <a:rPr lang="en-US" sz="1200" b="0" baseline="30000" dirty="0"/>
              <a:t>−</a:t>
            </a:r>
            <a:r>
              <a:rPr lang="en-US" sz="1200" b="0" baseline="30000" dirty="0" smtClean="0"/>
              <a:t>1</a:t>
            </a:r>
          </a:p>
          <a:p>
            <a:endParaRPr lang="en-US" sz="1200" b="0" baseline="30000" dirty="0"/>
          </a:p>
          <a:p>
            <a:r>
              <a:rPr lang="en-US" sz="1200" dirty="0"/>
              <a:t/>
            </a:r>
            <a:br>
              <a:rPr lang="en-US" sz="1200" dirty="0"/>
            </a:br>
            <a:r>
              <a:rPr lang="en-US" sz="1200" b="0" dirty="0"/>
              <a:t>  316.  </a:t>
            </a:r>
            <a:r>
              <a:rPr lang="en-US" sz="1200" b="0" dirty="0">
                <a:hlinkClick r:id="rId17"/>
              </a:rPr>
              <a:t>Measurement of the W boson mass with the D0 detector</a:t>
            </a:r>
            <a:r>
              <a:rPr lang="en-US" sz="1200" dirty="0"/>
              <a:t/>
            </a:r>
            <a:br>
              <a:rPr lang="en-US" sz="1200" dirty="0"/>
            </a:br>
            <a:r>
              <a:rPr lang="en-US" sz="1200" b="0" dirty="0"/>
              <a:t>          Published 01/30/14:  Phys. Rev. D </a:t>
            </a:r>
            <a:r>
              <a:rPr lang="en-US" sz="1200" dirty="0"/>
              <a:t>89</a:t>
            </a:r>
            <a:r>
              <a:rPr lang="en-US" sz="1200" b="0" dirty="0"/>
              <a:t>, 012005 (2014),  </a:t>
            </a:r>
            <a:r>
              <a:rPr lang="en-US" sz="1200" b="0" dirty="0">
                <a:hlinkClick r:id="rId18"/>
              </a:rPr>
              <a:t>arXiv:1310.8628</a:t>
            </a:r>
            <a:r>
              <a:rPr lang="en-US" sz="1200" b="0" dirty="0"/>
              <a:t>  </a:t>
            </a:r>
            <a:r>
              <a:rPr lang="en-US" sz="1200" b="0" dirty="0">
                <a:hlinkClick r:id="rId19"/>
              </a:rPr>
              <a:t>plots</a:t>
            </a:r>
            <a:r>
              <a:rPr lang="en-US" sz="1200" b="0" dirty="0"/>
              <a:t>   4.3 fb</a:t>
            </a:r>
            <a:r>
              <a:rPr lang="en-US" sz="1200" b="0" baseline="30000" dirty="0"/>
              <a:t>−</a:t>
            </a:r>
            <a:r>
              <a:rPr lang="en-US" sz="1200" b="0" baseline="30000" dirty="0" smtClean="0"/>
              <a:t>1</a:t>
            </a:r>
          </a:p>
          <a:p>
            <a:endParaRPr lang="en-US" sz="1200" b="0" baseline="30000" dirty="0"/>
          </a:p>
          <a:p>
            <a:r>
              <a:rPr lang="en-US" sz="1200" b="0" dirty="0"/>
              <a:t>11.  </a:t>
            </a:r>
            <a:r>
              <a:rPr lang="en-US" sz="1200" b="0" dirty="0">
                <a:hlinkClick r:id="rId20"/>
              </a:rPr>
              <a:t>Measurement of the asymmetry in angular distributions of leptons produced in </a:t>
            </a:r>
            <a:r>
              <a:rPr lang="en-US" sz="1200" b="0" dirty="0" err="1">
                <a:hlinkClick r:id="rId20"/>
              </a:rPr>
              <a:t>dilepton</a:t>
            </a:r>
            <a:r>
              <a:rPr lang="en-US" sz="1200" b="0" dirty="0">
                <a:hlinkClick r:id="rId20"/>
              </a:rPr>
              <a:t> </a:t>
            </a:r>
            <a:r>
              <a:rPr lang="en-US" sz="1200" b="0" dirty="0" err="1">
                <a:hlinkClick r:id="rId20"/>
              </a:rPr>
              <a:t>tt</a:t>
            </a:r>
            <a:r>
              <a:rPr lang="en-US" sz="1200" b="0" dirty="0">
                <a:hlinkClick r:id="rId20"/>
              </a:rPr>
              <a:t> final states in pp collisions at √s = 1.96 </a:t>
            </a:r>
            <a:r>
              <a:rPr lang="en-US" sz="1200" b="0" dirty="0" err="1">
                <a:hlinkClick r:id="rId20"/>
              </a:rPr>
              <a:t>TeV</a:t>
            </a:r>
            <a:r>
              <a:rPr lang="en-US" sz="1200" dirty="0"/>
              <a:t/>
            </a:r>
            <a:br>
              <a:rPr lang="en-US" sz="1200" dirty="0"/>
            </a:br>
            <a:r>
              <a:rPr lang="en-US" sz="1200" b="0" dirty="0"/>
              <a:t>          Published 12/02/13:  Phys. Rev. D </a:t>
            </a:r>
            <a:r>
              <a:rPr lang="en-US" sz="1200" dirty="0"/>
              <a:t>88</a:t>
            </a:r>
            <a:r>
              <a:rPr lang="en-US" sz="1200" b="0" dirty="0"/>
              <a:t>, 112002 (2013),   </a:t>
            </a:r>
            <a:r>
              <a:rPr lang="en-US" sz="1200" b="0" dirty="0">
                <a:hlinkClick r:id="rId21"/>
              </a:rPr>
              <a:t>arXiv:1308.6690</a:t>
            </a:r>
            <a:r>
              <a:rPr lang="en-US" sz="1200" b="0" dirty="0"/>
              <a:t>  </a:t>
            </a:r>
            <a:r>
              <a:rPr lang="en-US" sz="1200" b="0" dirty="0">
                <a:hlinkClick r:id="rId22"/>
              </a:rPr>
              <a:t>plots</a:t>
            </a:r>
            <a:r>
              <a:rPr lang="en-US" sz="1200" b="0" dirty="0"/>
              <a:t>  9.7 fb</a:t>
            </a:r>
            <a:r>
              <a:rPr lang="en-US" sz="1200" b="0" baseline="30000" dirty="0"/>
              <a:t>−</a:t>
            </a:r>
            <a:r>
              <a:rPr lang="en-US" sz="1200" b="0" baseline="30000" dirty="0" smtClean="0"/>
              <a:t>1</a:t>
            </a:r>
          </a:p>
          <a:p>
            <a:endParaRPr lang="en-US" sz="1200" b="0" baseline="30000" dirty="0"/>
          </a:p>
          <a:p>
            <a:r>
              <a:rPr lang="en-US" sz="1200" dirty="0"/>
              <a:t/>
            </a:r>
            <a:br>
              <a:rPr lang="en-US" sz="1200" dirty="0"/>
            </a:br>
            <a:r>
              <a:rPr lang="en-US" sz="1200" b="0" dirty="0"/>
              <a:t>  306.  </a:t>
            </a:r>
            <a:r>
              <a:rPr lang="en-US" sz="1200" b="0" dirty="0">
                <a:hlinkClick r:id="rId23"/>
              </a:rPr>
              <a:t>Combination of CDF and D0 W-Boson Mass Measurements </a:t>
            </a:r>
            <a:r>
              <a:rPr lang="en-US" sz="1200" dirty="0"/>
              <a:t/>
            </a:r>
            <a:br>
              <a:rPr lang="en-US" sz="1200" dirty="0"/>
            </a:br>
            <a:r>
              <a:rPr lang="en-US" sz="1200" b="0" dirty="0"/>
              <a:t>          Published 09/24/13:  Phys. Rev. D </a:t>
            </a:r>
            <a:r>
              <a:rPr lang="en-US" sz="1200" dirty="0"/>
              <a:t>88</a:t>
            </a:r>
            <a:r>
              <a:rPr lang="en-US" sz="1200" b="0" dirty="0"/>
              <a:t>, 052018 (2013),  </a:t>
            </a:r>
            <a:r>
              <a:rPr lang="en-US" sz="1200" b="0" dirty="0">
                <a:hlinkClick r:id="rId24"/>
              </a:rPr>
              <a:t>arXiv:1307.7627</a:t>
            </a:r>
            <a:r>
              <a:rPr lang="en-US" sz="1200" b="0" dirty="0"/>
              <a:t>  </a:t>
            </a:r>
            <a:r>
              <a:rPr lang="en-US" sz="1200" b="0" dirty="0">
                <a:hlinkClick r:id="rId25"/>
              </a:rPr>
              <a:t>plots</a:t>
            </a:r>
            <a:r>
              <a:rPr lang="en-US" sz="1200" b="0" dirty="0"/>
              <a:t>   5.3 fb</a:t>
            </a:r>
            <a:r>
              <a:rPr lang="en-US" sz="1200" b="0" baseline="30000" dirty="0"/>
              <a:t>−1</a:t>
            </a:r>
            <a:r>
              <a:rPr lang="en-US" sz="1200" dirty="0"/>
              <a:t/>
            </a:r>
            <a:br>
              <a:rPr lang="en-US" sz="1200" dirty="0"/>
            </a:br>
            <a:r>
              <a:rPr lang="en-US" sz="1200" b="0" dirty="0"/>
              <a:t>  305.  </a:t>
            </a:r>
            <a:r>
              <a:rPr lang="en-US" sz="1200" b="0" dirty="0">
                <a:hlinkClick r:id="rId26"/>
              </a:rPr>
              <a:t>Higgs Boson Studies at the Tevatron </a:t>
            </a:r>
            <a:r>
              <a:rPr lang="en-US" sz="1200" dirty="0"/>
              <a:t/>
            </a:r>
            <a:br>
              <a:rPr lang="en-US" sz="1200" dirty="0"/>
            </a:br>
            <a:r>
              <a:rPr lang="en-US" sz="1200" b="0" dirty="0"/>
              <a:t>          Published 09/17/13:  Phys. Rev. D </a:t>
            </a:r>
            <a:r>
              <a:rPr lang="en-US" sz="1200" dirty="0"/>
              <a:t>88</a:t>
            </a:r>
            <a:r>
              <a:rPr lang="en-US" sz="1200" b="0" dirty="0"/>
              <a:t>, 052014 (2013),  </a:t>
            </a:r>
            <a:r>
              <a:rPr lang="en-US" sz="1200" b="0" dirty="0">
                <a:hlinkClick r:id="rId27"/>
              </a:rPr>
              <a:t>arXiv:1303.6346</a:t>
            </a:r>
            <a:r>
              <a:rPr lang="en-US" sz="1200" b="0" dirty="0"/>
              <a:t>   </a:t>
            </a:r>
            <a:r>
              <a:rPr lang="en-US" sz="1200" b="0" dirty="0">
                <a:hlinkClick r:id="rId28"/>
              </a:rPr>
              <a:t>plots</a:t>
            </a:r>
            <a:r>
              <a:rPr lang="en-US" sz="1200" b="0" dirty="0"/>
              <a:t>  10 fb</a:t>
            </a:r>
            <a:r>
              <a:rPr lang="en-US" sz="1200" b="0" baseline="30000" dirty="0"/>
              <a:t>−1</a:t>
            </a:r>
            <a:r>
              <a:rPr lang="en-US" sz="1200" dirty="0"/>
              <a:t/>
            </a:r>
            <a:br>
              <a:rPr lang="en-US" sz="1200" dirty="0"/>
            </a:br>
            <a:r>
              <a:rPr lang="en-US" sz="1200" b="0" dirty="0"/>
              <a:t>  304.  </a:t>
            </a:r>
            <a:r>
              <a:rPr lang="en-US" sz="1200" b="0" dirty="0">
                <a:hlinkClick r:id="rId29"/>
              </a:rPr>
              <a:t>Combined search for the Higgs boson with the D0 experiment</a:t>
            </a:r>
            <a:endParaRPr lang="en-US" sz="12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May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34</a:t>
            </a:fld>
            <a:endParaRPr lang="en-US">
              <a:solidFill>
                <a:schemeClr val="tx1"/>
              </a:solidFill>
            </a:endParaRPr>
          </a:p>
        </p:txBody>
      </p:sp>
    </p:spTree>
    <p:extLst>
      <p:ext uri="{BB962C8B-B14F-4D97-AF65-F5344CB8AC3E}">
        <p14:creationId xmlns:p14="http://schemas.microsoft.com/office/powerpoint/2010/main" val="390858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CDF Recent Papers</a:t>
            </a:r>
            <a:endParaRPr lang="en-US" dirty="0"/>
          </a:p>
        </p:txBody>
      </p:sp>
      <p:sp>
        <p:nvSpPr>
          <p:cNvPr id="3" name="Content Placeholder 2"/>
          <p:cNvSpPr>
            <a:spLocks noGrp="1"/>
          </p:cNvSpPr>
          <p:nvPr>
            <p:ph idx="1"/>
          </p:nvPr>
        </p:nvSpPr>
        <p:spPr/>
        <p:txBody>
          <a:bodyPr/>
          <a:lstStyle/>
          <a:p>
            <a:r>
              <a:rPr lang="en-US" sz="1800" b="0" dirty="0">
                <a:hlinkClick r:id="rId2"/>
              </a:rPr>
              <a:t>B Baryon Properties Measured with the Full Run II Data </a:t>
            </a:r>
            <a:r>
              <a:rPr lang="en-US" sz="1800" b="0" dirty="0" smtClean="0">
                <a:hlinkClick r:id="rId2"/>
              </a:rPr>
              <a:t>Set</a:t>
            </a:r>
            <a:endParaRPr lang="en-US" sz="1800" b="0" dirty="0" smtClean="0"/>
          </a:p>
          <a:p>
            <a:endParaRPr lang="en-US" sz="1800" b="0" dirty="0"/>
          </a:p>
          <a:p>
            <a:r>
              <a:rPr lang="en-US" sz="1800" dirty="0" err="1"/>
              <a:t>Dimuon</a:t>
            </a:r>
            <a:r>
              <a:rPr lang="en-US" sz="1800" dirty="0"/>
              <a:t> </a:t>
            </a:r>
            <a:r>
              <a:rPr lang="en-US" sz="1800" dirty="0" err="1"/>
              <a:t>Afb</a:t>
            </a:r>
            <a:r>
              <a:rPr lang="en-US" sz="1800" dirty="0"/>
              <a:t> using the full dataset	 PRD	 2013-09-25	 2013-11-01	 2013-12-11	2014-02-08	2014-02-27</a:t>
            </a:r>
          </a:p>
          <a:p>
            <a:r>
              <a:rPr lang="en-US" sz="1800" dirty="0"/>
              <a:t>ZZ to </a:t>
            </a:r>
            <a:r>
              <a:rPr lang="en-US" sz="1800" dirty="0" err="1"/>
              <a:t>lll'l</a:t>
            </a:r>
            <a:r>
              <a:rPr lang="en-US" sz="1800" dirty="0"/>
              <a:t>' and </a:t>
            </a:r>
            <a:r>
              <a:rPr lang="en-US" sz="1800" dirty="0" err="1"/>
              <a:t>llnunu</a:t>
            </a:r>
            <a:r>
              <a:rPr lang="en-US" sz="1800" dirty="0"/>
              <a:t> using the full CDF dataset	 PRD	 2013-07-02	 2013-09-24	 2013-11-18	2014-03-10	 2014-05-12</a:t>
            </a:r>
          </a:p>
          <a:p>
            <a:r>
              <a:rPr lang="en-US" sz="1800" dirty="0"/>
              <a:t>Combination of CDF and D0 W Mass measurements	 PRD	 2009-04-06	 2013-05-14	 2013-07-10	2013-07-29	2013-08-27</a:t>
            </a:r>
          </a:p>
          <a:p>
            <a:r>
              <a:rPr lang="en-US" sz="1800" dirty="0"/>
              <a:t>sin2θW (indirect MW) with </a:t>
            </a:r>
            <a:r>
              <a:rPr lang="en-US" sz="1800" dirty="0" err="1"/>
              <a:t>Z→ee</a:t>
            </a:r>
            <a:r>
              <a:rPr lang="en-US" sz="1800" dirty="0"/>
              <a:t> </a:t>
            </a:r>
            <a:r>
              <a:rPr lang="en-US" sz="1800" dirty="0" smtClean="0"/>
              <a:t>eve</a:t>
            </a:r>
            <a:r>
              <a:rPr lang="en-US" sz="1800" dirty="0"/>
              <a:t>nts</a:t>
            </a:r>
          </a:p>
          <a:p>
            <a:endParaRPr lang="en-US" sz="1800" dirty="0" smtClean="0"/>
          </a:p>
          <a:p>
            <a:endParaRPr lang="en-US" sz="1800" dirty="0"/>
          </a:p>
          <a:p>
            <a:r>
              <a:rPr lang="en-US" sz="1800" b="0" dirty="0">
                <a:hlinkClick r:id="rId3"/>
              </a:rPr>
              <a:t>Search for Dijet Resonance in </a:t>
            </a:r>
            <a:r>
              <a:rPr lang="en-US" sz="1800" b="0" dirty="0" err="1">
                <a:hlinkClick r:id="rId3"/>
              </a:rPr>
              <a:t>lnujj</a:t>
            </a:r>
            <a:r>
              <a:rPr lang="en-US" sz="1800" b="0" dirty="0">
                <a:hlinkClick r:id="rId3"/>
              </a:rPr>
              <a:t> Final </a:t>
            </a:r>
            <a:r>
              <a:rPr lang="en-US" sz="1800" b="0" dirty="0" smtClean="0">
                <a:hlinkClick r:id="rId3"/>
              </a:rPr>
              <a:t>State</a:t>
            </a:r>
            <a:endParaRPr lang="en-US" sz="1800" b="0" dirty="0" smtClean="0"/>
          </a:p>
          <a:p>
            <a:endParaRPr lang="en-US" sz="1800" b="0" dirty="0"/>
          </a:p>
          <a:p>
            <a:r>
              <a:rPr lang="en-US" sz="1800" b="0" dirty="0">
                <a:hlinkClick r:id="rId4"/>
              </a:rPr>
              <a:t>Forward-backward </a:t>
            </a:r>
            <a:r>
              <a:rPr lang="en-US" sz="1800" b="0" dirty="0" err="1">
                <a:hlinkClick r:id="rId4"/>
              </a:rPr>
              <a:t>asymetry</a:t>
            </a:r>
            <a:r>
              <a:rPr lang="en-US" sz="1800" b="0" dirty="0">
                <a:hlinkClick r:id="rId4"/>
              </a:rPr>
              <a:t> of bb</a:t>
            </a:r>
            <a:r>
              <a:rPr lang="en-US" sz="1800" b="0" dirty="0" smtClean="0">
                <a:hlinkClick r:id="rId4"/>
              </a:rPr>
              <a:t>̄</a:t>
            </a:r>
            <a:endParaRPr lang="en-US" sz="1800" b="0" dirty="0" smtClean="0"/>
          </a:p>
          <a:p>
            <a:endParaRPr lang="en-US" sz="1800" b="0" dirty="0"/>
          </a:p>
          <a:p>
            <a:r>
              <a:rPr lang="en-US" sz="1800" b="0" dirty="0" smtClean="0"/>
              <a:t>Single Top S+T</a:t>
            </a:r>
            <a:endParaRPr lang="en-US" sz="18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May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35</a:t>
            </a:fld>
            <a:endParaRPr lang="en-US">
              <a:solidFill>
                <a:schemeClr val="tx1"/>
              </a:solidFill>
            </a:endParaRPr>
          </a:p>
        </p:txBody>
      </p:sp>
    </p:spTree>
    <p:extLst>
      <p:ext uri="{BB962C8B-B14F-4D97-AF65-F5344CB8AC3E}">
        <p14:creationId xmlns:p14="http://schemas.microsoft.com/office/powerpoint/2010/main" val="4230557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9"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smtClean="0"/>
              <a:t>Sample</a:t>
            </a:r>
            <a:endParaRPr lang="en-US" sz="4500" dirty="0"/>
          </a:p>
        </p:txBody>
      </p:sp>
      <p:sp>
        <p:nvSpPr>
          <p:cNvPr id="16" name="Subtitle 2"/>
          <p:cNvSpPr>
            <a:spLocks noGrp="1"/>
          </p:cNvSpPr>
          <p:nvPr>
            <p:ph type="subTitle" idx="1"/>
          </p:nvPr>
        </p:nvSpPr>
        <p:spPr>
          <a:xfrm>
            <a:off x="5218490" y="1245778"/>
            <a:ext cx="4868238" cy="2930342"/>
          </a:xfrm>
        </p:spPr>
        <p:txBody>
          <a:bodyPr>
            <a:normAutofit fontScale="92500" lnSpcReduction="10000"/>
          </a:bodyPr>
          <a:lstStyle/>
          <a:p>
            <a:pPr>
              <a:spcBef>
                <a:spcPts val="0"/>
              </a:spcBef>
            </a:pPr>
            <a:r>
              <a:rPr lang="en-US" sz="2700" dirty="0" smtClean="0">
                <a:solidFill>
                  <a:schemeClr val="accent2"/>
                </a:solidFill>
              </a:rPr>
              <a:t>Delivered 12 fb</a:t>
            </a:r>
            <a:r>
              <a:rPr lang="en-US" sz="2700" baseline="30000" dirty="0" smtClean="0">
                <a:solidFill>
                  <a:schemeClr val="accent2"/>
                </a:solidFill>
              </a:rPr>
              <a:t>-1</a:t>
            </a:r>
          </a:p>
          <a:p>
            <a:pPr>
              <a:spcBef>
                <a:spcPts val="0"/>
              </a:spcBef>
              <a:spcAft>
                <a:spcPts val="2674"/>
              </a:spcAft>
            </a:pPr>
            <a:r>
              <a:rPr lang="en-US" sz="2700" dirty="0" smtClean="0">
                <a:solidFill>
                  <a:schemeClr val="accent2"/>
                </a:solidFill>
              </a:rPr>
              <a:t>Acquired 10 fb</a:t>
            </a:r>
            <a:r>
              <a:rPr lang="en-US" sz="2700" baseline="30000" dirty="0" smtClean="0">
                <a:solidFill>
                  <a:schemeClr val="accent2"/>
                </a:solidFill>
              </a:rPr>
              <a:t>-1</a:t>
            </a:r>
            <a:r>
              <a:rPr lang="en-US" sz="2700" dirty="0" smtClean="0">
                <a:solidFill>
                  <a:schemeClr val="accent2"/>
                </a:solidFill>
              </a:rPr>
              <a:t>/experiment</a:t>
            </a:r>
          </a:p>
          <a:p>
            <a:pPr>
              <a:spcBef>
                <a:spcPts val="0"/>
              </a:spcBef>
              <a:spcAft>
                <a:spcPts val="2674"/>
              </a:spcAft>
            </a:pPr>
            <a:r>
              <a:rPr lang="en-US" sz="2700" dirty="0" smtClean="0"/>
              <a:t>15B + 9B events total in Run II</a:t>
            </a:r>
          </a:p>
          <a:p>
            <a:pPr>
              <a:spcBef>
                <a:spcPts val="0"/>
              </a:spcBef>
            </a:pPr>
            <a:r>
              <a:rPr lang="en-US" sz="2700" dirty="0" smtClean="0">
                <a:solidFill>
                  <a:schemeClr val="accent6"/>
                </a:solidFill>
              </a:rPr>
              <a:t>Total dataset 10 + 9 PB</a:t>
            </a:r>
          </a:p>
          <a:p>
            <a:pPr>
              <a:spcBef>
                <a:spcPts val="0"/>
              </a:spcBef>
            </a:pPr>
            <a:r>
              <a:rPr lang="en-US" sz="2700" dirty="0" smtClean="0">
                <a:solidFill>
                  <a:schemeClr val="accent6"/>
                </a:solidFill>
              </a:rPr>
              <a:t>(including Monte Carlo)</a:t>
            </a:r>
          </a:p>
        </p:txBody>
      </p:sp>
      <p:sp>
        <p:nvSpPr>
          <p:cNvPr id="17" name="Subtitle 2"/>
          <p:cNvSpPr txBox="1">
            <a:spLocks/>
          </p:cNvSpPr>
          <p:nvPr/>
        </p:nvSpPr>
        <p:spPr>
          <a:xfrm>
            <a:off x="1" y="4552564"/>
            <a:ext cx="5218489" cy="3219836"/>
          </a:xfrm>
          <a:prstGeom prst="rect">
            <a:avLst/>
          </a:prstGeom>
        </p:spPr>
        <p:txBody>
          <a:bodyPr vert="horz" lIns="101882" tIns="50941" rIns="101882" bIns="50941" rtlCol="0" anchor="b" anchorCtr="0">
            <a:normAutofit fontScale="92500"/>
          </a:bodyPr>
          <a:lstStyle/>
          <a:p>
            <a:pPr defTabSz="1018824" eaLnBrk="1" fontAlgn="auto" hangingPunct="1">
              <a:spcBef>
                <a:spcPts val="0"/>
              </a:spcBef>
              <a:spcAft>
                <a:spcPts val="2674"/>
              </a:spcAft>
              <a:buSzPct val="90000"/>
              <a:buFont typeface="Wingdings" charset="2"/>
              <a:buChar char="²"/>
              <a:defRPr/>
            </a:pPr>
            <a:r>
              <a:rPr lang="en-US" sz="2700" dirty="0" smtClean="0">
                <a:solidFill>
                  <a:schemeClr val="accent1"/>
                </a:solidFill>
              </a:rPr>
              <a:t> A well understood sample</a:t>
            </a:r>
          </a:p>
          <a:p>
            <a:pPr defTabSz="1018824" eaLnBrk="1" fontAlgn="auto" hangingPunct="1">
              <a:spcBef>
                <a:spcPts val="0"/>
              </a:spcBef>
              <a:spcAft>
                <a:spcPts val="2674"/>
              </a:spcAft>
              <a:buSzPct val="90000"/>
              <a:buFont typeface="Wingdings" charset="2"/>
              <a:buChar char="²"/>
              <a:defRPr/>
            </a:pPr>
            <a:r>
              <a:rPr lang="en-US" sz="2700" dirty="0" smtClean="0">
                <a:solidFill>
                  <a:schemeClr val="accent1"/>
                </a:solidFill>
              </a:rPr>
              <a:t> Coverage for “soft” physics</a:t>
            </a:r>
          </a:p>
          <a:p>
            <a:pPr defTabSz="1018824" eaLnBrk="1" fontAlgn="auto" hangingPunct="1">
              <a:spcBef>
                <a:spcPts val="0"/>
              </a:spcBef>
              <a:spcAft>
                <a:spcPts val="2674"/>
              </a:spcAft>
              <a:buSzPct val="90000"/>
              <a:buFont typeface="Wingdings" charset="2"/>
              <a:buChar char="²"/>
              <a:defRPr/>
            </a:pPr>
            <a:r>
              <a:rPr lang="en-US" sz="2700" dirty="0" smtClean="0">
                <a:solidFill>
                  <a:schemeClr val="accent1"/>
                </a:solidFill>
              </a:rPr>
              <a:t> Variety of collision energies</a:t>
            </a:r>
          </a:p>
          <a:p>
            <a:pPr defTabSz="1018824" eaLnBrk="1" fontAlgn="auto" hangingPunct="1">
              <a:spcBef>
                <a:spcPts val="0"/>
              </a:spcBef>
              <a:spcAft>
                <a:spcPts val="0"/>
              </a:spcAft>
              <a:buSzPct val="90000"/>
              <a:buFont typeface="Wingdings" charset="2"/>
              <a:buChar char="²"/>
              <a:defRPr/>
            </a:pPr>
            <a:r>
              <a:rPr lang="en-US" sz="2700" dirty="0" smtClean="0">
                <a:solidFill>
                  <a:schemeClr val="accent1"/>
                </a:solidFill>
              </a:rPr>
              <a:t> Unique </a:t>
            </a:r>
            <a:r>
              <a:rPr lang="en-US" sz="2700" dirty="0" err="1" smtClean="0">
                <a:solidFill>
                  <a:schemeClr val="accent1"/>
                </a:solidFill>
              </a:rPr>
              <a:t>p-pbar</a:t>
            </a:r>
            <a:r>
              <a:rPr lang="en-US" sz="2700" dirty="0" smtClean="0">
                <a:solidFill>
                  <a:schemeClr val="accent1"/>
                </a:solidFill>
              </a:rPr>
              <a:t> initial state</a:t>
            </a:r>
          </a:p>
          <a:p>
            <a:pPr defTabSz="1018824" eaLnBrk="1" fontAlgn="auto" hangingPunct="1">
              <a:spcBef>
                <a:spcPts val="0"/>
              </a:spcBef>
              <a:spcAft>
                <a:spcPts val="0"/>
              </a:spcAft>
              <a:buSzPct val="90000"/>
              <a:defRPr/>
            </a:pPr>
            <a:r>
              <a:rPr lang="en-US" sz="2700" dirty="0" smtClean="0">
                <a:solidFill>
                  <a:schemeClr val="accent1"/>
                </a:solidFill>
              </a:rPr>
              <a:t>    (unlikely to have again)</a:t>
            </a:r>
            <a:endParaRPr lang="en-US" sz="2700" b="0" dirty="0" smtClean="0">
              <a:solidFill>
                <a:schemeClr val="accent1"/>
              </a:solidFill>
              <a:latin typeface="+mn-lt"/>
            </a:endParaRPr>
          </a:p>
        </p:txBody>
      </p:sp>
      <p:pic>
        <p:nvPicPr>
          <p:cNvPr id="15" name="Picture 5" descr="lumi.gif                                                       0040D5A9Macintosh HD                   7C268753:"/>
          <p:cNvPicPr>
            <a:picLocks noChangeAspect="1" noChangeArrowheads="1"/>
          </p:cNvPicPr>
          <p:nvPr/>
        </p:nvPicPr>
        <p:blipFill>
          <a:blip r:embed="rId5" cstate="print"/>
          <a:srcRect/>
          <a:stretch>
            <a:fillRect/>
          </a:stretch>
        </p:blipFill>
        <p:spPr bwMode="auto">
          <a:xfrm>
            <a:off x="1" y="1279253"/>
            <a:ext cx="5250974" cy="3107161"/>
          </a:xfrm>
          <a:prstGeom prst="rect">
            <a:avLst/>
          </a:prstGeom>
          <a:noFill/>
        </p:spPr>
      </p:pic>
      <p:pic>
        <p:nvPicPr>
          <p:cNvPr id="18" name="Picture 3" descr="D0Lumi.png"/>
          <p:cNvPicPr>
            <a:picLocks noChangeAspect="1"/>
          </p:cNvPicPr>
          <p:nvPr/>
        </p:nvPicPr>
        <p:blipFill>
          <a:blip r:embed="rId6" cstate="print"/>
          <a:stretch>
            <a:fillRect/>
          </a:stretch>
        </p:blipFill>
        <p:spPr>
          <a:xfrm>
            <a:off x="5218490" y="4360228"/>
            <a:ext cx="4866551" cy="3428909"/>
          </a:xfrm>
          <a:prstGeom prst="rect">
            <a:avLst/>
          </a:prstGeom>
        </p:spPr>
      </p:pic>
      <p:pic>
        <p:nvPicPr>
          <p:cNvPr id="19" name="Picture 6" descr="cdfii_logo">
            <a:hlinkClick r:id="rId2"/>
          </p:cNvPr>
          <p:cNvPicPr>
            <a:picLocks noChangeAspect="1" noChangeArrowheads="1"/>
          </p:cNvPicPr>
          <p:nvPr/>
        </p:nvPicPr>
        <p:blipFill>
          <a:blip r:embed="rId3" cstate="print"/>
          <a:srcRect/>
          <a:stretch>
            <a:fillRect/>
          </a:stretch>
        </p:blipFill>
        <p:spPr bwMode="auto">
          <a:xfrm>
            <a:off x="16243" y="1429886"/>
            <a:ext cx="259886" cy="267761"/>
          </a:xfrm>
          <a:prstGeom prst="rect">
            <a:avLst/>
          </a:prstGeom>
          <a:noFill/>
          <a:ln w="9525">
            <a:noFill/>
            <a:miter lim="800000"/>
            <a:headEnd/>
            <a:tailEnd/>
          </a:ln>
          <a:effectLst/>
        </p:spPr>
      </p:pic>
    </p:spTree>
    <p:extLst>
      <p:ext uri="{BB962C8B-B14F-4D97-AF65-F5344CB8AC3E}">
        <p14:creationId xmlns:p14="http://schemas.microsoft.com/office/powerpoint/2010/main" val="1441559235"/>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9"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smtClean="0"/>
              <a:t>Run  II  history</a:t>
            </a:r>
            <a:endParaRPr lang="en-US" sz="4500" dirty="0"/>
          </a:p>
        </p:txBody>
      </p:sp>
      <p:pic>
        <p:nvPicPr>
          <p:cNvPr id="8" name="Picture 7"/>
          <p:cNvPicPr>
            <a:picLocks noChangeAspect="1"/>
          </p:cNvPicPr>
          <p:nvPr/>
        </p:nvPicPr>
        <p:blipFill>
          <a:blip r:embed="rId5" cstate="print"/>
          <a:stretch>
            <a:fillRect/>
          </a:stretch>
        </p:blipFill>
        <p:spPr>
          <a:xfrm>
            <a:off x="124271" y="1102888"/>
            <a:ext cx="9788779" cy="6639645"/>
          </a:xfrm>
          <a:prstGeom prst="rect">
            <a:avLst/>
          </a:prstGeom>
        </p:spPr>
      </p:pic>
    </p:spTree>
    <p:extLst>
      <p:ext uri="{BB962C8B-B14F-4D97-AF65-F5344CB8AC3E}">
        <p14:creationId xmlns:p14="http://schemas.microsoft.com/office/powerpoint/2010/main" val="864345681"/>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71" y="2359968"/>
            <a:ext cx="10059502" cy="3816123"/>
          </a:xfrm>
        </p:spPr>
        <p:txBody>
          <a:bodyPr>
            <a:normAutofit fontScale="92500" lnSpcReduction="20000"/>
          </a:bodyPr>
          <a:lstStyle/>
          <a:p>
            <a:pPr>
              <a:spcBef>
                <a:spcPts val="0"/>
              </a:spcBef>
            </a:pPr>
            <a:r>
              <a:rPr lang="en-US" sz="2700" dirty="0" smtClean="0">
                <a:solidFill>
                  <a:schemeClr val="accent2"/>
                </a:solidFill>
              </a:rPr>
              <a:t>Priorities:</a:t>
            </a:r>
            <a:r>
              <a:rPr lang="en-US" sz="2700" dirty="0" smtClean="0"/>
              <a:t>     Finish relevant measurements with full luminosity,</a:t>
            </a:r>
          </a:p>
          <a:p>
            <a:pPr>
              <a:spcBef>
                <a:spcPts val="0"/>
              </a:spcBef>
            </a:pPr>
            <a:r>
              <a:rPr lang="en-US" sz="2700" dirty="0" smtClean="0"/>
              <a:t>                    including combinations of results (CDF + D0 and</a:t>
            </a:r>
          </a:p>
          <a:p>
            <a:pPr>
              <a:spcBef>
                <a:spcPts val="0"/>
              </a:spcBef>
              <a:spcAft>
                <a:spcPts val="2674"/>
              </a:spcAft>
            </a:pPr>
            <a:r>
              <a:rPr lang="en-US" sz="2700" dirty="0" smtClean="0"/>
              <a:t>                    LHC + </a:t>
            </a:r>
            <a:r>
              <a:rPr lang="en-US" sz="2700" dirty="0" err="1" smtClean="0"/>
              <a:t>Tevatron</a:t>
            </a:r>
            <a:r>
              <a:rPr lang="en-US" sz="2700" dirty="0" smtClean="0"/>
              <a:t>, when appropriate)</a:t>
            </a:r>
          </a:p>
          <a:p>
            <a:r>
              <a:rPr lang="en-US" sz="2700" dirty="0" smtClean="0">
                <a:solidFill>
                  <a:schemeClr val="accent2"/>
                </a:solidFill>
              </a:rPr>
              <a:t>Long term: </a:t>
            </a:r>
            <a:r>
              <a:rPr lang="en-US" sz="2700" dirty="0" smtClean="0"/>
              <a:t>Ongoing joint effort by </a:t>
            </a:r>
            <a:r>
              <a:rPr lang="en-US" sz="2700" dirty="0" err="1" smtClean="0"/>
              <a:t>Fermilab</a:t>
            </a:r>
            <a:r>
              <a:rPr lang="en-US" sz="2700" dirty="0" smtClean="0"/>
              <a:t> and </a:t>
            </a:r>
            <a:r>
              <a:rPr lang="en-US" sz="2700" dirty="0" err="1" smtClean="0"/>
              <a:t>Tevatron</a:t>
            </a:r>
            <a:endParaRPr lang="en-US" sz="2700" dirty="0" smtClean="0"/>
          </a:p>
          <a:p>
            <a:r>
              <a:rPr lang="en-US" sz="2700" dirty="0" smtClean="0"/>
              <a:t>                    experiments to preserve data and analysis</a:t>
            </a:r>
          </a:p>
          <a:p>
            <a:r>
              <a:rPr lang="en-US" sz="2700" dirty="0" smtClean="0"/>
              <a:t>                    knowledge of the unique proton-antiproton</a:t>
            </a:r>
          </a:p>
          <a:p>
            <a:r>
              <a:rPr lang="en-US" sz="2700" dirty="0" smtClean="0"/>
              <a:t>                    </a:t>
            </a:r>
            <a:r>
              <a:rPr lang="en-US" sz="2700" dirty="0" err="1" smtClean="0"/>
              <a:t>Tevatron</a:t>
            </a:r>
            <a:r>
              <a:rPr lang="en-US" sz="2700" dirty="0" smtClean="0"/>
              <a:t> sample</a:t>
            </a:r>
          </a:p>
        </p:txBody>
      </p:sp>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8" name="Title 1"/>
          <p:cNvSpPr txBox="1">
            <a:spLocks/>
          </p:cNvSpPr>
          <p:nvPr/>
        </p:nvSpPr>
        <p:spPr>
          <a:xfrm>
            <a:off x="0" y="202193"/>
            <a:ext cx="10058400" cy="835533"/>
          </a:xfrm>
          <a:prstGeom prst="rect">
            <a:avLst/>
          </a:prstGeom>
        </p:spPr>
        <p:txBody>
          <a:bodyPr vert="horz" lIns="101882" tIns="50941" rIns="101882" bIns="50941" rtlCol="0" anchor="t" anchorCtr="0">
            <a:normAutofit/>
          </a:bodyPr>
          <a:lstStyle/>
          <a:p>
            <a:pPr defTabSz="1018824" eaLnBrk="1" fontAlgn="auto" hangingPunct="1">
              <a:spcBef>
                <a:spcPct val="0"/>
              </a:spcBef>
              <a:spcAft>
                <a:spcPts val="0"/>
              </a:spcAft>
              <a:defRPr/>
            </a:pPr>
            <a:r>
              <a:rPr lang="en-US" sz="4500" spc="-279" dirty="0" smtClean="0">
                <a:solidFill>
                  <a:schemeClr val="tx2"/>
                </a:solidFill>
                <a:latin typeface="+mj-lt"/>
                <a:ea typeface="+mj-ea"/>
                <a:cs typeface="+mj-cs"/>
              </a:rPr>
              <a:t>Future</a:t>
            </a:r>
            <a:endParaRPr lang="en-US" sz="4500" spc="-279" dirty="0">
              <a:solidFill>
                <a:schemeClr val="tx2"/>
              </a:solidFill>
              <a:latin typeface="+mj-lt"/>
              <a:ea typeface="+mj-ea"/>
              <a:cs typeface="+mj-cs"/>
            </a:endParaRPr>
          </a:p>
        </p:txBody>
      </p:sp>
    </p:spTree>
    <p:extLst>
      <p:ext uri="{BB962C8B-B14F-4D97-AF65-F5344CB8AC3E}">
        <p14:creationId xmlns:p14="http://schemas.microsoft.com/office/powerpoint/2010/main" val="2962834695"/>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39</a:t>
            </a:fld>
            <a:endParaRPr lang="en-US">
              <a:solidFill>
                <a:schemeClr val="tx1"/>
              </a:solidFill>
            </a:endParaRPr>
          </a:p>
        </p:txBody>
      </p:sp>
      <p:sp>
        <p:nvSpPr>
          <p:cNvPr id="7" name="TextBox 6"/>
          <p:cNvSpPr txBox="1"/>
          <p:nvPr/>
        </p:nvSpPr>
        <p:spPr>
          <a:xfrm>
            <a:off x="6959" y="7676726"/>
            <a:ext cx="7958180" cy="933874"/>
          </a:xfrm>
          <a:prstGeom prst="rect">
            <a:avLst/>
          </a:prstGeom>
          <a:noFill/>
        </p:spPr>
        <p:txBody>
          <a:bodyPr wrap="square" lIns="101882" tIns="50941" rIns="101882" bIns="50941" rtlCol="0">
            <a:spAutoFit/>
          </a:bodyPr>
          <a:lstStyle/>
          <a:p>
            <a:pPr>
              <a:spcAft>
                <a:spcPts val="1337"/>
              </a:spcAft>
              <a:buFont typeface="Wingdings" charset="2"/>
              <a:buChar char="²"/>
            </a:pPr>
            <a:r>
              <a:rPr lang="en-US" sz="2700" dirty="0" smtClean="0">
                <a:solidFill>
                  <a:srgbClr val="FF6600"/>
                </a:solidFill>
              </a:rPr>
              <a:t> The making of a new generation of scientists</a:t>
            </a:r>
          </a:p>
        </p:txBody>
      </p:sp>
      <p:sp>
        <p:nvSpPr>
          <p:cNvPr id="8" name="TextBox 7"/>
          <p:cNvSpPr txBox="1"/>
          <p:nvPr/>
        </p:nvSpPr>
        <p:spPr>
          <a:xfrm>
            <a:off x="1507941" y="7371926"/>
            <a:ext cx="6954587" cy="933874"/>
          </a:xfrm>
          <a:prstGeom prst="rect">
            <a:avLst/>
          </a:prstGeom>
          <a:noFill/>
        </p:spPr>
        <p:txBody>
          <a:bodyPr wrap="square" lIns="101882" tIns="50941" rIns="101882" bIns="50941" rtlCol="0">
            <a:spAutoFit/>
          </a:bodyPr>
          <a:lstStyle/>
          <a:p>
            <a:r>
              <a:rPr lang="en-US" sz="2700" dirty="0" smtClean="0">
                <a:solidFill>
                  <a:schemeClr val="accent2"/>
                </a:solidFill>
              </a:rPr>
              <a:t>1,000+  PhD theses in 25 years (1988–present)</a:t>
            </a:r>
            <a:endParaRPr lang="en-US" sz="2700" dirty="0">
              <a:solidFill>
                <a:schemeClr val="accent2"/>
              </a:solidFill>
            </a:endParaRPr>
          </a:p>
        </p:txBody>
      </p:sp>
      <p:pic>
        <p:nvPicPr>
          <p:cNvPr id="9" name="Picture 8" descr="CDF_PhD_Theses_2013.jpg"/>
          <p:cNvPicPr>
            <a:picLocks noChangeAspect="1"/>
          </p:cNvPicPr>
          <p:nvPr/>
        </p:nvPicPr>
        <p:blipFill>
          <a:blip r:embed="rId2" cstate="print"/>
          <a:stretch>
            <a:fillRect/>
          </a:stretch>
        </p:blipFill>
        <p:spPr>
          <a:xfrm>
            <a:off x="0" y="6019800"/>
            <a:ext cx="2811744" cy="1828800"/>
          </a:xfrm>
          <a:prstGeom prst="rect">
            <a:avLst/>
          </a:prstGeom>
        </p:spPr>
      </p:pic>
      <p:pic>
        <p:nvPicPr>
          <p:cNvPr id="10" name="Picture 9" descr="D0_PhD_Theses_2013.jpg"/>
          <p:cNvPicPr>
            <a:picLocks noChangeAspect="1"/>
          </p:cNvPicPr>
          <p:nvPr/>
        </p:nvPicPr>
        <p:blipFill>
          <a:blip r:embed="rId3" cstate="print"/>
          <a:stretch>
            <a:fillRect/>
          </a:stretch>
        </p:blipFill>
        <p:spPr>
          <a:xfrm>
            <a:off x="4506929" y="5544914"/>
            <a:ext cx="4256071" cy="2228399"/>
          </a:xfrm>
          <a:prstGeom prst="rect">
            <a:avLst/>
          </a:prstGeom>
        </p:spPr>
      </p:pic>
    </p:spTree>
    <p:extLst>
      <p:ext uri="{BB962C8B-B14F-4D97-AF65-F5344CB8AC3E}">
        <p14:creationId xmlns:p14="http://schemas.microsoft.com/office/powerpoint/2010/main" val="281293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Program</a:t>
            </a:r>
            <a:endParaRPr lang="en-US" dirty="0"/>
          </a:p>
        </p:txBody>
      </p:sp>
      <p:sp>
        <p:nvSpPr>
          <p:cNvPr id="4" name="Date Placeholder 3"/>
          <p:cNvSpPr>
            <a:spLocks noGrp="1"/>
          </p:cNvSpPr>
          <p:nvPr>
            <p:ph type="dt" sz="half" idx="10"/>
          </p:nvPr>
        </p:nvSpPr>
        <p:spPr/>
        <p:txBody>
          <a:bodyPr/>
          <a:lstStyle/>
          <a:p>
            <a:endParaRPr lang="en-US" dirty="0" smtClean="0">
              <a:latin typeface="Times New Roman" pitchFamily="18" charset="0"/>
            </a:endParaRPr>
          </a:p>
          <a:p>
            <a:r>
              <a:rPr lang="en-US" dirty="0"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a:t>
            </a:fld>
            <a:endParaRPr lang="en-US">
              <a:solidFill>
                <a:schemeClr val="tx1"/>
              </a:solidFill>
            </a:endParaRPr>
          </a:p>
        </p:txBody>
      </p:sp>
      <p:sp>
        <p:nvSpPr>
          <p:cNvPr id="8" name="TextBox 7"/>
          <p:cNvSpPr txBox="1"/>
          <p:nvPr/>
        </p:nvSpPr>
        <p:spPr>
          <a:xfrm>
            <a:off x="2908574" y="1219200"/>
            <a:ext cx="4054315" cy="769441"/>
          </a:xfrm>
          <a:prstGeom prst="rect">
            <a:avLst/>
          </a:prstGeom>
          <a:noFill/>
        </p:spPr>
        <p:txBody>
          <a:bodyPr wrap="none" rtlCol="0">
            <a:spAutoFit/>
          </a:bodyPr>
          <a:lstStyle/>
          <a:p>
            <a:r>
              <a:rPr lang="en-US" i="1" dirty="0" smtClean="0">
                <a:solidFill>
                  <a:schemeClr val="tx1"/>
                </a:solidFill>
                <a:latin typeface="Times New Roman" panose="02020603050405020304" pitchFamily="18" charset="0"/>
                <a:cs typeface="Times New Roman" panose="02020603050405020304" pitchFamily="18" charset="0"/>
              </a:rPr>
              <a:t>Selected Results</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854200"/>
            <a:ext cx="9677400" cy="5537200"/>
          </a:xfrm>
          <a:solidFill>
            <a:srgbClr val="FFFF00"/>
          </a:solidFill>
        </p:spPr>
        <p:txBody>
          <a:bodyPr numCol="2">
            <a:normAutofit/>
          </a:bodyPr>
          <a:lstStyle/>
          <a:p>
            <a:r>
              <a:rPr lang="en-US" sz="2000" dirty="0" smtClean="0"/>
              <a:t>Higgs</a:t>
            </a:r>
          </a:p>
          <a:p>
            <a:pPr lvl="1"/>
            <a:r>
              <a:rPr lang="en-US" sz="2000" dirty="0" smtClean="0"/>
              <a:t>Final Higgs Combination</a:t>
            </a:r>
          </a:p>
          <a:p>
            <a:pPr lvl="1"/>
            <a:r>
              <a:rPr lang="en-US" sz="2000" dirty="0" smtClean="0"/>
              <a:t>Higgs </a:t>
            </a:r>
            <a:r>
              <a:rPr lang="en-US" sz="2000" dirty="0" smtClean="0"/>
              <a:t>Couplings</a:t>
            </a:r>
            <a:endParaRPr lang="en-US" sz="2000" dirty="0" smtClean="0"/>
          </a:p>
          <a:p>
            <a:r>
              <a:rPr lang="en-US" sz="2000" dirty="0" smtClean="0"/>
              <a:t>Exotics/New Phenomena</a:t>
            </a:r>
          </a:p>
          <a:p>
            <a:pPr lvl="1"/>
            <a:r>
              <a:rPr lang="en-US" sz="2000" dirty="0" smtClean="0"/>
              <a:t>Search for Heavy </a:t>
            </a:r>
            <a:r>
              <a:rPr lang="en-US" sz="2000" dirty="0" smtClean="0"/>
              <a:t>Vector </a:t>
            </a:r>
            <a:r>
              <a:rPr lang="en-US" sz="2000" dirty="0" smtClean="0"/>
              <a:t>Bosons</a:t>
            </a:r>
          </a:p>
          <a:p>
            <a:r>
              <a:rPr lang="en-US" sz="2000" dirty="0" smtClean="0"/>
              <a:t>QCD</a:t>
            </a:r>
          </a:p>
          <a:p>
            <a:pPr lvl="1"/>
            <a:r>
              <a:rPr lang="en-US" sz="2000" dirty="0" smtClean="0"/>
              <a:t>Exclusive production</a:t>
            </a:r>
            <a:endParaRPr lang="en-US" sz="2000" dirty="0"/>
          </a:p>
          <a:p>
            <a:pPr lvl="1"/>
            <a:r>
              <a:rPr lang="en-US" sz="2000" dirty="0"/>
              <a:t>Double parton </a:t>
            </a:r>
            <a:r>
              <a:rPr lang="en-US" sz="2000" dirty="0"/>
              <a:t>I</a:t>
            </a:r>
            <a:r>
              <a:rPr lang="en-US" sz="2000" dirty="0" smtClean="0"/>
              <a:t>nteractions</a:t>
            </a:r>
            <a:endParaRPr lang="en-US" sz="2000" dirty="0" smtClean="0"/>
          </a:p>
          <a:p>
            <a:pPr lvl="1"/>
            <a:r>
              <a:rPr lang="en-US" sz="2000" dirty="0" smtClean="0"/>
              <a:t>W/Z</a:t>
            </a:r>
            <a:r>
              <a:rPr lang="en-US" sz="2000" dirty="0" smtClean="0"/>
              <a:t> </a:t>
            </a:r>
            <a:r>
              <a:rPr lang="en-US" sz="2000" dirty="0"/>
              <a:t>+ </a:t>
            </a:r>
            <a:r>
              <a:rPr lang="en-US" sz="2000" dirty="0" smtClean="0"/>
              <a:t>Jets</a:t>
            </a:r>
            <a:endParaRPr lang="en-US" sz="2000" dirty="0"/>
          </a:p>
          <a:p>
            <a:pPr lvl="1"/>
            <a:r>
              <a:rPr lang="en-US" sz="2000" dirty="0" smtClean="0"/>
              <a:t>Vector Boson +HF</a:t>
            </a:r>
            <a:endParaRPr lang="en-US" sz="2000" dirty="0"/>
          </a:p>
          <a:p>
            <a:r>
              <a:rPr lang="en-US" sz="2000" dirty="0"/>
              <a:t>Heavy Flavor</a:t>
            </a:r>
          </a:p>
          <a:p>
            <a:pPr lvl="1"/>
            <a:r>
              <a:rPr lang="en-US" sz="2000" dirty="0"/>
              <a:t>CP Violation </a:t>
            </a:r>
            <a:r>
              <a:rPr lang="en-US" sz="2000" dirty="0" smtClean="0"/>
              <a:t>B</a:t>
            </a:r>
            <a:r>
              <a:rPr lang="en-US" sz="2000" baseline="30000" dirty="0" smtClean="0"/>
              <a:t>±</a:t>
            </a:r>
            <a:r>
              <a:rPr lang="en-US" sz="2000" dirty="0"/>
              <a:t> </a:t>
            </a:r>
            <a:r>
              <a:rPr lang="en-US" sz="2000" dirty="0" smtClean="0"/>
              <a:t>decays</a:t>
            </a:r>
            <a:endParaRPr lang="en-US" sz="2000" baseline="30000" dirty="0"/>
          </a:p>
          <a:p>
            <a:pPr lvl="1"/>
            <a:r>
              <a:rPr lang="en-US" sz="2000" dirty="0" smtClean="0"/>
              <a:t>Excited B-mesons</a:t>
            </a:r>
            <a:endParaRPr lang="en-US" sz="2000" dirty="0" smtClean="0"/>
          </a:p>
          <a:p>
            <a:pPr lvl="1"/>
            <a:r>
              <a:rPr lang="en-US" sz="2000" i="1" dirty="0" smtClean="0"/>
              <a:t>b</a:t>
            </a:r>
            <a:r>
              <a:rPr lang="en-US" sz="2000" dirty="0" smtClean="0"/>
              <a:t>-Baryon </a:t>
            </a:r>
            <a:r>
              <a:rPr lang="en-US" sz="2000" dirty="0"/>
              <a:t>properties</a:t>
            </a:r>
          </a:p>
          <a:p>
            <a:pPr lvl="1"/>
            <a:r>
              <a:rPr lang="en-US" sz="2000" dirty="0" smtClean="0"/>
              <a:t>Di-muon charge asymmetry</a:t>
            </a:r>
            <a:endParaRPr lang="en-US" sz="2000" dirty="0"/>
          </a:p>
          <a:p>
            <a:r>
              <a:rPr lang="en-US" sz="2000" dirty="0"/>
              <a:t>EWK</a:t>
            </a:r>
          </a:p>
          <a:p>
            <a:pPr lvl="1"/>
            <a:r>
              <a:rPr lang="en-US" sz="2000" dirty="0"/>
              <a:t>A</a:t>
            </a:r>
            <a:r>
              <a:rPr lang="en-US" sz="2000" baseline="-25000" dirty="0"/>
              <a:t>FB</a:t>
            </a:r>
            <a:r>
              <a:rPr lang="en-US" sz="2000" dirty="0"/>
              <a:t>: Sin</a:t>
            </a:r>
            <a:r>
              <a:rPr lang="en-US" sz="2000" baseline="30000" dirty="0"/>
              <a:t>2</a:t>
            </a:r>
            <a:r>
              <a:rPr lang="en-US" sz="2000" dirty="0">
                <a:latin typeface="Symbol" panose="05050102010706020507" pitchFamily="18" charset="2"/>
              </a:rPr>
              <a:t>q</a:t>
            </a:r>
            <a:r>
              <a:rPr lang="en-US" sz="2000" baseline="-25000" dirty="0"/>
              <a:t>eff </a:t>
            </a:r>
            <a:r>
              <a:rPr lang="en-US" sz="2000" dirty="0"/>
              <a:t> and M</a:t>
            </a:r>
            <a:r>
              <a:rPr lang="en-US" sz="2000" baseline="-25000" dirty="0"/>
              <a:t>W</a:t>
            </a:r>
            <a:endParaRPr lang="en-US" sz="2000" dirty="0"/>
          </a:p>
          <a:p>
            <a:pPr lvl="1"/>
            <a:r>
              <a:rPr lang="en-US" sz="2000" dirty="0"/>
              <a:t>WW and ZZ </a:t>
            </a:r>
            <a:r>
              <a:rPr lang="en-US" sz="2000" dirty="0" smtClean="0"/>
              <a:t>Results</a:t>
            </a:r>
            <a:endParaRPr lang="en-US" sz="2000" dirty="0"/>
          </a:p>
          <a:p>
            <a:pPr lvl="1"/>
            <a:r>
              <a:rPr lang="en-US" sz="2000" dirty="0"/>
              <a:t>W </a:t>
            </a:r>
            <a:r>
              <a:rPr lang="en-US" sz="2000" dirty="0" smtClean="0"/>
              <a:t>Mass</a:t>
            </a:r>
            <a:endParaRPr lang="en-US" sz="2000" dirty="0"/>
          </a:p>
          <a:p>
            <a:r>
              <a:rPr lang="en-US" sz="2000" dirty="0"/>
              <a:t>Top</a:t>
            </a:r>
          </a:p>
          <a:p>
            <a:pPr lvl="1"/>
            <a:r>
              <a:rPr lang="en-US" sz="2000" dirty="0"/>
              <a:t>Top </a:t>
            </a:r>
            <a:r>
              <a:rPr lang="en-US" sz="2000" dirty="0" smtClean="0"/>
              <a:t>Pair-Production Cross </a:t>
            </a:r>
            <a:r>
              <a:rPr lang="en-US" sz="2000" dirty="0"/>
              <a:t>section</a:t>
            </a:r>
          </a:p>
          <a:p>
            <a:pPr lvl="1"/>
            <a:r>
              <a:rPr lang="en-US" sz="2000" dirty="0"/>
              <a:t>Top Mass </a:t>
            </a:r>
          </a:p>
          <a:p>
            <a:pPr lvl="1"/>
            <a:r>
              <a:rPr lang="en-US" sz="2000" dirty="0"/>
              <a:t>Single Top </a:t>
            </a:r>
            <a:r>
              <a:rPr lang="en-US" sz="2000" dirty="0" err="1" smtClean="0"/>
              <a:t>s+t</a:t>
            </a:r>
            <a:endParaRPr lang="en-US" sz="2000" dirty="0"/>
          </a:p>
          <a:p>
            <a:pPr lvl="1"/>
            <a:r>
              <a:rPr lang="en-US" sz="2000" dirty="0"/>
              <a:t>Single Top in s-only </a:t>
            </a:r>
          </a:p>
          <a:p>
            <a:pPr lvl="1"/>
            <a:r>
              <a:rPr lang="en-US" sz="2000" dirty="0" smtClean="0"/>
              <a:t>A</a:t>
            </a:r>
            <a:r>
              <a:rPr lang="en-US" sz="2000" baseline="-25000" dirty="0" smtClean="0"/>
              <a:t>FB</a:t>
            </a:r>
            <a:r>
              <a:rPr lang="en-US" sz="2000" dirty="0" smtClean="0"/>
              <a:t> </a:t>
            </a:r>
            <a:r>
              <a:rPr lang="en-US" sz="2000" dirty="0"/>
              <a:t>in </a:t>
            </a:r>
            <a:r>
              <a:rPr lang="en-US" sz="2000" dirty="0" err="1" smtClean="0"/>
              <a:t>tt</a:t>
            </a:r>
            <a:r>
              <a:rPr lang="en-US" sz="2000" dirty="0" smtClean="0"/>
              <a:t> </a:t>
            </a:r>
            <a:endParaRPr lang="en-US" sz="2000" dirty="0"/>
          </a:p>
          <a:p>
            <a:pPr lvl="1"/>
            <a:r>
              <a:rPr lang="en-US" sz="2000" dirty="0"/>
              <a:t>A</a:t>
            </a:r>
            <a:r>
              <a:rPr lang="en-US" sz="2000" baseline="-25000" dirty="0"/>
              <a:t>FB</a:t>
            </a:r>
            <a:r>
              <a:rPr lang="en-US" sz="2000" dirty="0"/>
              <a:t> in </a:t>
            </a:r>
            <a:r>
              <a:rPr lang="en-US" sz="2000" dirty="0" smtClean="0"/>
              <a:t>bb</a:t>
            </a:r>
            <a:endParaRPr lang="en-US" sz="2000" dirty="0"/>
          </a:p>
        </p:txBody>
      </p:sp>
    </p:spTree>
    <p:extLst>
      <p:ext uri="{BB962C8B-B14F-4D97-AF65-F5344CB8AC3E}">
        <p14:creationId xmlns:p14="http://schemas.microsoft.com/office/powerpoint/2010/main" val="894388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40</a:t>
            </a:fld>
            <a:endParaRPr lang="en-US">
              <a:solidFill>
                <a:schemeClr val="tx1"/>
              </a:solidFill>
            </a:endParaRPr>
          </a:p>
        </p:txBody>
      </p:sp>
      <p:pic>
        <p:nvPicPr>
          <p:cNvPr id="7" name="Picture 6" descr="Q14AF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363" y="2016125"/>
            <a:ext cx="2843212" cy="38846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14AF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00" y="1981200"/>
            <a:ext cx="2824163" cy="3883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p:cNvSpPr txBox="1">
            <a:spLocks noChangeArrowheads="1"/>
          </p:cNvSpPr>
          <p:nvPr/>
        </p:nvSpPr>
        <p:spPr bwMode="auto">
          <a:xfrm>
            <a:off x="482600" y="6035675"/>
            <a:ext cx="4105275" cy="423863"/>
          </a:xfrm>
          <a:prstGeom prst="rect">
            <a:avLst/>
          </a:prstGeom>
          <a:solidFill>
            <a:srgbClr val="FFCC00"/>
          </a:solidFill>
          <a:ln w="57150" cmpd="thinThick"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Symbol" pitchFamily="18" charset="2"/>
              </a:rPr>
              <a:t>s</a:t>
            </a:r>
            <a:r>
              <a:rPr lang="en-US" altLang="en-US" sz="1800" b="1" baseline="-25000"/>
              <a:t>eff</a:t>
            </a:r>
            <a:r>
              <a:rPr lang="en-US" altLang="en-US" sz="1800" b="1"/>
              <a:t> = </a:t>
            </a:r>
            <a:r>
              <a:rPr lang="en-US" altLang="ja-JP" sz="1800" b="1">
                <a:ea typeface="ＭＳ Ｐゴシック" pitchFamily="34" charset="-128"/>
              </a:rPr>
              <a:t>12.7 ± 0.2 (stat) ± 1.3 (syst) mb </a:t>
            </a:r>
            <a:endParaRPr lang="en-US" altLang="en-US" sz="1800" b="1"/>
          </a:p>
        </p:txBody>
      </p:sp>
      <p:sp>
        <p:nvSpPr>
          <p:cNvPr id="10" name="Text Box 15"/>
          <p:cNvSpPr txBox="1">
            <a:spLocks noChangeArrowheads="1"/>
          </p:cNvSpPr>
          <p:nvPr/>
        </p:nvSpPr>
        <p:spPr bwMode="auto">
          <a:xfrm>
            <a:off x="4948238" y="6018213"/>
            <a:ext cx="4119562" cy="423862"/>
          </a:xfrm>
          <a:prstGeom prst="rect">
            <a:avLst/>
          </a:prstGeom>
          <a:solidFill>
            <a:srgbClr val="FFCC0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dirty="0" err="1">
                <a:latin typeface="Symbol" pitchFamily="18" charset="2"/>
              </a:rPr>
              <a:t>s</a:t>
            </a:r>
            <a:r>
              <a:rPr lang="en-US" altLang="en-US" sz="1800" b="1" baseline="-25000" dirty="0" err="1"/>
              <a:t>eff</a:t>
            </a:r>
            <a:r>
              <a:rPr lang="en-US" altLang="en-US" sz="1800" b="1" dirty="0"/>
              <a:t> = </a:t>
            </a:r>
            <a:r>
              <a:rPr lang="en-US" altLang="ja-JP" sz="1800" b="1" dirty="0">
                <a:ea typeface="ＭＳ Ｐゴシック" pitchFamily="34" charset="-128"/>
              </a:rPr>
              <a:t>14.6 ± 0.6 (stat) ± 3.2 (</a:t>
            </a:r>
            <a:r>
              <a:rPr lang="en-US" altLang="ja-JP" sz="1800" b="1" dirty="0" err="1">
                <a:ea typeface="ＭＳ Ｐゴシック" pitchFamily="34" charset="-128"/>
              </a:rPr>
              <a:t>syst</a:t>
            </a:r>
            <a:r>
              <a:rPr lang="en-US" altLang="ja-JP" sz="1800" b="1" dirty="0">
                <a:ea typeface="ＭＳ Ｐゴシック" pitchFamily="34" charset="-128"/>
              </a:rPr>
              <a:t>) </a:t>
            </a:r>
            <a:r>
              <a:rPr lang="en-US" altLang="ja-JP" sz="1800" b="1" dirty="0" err="1">
                <a:ea typeface="ＭＳ Ｐゴシック" pitchFamily="34" charset="-128"/>
              </a:rPr>
              <a:t>mb</a:t>
            </a:r>
            <a:r>
              <a:rPr lang="en-US" altLang="ja-JP" sz="1800" b="1" dirty="0">
                <a:ea typeface="ＭＳ Ｐゴシック" pitchFamily="34" charset="-128"/>
              </a:rPr>
              <a:t>  </a:t>
            </a:r>
            <a:endParaRPr lang="en-US" altLang="en-US" sz="1800" b="1" dirty="0"/>
          </a:p>
        </p:txBody>
      </p:sp>
    </p:spTree>
    <p:extLst>
      <p:ext uri="{BB962C8B-B14F-4D97-AF65-F5344CB8AC3E}">
        <p14:creationId xmlns:p14="http://schemas.microsoft.com/office/powerpoint/2010/main" val="952153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Top cross section backup</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41</a:t>
            </a:fld>
            <a:endParaRPr lang="en-US">
              <a:solidFill>
                <a:schemeClr val="tx1"/>
              </a:solidFill>
            </a:endParaRPr>
          </a:p>
        </p:txBody>
      </p:sp>
      <p:pic>
        <p:nvPicPr>
          <p:cNvPr id="7" name="Picture 4"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3272883" cy="345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662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V+HF Backups</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42</a:t>
            </a:fld>
            <a:endParaRPr lang="en-US">
              <a:solidFill>
                <a:schemeClr val="tx1"/>
              </a:solidFill>
            </a:endParaRPr>
          </a:p>
        </p:txBody>
      </p:sp>
      <p:pic>
        <p:nvPicPr>
          <p:cNvPr id="7" name="Picture 2" descr="http://www-cdf.fnal.gov/physics/new/qcd/upswz/tables/tabl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832485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dirty="0"/>
              <a:t>Observe one Upsilon + W candidate over an expected background of 1.2 ± 0.5 events, and one Upsilon + Z candidate over an expected background of 0.1 ± 0.1 events.</a:t>
            </a:r>
          </a:p>
        </p:txBody>
      </p:sp>
      <p:sp>
        <p:nvSpPr>
          <p:cNvPr id="9" name="Rectangle 2"/>
          <p:cNvSpPr txBox="1">
            <a:spLocks noChangeArrowheads="1"/>
          </p:cNvSpPr>
          <p:nvPr/>
        </p:nvSpPr>
        <p:spPr bwMode="auto">
          <a:xfrm>
            <a:off x="1219200" y="5105400"/>
            <a:ext cx="632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lvl1pPr algn="ctr" defTabSz="1019175" rtl="0" eaLnBrk="0" fontAlgn="base" hangingPunct="0">
              <a:spcBef>
                <a:spcPct val="0"/>
              </a:spcBef>
              <a:spcAft>
                <a:spcPct val="0"/>
              </a:spcAft>
              <a:defRPr sz="4900" b="1">
                <a:solidFill>
                  <a:srgbClr val="0000FF"/>
                </a:solidFill>
                <a:latin typeface="Times New Roman" panose="02020603050405020304" pitchFamily="18" charset="0"/>
                <a:ea typeface="+mj-ea"/>
                <a:cs typeface="Times New Roman" panose="02020603050405020304" pitchFamily="18" charset="0"/>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a:lstStyle>
          <a:p>
            <a:r>
              <a:rPr lang="en-US" altLang="en-US" sz="3200" kern="0" dirty="0" smtClean="0"/>
              <a:t>Measurements of </a:t>
            </a:r>
            <a:r>
              <a:rPr lang="en-US" altLang="en-US" sz="3200" kern="0" dirty="0" smtClean="0">
                <a:latin typeface="Symbol" pitchFamily="18" charset="2"/>
              </a:rPr>
              <a:t>s</a:t>
            </a:r>
            <a:r>
              <a:rPr lang="en-US" altLang="en-US" sz="3200" kern="0" dirty="0" smtClean="0"/>
              <a:t>(V+D*)/</a:t>
            </a:r>
            <a:r>
              <a:rPr lang="en-US" altLang="en-US" sz="3200" kern="0" dirty="0" smtClean="0">
                <a:latin typeface="Symbol" pitchFamily="18" charset="2"/>
              </a:rPr>
              <a:t>s</a:t>
            </a:r>
            <a:r>
              <a:rPr lang="en-US" altLang="en-US" sz="3200" kern="0" dirty="0" smtClean="0"/>
              <a:t>(V)</a:t>
            </a:r>
            <a:endParaRPr lang="en-US" altLang="en-US" sz="3200" kern="0" dirty="0"/>
          </a:p>
        </p:txBody>
      </p:sp>
      <p:pic>
        <p:nvPicPr>
          <p:cNvPr id="10" name="Picture 11" descr="WplusDsta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59" y="5469923"/>
            <a:ext cx="4899025" cy="16906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69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43</a:t>
            </a:fld>
            <a:endParaRPr lang="en-US">
              <a:solidFill>
                <a:schemeClr val="tx1"/>
              </a:solidFill>
            </a:endParaRPr>
          </a:p>
        </p:txBody>
      </p:sp>
      <p:pic>
        <p:nvPicPr>
          <p:cNvPr id="8" name="Picture 4" descr="http://www-cdf.fnal.gov/physics/new/top/2014/CDFTopCombo/winter2014-cdf-4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307" y="3000375"/>
            <a:ext cx="3577414" cy="4933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df.fnal.gov/physics/new/top/2013/tev_mass_combo_march2/TevMtWin13-2digi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124200"/>
            <a:ext cx="2361922"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77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44</a:t>
            </a:fld>
            <a:endParaRPr lang="en-US">
              <a:solidFill>
                <a:schemeClr val="tx1"/>
              </a:solidFill>
            </a:endParaRPr>
          </a:p>
        </p:txBody>
      </p:sp>
      <p:pic>
        <p:nvPicPr>
          <p:cNvPr id="7" name="Picture 6" descr="2fb200pb.eps"/>
          <p:cNvPicPr>
            <a:picLocks noChangeAspect="1"/>
          </p:cNvPicPr>
          <p:nvPr/>
        </p:nvPicPr>
        <p:blipFill>
          <a:blip r:embed="rId2" cstate="print"/>
          <a:stretch>
            <a:fillRect/>
          </a:stretch>
        </p:blipFill>
        <p:spPr>
          <a:xfrm>
            <a:off x="6610847" y="1534524"/>
            <a:ext cx="3211296" cy="3174396"/>
          </a:xfrm>
          <a:prstGeom prst="rect">
            <a:avLst/>
          </a:prstGeom>
        </p:spPr>
      </p:pic>
    </p:spTree>
    <p:extLst>
      <p:ext uri="{BB962C8B-B14F-4D97-AF65-F5344CB8AC3E}">
        <p14:creationId xmlns:p14="http://schemas.microsoft.com/office/powerpoint/2010/main" val="2533572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909797" y="228600"/>
            <a:ext cx="9148603" cy="784437"/>
          </a:xfrm>
        </p:spPr>
        <p:txBody>
          <a:bodyPr/>
          <a:lstStyle/>
          <a:p>
            <a:r>
              <a:rPr lang="en-GB" altLang="en-US" sz="4000" dirty="0"/>
              <a:t>Like-sign </a:t>
            </a:r>
            <a:r>
              <a:rPr lang="en-GB" altLang="en-US" sz="4000" dirty="0" err="1"/>
              <a:t>dimuon</a:t>
            </a:r>
            <a:r>
              <a:rPr lang="en-GB" altLang="en-US" sz="4000" dirty="0"/>
              <a:t> charge asymmetry</a:t>
            </a:r>
          </a:p>
        </p:txBody>
      </p:sp>
      <p:sp>
        <p:nvSpPr>
          <p:cNvPr id="472067" name="Rectangle 3"/>
          <p:cNvSpPr>
            <a:spLocks noGrp="1" noChangeArrowheads="1"/>
          </p:cNvSpPr>
          <p:nvPr>
            <p:ph type="body" idx="1"/>
          </p:nvPr>
        </p:nvSpPr>
        <p:spPr>
          <a:xfrm>
            <a:off x="275908" y="1356572"/>
            <a:ext cx="9504839" cy="5631392"/>
          </a:xfrm>
        </p:spPr>
        <p:txBody>
          <a:bodyPr/>
          <a:lstStyle/>
          <a:p>
            <a:endParaRPr lang="en-US" altLang="en-US" sz="2800" dirty="0"/>
          </a:p>
          <a:p>
            <a:endParaRPr lang="en-US" altLang="en-US" sz="2800" dirty="0"/>
          </a:p>
          <a:p>
            <a:pPr lvl="1"/>
            <a:r>
              <a:rPr lang="en-GB" altLang="en-US" sz="2400" i="1" dirty="0"/>
              <a:t>N</a:t>
            </a:r>
            <a:r>
              <a:rPr lang="en-GB" altLang="en-US" sz="2400" i="1" baseline="30000" dirty="0"/>
              <a:t>++</a:t>
            </a:r>
            <a:r>
              <a:rPr lang="en-GB" altLang="en-US" sz="2400" i="1" dirty="0"/>
              <a:t>, N </a:t>
            </a:r>
            <a:r>
              <a:rPr lang="en-GB" altLang="en-US" sz="2400" i="1" baseline="30000" dirty="0"/>
              <a:t>−−</a:t>
            </a:r>
            <a:r>
              <a:rPr lang="en-GB" altLang="en-US" sz="2400" dirty="0"/>
              <a:t> − number of events with two muons of the same charge</a:t>
            </a:r>
            <a:endParaRPr lang="en-US" altLang="en-US" sz="2400" dirty="0"/>
          </a:p>
          <a:p>
            <a:r>
              <a:rPr lang="en-US" altLang="en-US" sz="2800" dirty="0"/>
              <a:t>The only inclusive measurement of CP violation so far</a:t>
            </a:r>
          </a:p>
          <a:p>
            <a:pPr lvl="1"/>
            <a:r>
              <a:rPr lang="en-GB" altLang="en-US" sz="2400" dirty="0">
                <a:cs typeface="Times New Roman" pitchFamily="18" charset="0"/>
              </a:rPr>
              <a:t>Large statistics is available</a:t>
            </a:r>
          </a:p>
          <a:p>
            <a:pPr lvl="1"/>
            <a:r>
              <a:rPr lang="en-GB" altLang="en-US" sz="2400" dirty="0">
                <a:cs typeface="Times New Roman" pitchFamily="18" charset="0"/>
              </a:rPr>
              <a:t>As yet unknown sources of CP violation could contribute in this asymmetry</a:t>
            </a:r>
          </a:p>
          <a:p>
            <a:r>
              <a:rPr lang="en-GB" altLang="en-US" sz="2800" dirty="0"/>
              <a:t>Assuming that the measured charge asymmetries are produced by known types of CP violation, we can extract  their  parameters</a:t>
            </a:r>
          </a:p>
          <a:p>
            <a:pPr lvl="1"/>
            <a:r>
              <a:rPr lang="en-GB" altLang="en-US" dirty="0" err="1"/>
              <a:t>Semileptonic</a:t>
            </a:r>
            <a:r>
              <a:rPr lang="en-GB" altLang="en-US" dirty="0"/>
              <a:t> charge asymmetry of </a:t>
            </a:r>
            <a:r>
              <a:rPr lang="en-GB" altLang="en-US" i="1" dirty="0" err="1"/>
              <a:t>B</a:t>
            </a:r>
            <a:r>
              <a:rPr lang="en-GB" altLang="en-US" i="1" baseline="-25000" dirty="0" err="1"/>
              <a:t>d</a:t>
            </a:r>
            <a:r>
              <a:rPr lang="en-GB" altLang="en-US" dirty="0"/>
              <a:t> meson: </a:t>
            </a:r>
            <a:r>
              <a:rPr lang="en-GB" altLang="en-US" i="1" dirty="0" err="1"/>
              <a:t>a</a:t>
            </a:r>
            <a:r>
              <a:rPr lang="en-GB" altLang="en-US" i="1" baseline="30000" dirty="0" err="1"/>
              <a:t>d</a:t>
            </a:r>
            <a:r>
              <a:rPr lang="en-GB" altLang="en-US" baseline="-25000" dirty="0" err="1"/>
              <a:t>sl</a:t>
            </a:r>
            <a:endParaRPr lang="en-GB" altLang="en-US" baseline="-25000" dirty="0"/>
          </a:p>
          <a:p>
            <a:pPr lvl="1"/>
            <a:r>
              <a:rPr lang="en-GB" altLang="en-US" dirty="0" err="1"/>
              <a:t>Semileptonic</a:t>
            </a:r>
            <a:r>
              <a:rPr lang="en-GB" altLang="en-US" dirty="0"/>
              <a:t> charge asymmetry of </a:t>
            </a:r>
            <a:r>
              <a:rPr lang="en-GB" altLang="en-US" i="1" dirty="0" err="1"/>
              <a:t>B</a:t>
            </a:r>
            <a:r>
              <a:rPr lang="en-GB" altLang="en-US" i="1" baseline="-25000" dirty="0" err="1"/>
              <a:t>s</a:t>
            </a:r>
            <a:r>
              <a:rPr lang="en-GB" altLang="en-US" dirty="0"/>
              <a:t> meson: </a:t>
            </a:r>
            <a:r>
              <a:rPr lang="en-GB" altLang="en-US" i="1" dirty="0" err="1"/>
              <a:t>a</a:t>
            </a:r>
            <a:r>
              <a:rPr lang="en-GB" altLang="en-US" i="1" baseline="30000" dirty="0" err="1"/>
              <a:t>s</a:t>
            </a:r>
            <a:r>
              <a:rPr lang="en-GB" altLang="en-US" baseline="-25000" dirty="0" err="1"/>
              <a:t>sl</a:t>
            </a:r>
            <a:endParaRPr lang="en-GB" altLang="en-US" dirty="0"/>
          </a:p>
          <a:p>
            <a:pPr lvl="1"/>
            <a:r>
              <a:rPr lang="en-GB" altLang="en-US" dirty="0"/>
              <a:t>Relative width difference of </a:t>
            </a:r>
            <a:r>
              <a:rPr lang="en-GB" altLang="en-US" i="1" dirty="0" err="1"/>
              <a:t>B</a:t>
            </a:r>
            <a:r>
              <a:rPr lang="en-GB" altLang="en-US" i="1" baseline="-25000" dirty="0" err="1"/>
              <a:t>d</a:t>
            </a:r>
            <a:r>
              <a:rPr lang="en-GB" altLang="en-US" dirty="0"/>
              <a:t> meson: </a:t>
            </a:r>
            <a:r>
              <a:rPr lang="el-GR" altLang="en-US" i="1" dirty="0">
                <a:cs typeface="Times New Roman" pitchFamily="18" charset="0"/>
              </a:rPr>
              <a:t>ΔΓ</a:t>
            </a:r>
            <a:r>
              <a:rPr lang="en-GB" altLang="en-US" i="1" baseline="-25000" dirty="0">
                <a:cs typeface="Times New Roman" pitchFamily="18" charset="0"/>
              </a:rPr>
              <a:t>d</a:t>
            </a:r>
            <a:r>
              <a:rPr lang="en-GB" altLang="en-US" i="1" dirty="0">
                <a:cs typeface="Times New Roman" pitchFamily="18" charset="0"/>
              </a:rPr>
              <a:t>/</a:t>
            </a:r>
            <a:r>
              <a:rPr lang="el-GR" altLang="en-US" i="1" dirty="0">
                <a:cs typeface="Times New Roman" pitchFamily="18" charset="0"/>
              </a:rPr>
              <a:t>Γ</a:t>
            </a:r>
            <a:r>
              <a:rPr lang="en-GB" altLang="en-US" i="1" baseline="-25000" dirty="0">
                <a:cs typeface="Times New Roman" pitchFamily="18" charset="0"/>
              </a:rPr>
              <a:t>d</a:t>
            </a:r>
          </a:p>
        </p:txBody>
      </p:sp>
      <p:graphicFrame>
        <p:nvGraphicFramePr>
          <p:cNvPr id="472068" name="Object 4"/>
          <p:cNvGraphicFramePr>
            <a:graphicFrameLocks noChangeAspect="1"/>
          </p:cNvGraphicFramePr>
          <p:nvPr/>
        </p:nvGraphicFramePr>
        <p:xfrm>
          <a:off x="3682842" y="948161"/>
          <a:ext cx="2437765" cy="1194647"/>
        </p:xfrm>
        <a:graphic>
          <a:graphicData uri="http://schemas.openxmlformats.org/presentationml/2006/ole">
            <mc:AlternateContent xmlns:mc="http://schemas.openxmlformats.org/markup-compatibility/2006">
              <mc:Choice xmlns:v="urn:schemas-microsoft-com:vml" Requires="v">
                <p:oleObj spid="_x0000_s12344" name="Equation" r:id="rId4" imgW="1041120" imgH="495000" progId="Equation.3">
                  <p:embed/>
                </p:oleObj>
              </mc:Choice>
              <mc:Fallback>
                <p:oleObj name="Equation" r:id="rId4" imgW="1041120" imgH="495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2842" y="948161"/>
                        <a:ext cx="2437765" cy="1194647"/>
                      </a:xfrm>
                      <a:prstGeom prst="rect">
                        <a:avLst/>
                      </a:prstGeom>
                      <a:solidFill>
                        <a:srgbClr val="CCFF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2071" name="Text Box 7"/>
          <p:cNvSpPr txBox="1">
            <a:spLocks noChangeArrowheads="1"/>
          </p:cNvSpPr>
          <p:nvPr/>
        </p:nvSpPr>
        <p:spPr bwMode="auto">
          <a:xfrm>
            <a:off x="7077552" y="5030470"/>
            <a:ext cx="2493645" cy="79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78" tIns="52145" rIns="100278" bIns="52145">
            <a:spAutoFit/>
          </a:bodyPr>
          <a:lstStyle/>
          <a:p>
            <a:r>
              <a:rPr lang="en-US" altLang="en-US" sz="2200"/>
              <a:t>CP violation in mixing</a:t>
            </a:r>
          </a:p>
        </p:txBody>
      </p:sp>
      <p:sp>
        <p:nvSpPr>
          <p:cNvPr id="472072" name="AutoShape 8"/>
          <p:cNvSpPr>
            <a:spLocks/>
          </p:cNvSpPr>
          <p:nvPr/>
        </p:nvSpPr>
        <p:spPr bwMode="auto">
          <a:xfrm>
            <a:off x="6920390" y="5077704"/>
            <a:ext cx="316071" cy="805118"/>
          </a:xfrm>
          <a:prstGeom prst="rightBrace">
            <a:avLst>
              <a:gd name="adj1" fmla="val 14641"/>
              <a:gd name="adj2" fmla="val 50000"/>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78" tIns="52145" rIns="100278" bIns="52145" anchor="ctr">
            <a:spAutoFit/>
          </a:bodyPr>
          <a:lstStyle/>
          <a:p>
            <a:endParaRPr lang="en-US"/>
          </a:p>
        </p:txBody>
      </p:sp>
      <p:sp>
        <p:nvSpPr>
          <p:cNvPr id="472073" name="Text Box 9"/>
          <p:cNvSpPr txBox="1">
            <a:spLocks noChangeArrowheads="1"/>
          </p:cNvSpPr>
          <p:nvPr/>
        </p:nvSpPr>
        <p:spPr bwMode="auto">
          <a:xfrm>
            <a:off x="6682899" y="5847292"/>
            <a:ext cx="3365023" cy="7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78" tIns="52145" rIns="100278" bIns="52145">
            <a:spAutoFit/>
          </a:bodyPr>
          <a:lstStyle/>
          <a:p>
            <a:r>
              <a:rPr lang="en-US" altLang="en-US" sz="2000"/>
              <a:t>CP violation in interference</a:t>
            </a:r>
          </a:p>
        </p:txBody>
      </p:sp>
      <p:sp>
        <p:nvSpPr>
          <p:cNvPr id="472074" name="Line 10"/>
          <p:cNvSpPr>
            <a:spLocks noChangeShapeType="1"/>
          </p:cNvSpPr>
          <p:nvPr/>
        </p:nvSpPr>
        <p:spPr bwMode="auto">
          <a:xfrm>
            <a:off x="6443663" y="6011016"/>
            <a:ext cx="317818"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78" tIns="52145" rIns="100278" bIns="52145">
            <a:spAutoFit/>
          </a:bodyPr>
          <a:lstStyle/>
          <a:p>
            <a:endParaRPr lang="en-US"/>
          </a:p>
        </p:txBody>
      </p:sp>
    </p:spTree>
    <p:extLst>
      <p:ext uri="{BB962C8B-B14F-4D97-AF65-F5344CB8AC3E}">
        <p14:creationId xmlns:p14="http://schemas.microsoft.com/office/powerpoint/2010/main" val="1636089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4" name="Picture 2" descr="ads1-0"/>
          <p:cNvPicPr>
            <a:picLocks noChangeAspect="1" noChangeArrowheads="1"/>
          </p:cNvPicPr>
          <p:nvPr/>
        </p:nvPicPr>
        <p:blipFill>
          <a:blip r:embed="rId4" cstate="print">
            <a:extLst>
              <a:ext uri="{28A0092B-C50C-407E-A947-70E740481C1C}">
                <a14:useLocalDpi xmlns:a14="http://schemas.microsoft.com/office/drawing/2010/main" val="0"/>
              </a:ext>
            </a:extLst>
          </a:blip>
          <a:srcRect t="35695" r="6618"/>
          <a:stretch>
            <a:fillRect/>
          </a:stretch>
        </p:blipFill>
        <p:spPr bwMode="auto">
          <a:xfrm>
            <a:off x="5147945" y="867198"/>
            <a:ext cx="4910455" cy="4929717"/>
          </a:xfrm>
          <a:prstGeom prst="rect">
            <a:avLst/>
          </a:prstGeom>
          <a:noFill/>
          <a:extLst>
            <a:ext uri="{909E8E84-426E-40DD-AFC4-6F175D3DCCD1}">
              <a14:hiddenFill xmlns:a14="http://schemas.microsoft.com/office/drawing/2010/main">
                <a:solidFill>
                  <a:srgbClr val="FFFFFF"/>
                </a:solidFill>
              </a14:hiddenFill>
            </a:ext>
          </a:extLst>
        </p:spPr>
      </p:pic>
      <p:sp>
        <p:nvSpPr>
          <p:cNvPr id="653315" name="Rectangle 3"/>
          <p:cNvSpPr>
            <a:spLocks noGrp="1" noChangeArrowheads="1"/>
          </p:cNvSpPr>
          <p:nvPr>
            <p:ph type="title"/>
          </p:nvPr>
        </p:nvSpPr>
        <p:spPr>
          <a:xfrm>
            <a:off x="1306195" y="0"/>
            <a:ext cx="7184073" cy="703475"/>
          </a:xfrm>
        </p:spPr>
        <p:txBody>
          <a:bodyPr/>
          <a:lstStyle/>
          <a:p>
            <a:r>
              <a:rPr lang="en-GB" altLang="en-US"/>
              <a:t>Results</a:t>
            </a:r>
          </a:p>
        </p:txBody>
      </p:sp>
      <p:sp>
        <p:nvSpPr>
          <p:cNvPr id="653316" name="Rectangle 4"/>
          <p:cNvSpPr>
            <a:spLocks noGrp="1" noChangeArrowheads="1"/>
          </p:cNvSpPr>
          <p:nvPr>
            <p:ph type="body" idx="1"/>
          </p:nvPr>
        </p:nvSpPr>
        <p:spPr>
          <a:xfrm>
            <a:off x="0" y="703475"/>
            <a:ext cx="9702165" cy="5876078"/>
          </a:xfrm>
        </p:spPr>
        <p:txBody>
          <a:bodyPr/>
          <a:lstStyle/>
          <a:p>
            <a:pPr algn="l"/>
            <a:r>
              <a:rPr lang="en-GB" altLang="en-US" dirty="0">
                <a:cs typeface="Times New Roman" pitchFamily="18" charset="0"/>
              </a:rPr>
              <a:t>We get:</a:t>
            </a:r>
          </a:p>
          <a:p>
            <a:pPr lvl="1"/>
            <a:endParaRPr lang="en-GB" altLang="en-US" dirty="0">
              <a:cs typeface="Times New Roman" pitchFamily="18" charset="0"/>
            </a:endParaRPr>
          </a:p>
          <a:p>
            <a:pPr lvl="1"/>
            <a:endParaRPr lang="en-GB" altLang="en-US" dirty="0">
              <a:cs typeface="Times New Roman" pitchFamily="18" charset="0"/>
            </a:endParaRPr>
          </a:p>
          <a:p>
            <a:pPr lvl="1"/>
            <a:endParaRPr lang="en-GB" altLang="en-US" dirty="0">
              <a:cs typeface="Times New Roman" pitchFamily="18" charset="0"/>
            </a:endParaRPr>
          </a:p>
          <a:p>
            <a:pPr lvl="1"/>
            <a:endParaRPr lang="en-GB" altLang="en-US" dirty="0">
              <a:cs typeface="Times New Roman" pitchFamily="18" charset="0"/>
            </a:endParaRPr>
          </a:p>
          <a:p>
            <a:pPr lvl="1"/>
            <a:r>
              <a:rPr lang="en-GB" altLang="en-US" sz="2000" dirty="0">
                <a:cs typeface="Times New Roman" pitchFamily="18" charset="0"/>
              </a:rPr>
              <a:t>deviates from the SM prediction </a:t>
            </a:r>
            <a:br>
              <a:rPr lang="en-GB" altLang="en-US" sz="2000" dirty="0">
                <a:cs typeface="Times New Roman" pitchFamily="18" charset="0"/>
              </a:rPr>
            </a:br>
            <a:r>
              <a:rPr lang="en-GB" altLang="en-US" sz="2000" dirty="0">
                <a:cs typeface="Times New Roman" pitchFamily="18" charset="0"/>
              </a:rPr>
              <a:t>by 3.0 </a:t>
            </a:r>
            <a:r>
              <a:rPr lang="el-GR" altLang="en-US" sz="2000" dirty="0">
                <a:cs typeface="Times New Roman" pitchFamily="18" charset="0"/>
              </a:rPr>
              <a:t>σ</a:t>
            </a:r>
          </a:p>
          <a:p>
            <a:pPr algn="l"/>
            <a:r>
              <a:rPr lang="en-GB" altLang="en-US" sz="2400" dirty="0"/>
              <a:t>Published: PRD 89, 012002 (2014)</a:t>
            </a:r>
          </a:p>
          <a:p>
            <a:pPr algn="l"/>
            <a:r>
              <a:rPr lang="en-GB" altLang="en-US" sz="2400" dirty="0"/>
              <a:t>Result is consistent with independent </a:t>
            </a:r>
            <a:br>
              <a:rPr lang="en-GB" altLang="en-US" sz="2400" dirty="0"/>
            </a:br>
            <a:r>
              <a:rPr lang="en-GB" altLang="en-US" sz="2400" dirty="0"/>
              <a:t>DØ measurements of</a:t>
            </a:r>
          </a:p>
          <a:p>
            <a:pPr lvl="1"/>
            <a:r>
              <a:rPr lang="en-GB" altLang="en-US" sz="2000" i="1" dirty="0" err="1"/>
              <a:t>a</a:t>
            </a:r>
            <a:r>
              <a:rPr lang="en-GB" altLang="en-US" sz="2000" i="1" baseline="30000" dirty="0" err="1"/>
              <a:t>d</a:t>
            </a:r>
            <a:r>
              <a:rPr lang="en-GB" altLang="en-US" sz="2000" baseline="-25000" dirty="0" err="1"/>
              <a:t>sl</a:t>
            </a:r>
            <a:r>
              <a:rPr lang="en-GB" altLang="en-US" sz="2000" dirty="0"/>
              <a:t> : PRD 86, 072009 (2012)</a:t>
            </a:r>
          </a:p>
          <a:p>
            <a:pPr lvl="1"/>
            <a:r>
              <a:rPr lang="en-GB" altLang="en-US" sz="2000" i="1" dirty="0" err="1"/>
              <a:t>a</a:t>
            </a:r>
            <a:r>
              <a:rPr lang="en-GB" altLang="en-US" sz="2000" i="1" baseline="30000" dirty="0" err="1"/>
              <a:t>s</a:t>
            </a:r>
            <a:r>
              <a:rPr lang="en-GB" altLang="en-US" sz="2000" baseline="-25000" dirty="0" err="1"/>
              <a:t>sl</a:t>
            </a:r>
            <a:r>
              <a:rPr lang="en-GB" altLang="en-US" sz="2000" dirty="0"/>
              <a:t> : PRL 110, 011801 (2013)</a:t>
            </a:r>
          </a:p>
          <a:p>
            <a:r>
              <a:rPr lang="en-US" altLang="en-US" sz="2400" dirty="0"/>
              <a:t>This effect is one of a few remaining puzzles from the Tevatron program which might indicate physics beyond standard model </a:t>
            </a:r>
            <a:endParaRPr lang="en-GB" altLang="en-US" sz="2400" dirty="0"/>
          </a:p>
        </p:txBody>
      </p:sp>
      <p:graphicFrame>
        <p:nvGraphicFramePr>
          <p:cNvPr id="653317" name="Object 5"/>
          <p:cNvGraphicFramePr>
            <a:graphicFrameLocks noChangeAspect="1"/>
          </p:cNvGraphicFramePr>
          <p:nvPr/>
        </p:nvGraphicFramePr>
        <p:xfrm>
          <a:off x="434817" y="1286405"/>
          <a:ext cx="2399348" cy="1511300"/>
        </p:xfrm>
        <a:graphic>
          <a:graphicData uri="http://schemas.openxmlformats.org/presentationml/2006/ole">
            <mc:AlternateContent xmlns:mc="http://schemas.openxmlformats.org/markup-compatibility/2006">
              <mc:Choice xmlns:v="urn:schemas-microsoft-com:vml" Requires="v">
                <p:oleObj spid="_x0000_s13422" name="Equation" r:id="rId5" imgW="1536480" imgH="939600" progId="Equation.3">
                  <p:embed/>
                </p:oleObj>
              </mc:Choice>
              <mc:Fallback>
                <p:oleObj name="Equation" r:id="rId5" imgW="1536480" imgH="93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17" y="1286405"/>
                        <a:ext cx="2399348" cy="1511300"/>
                      </a:xfrm>
                      <a:prstGeom prst="rect">
                        <a:avLst/>
                      </a:prstGeom>
                      <a:solidFill>
                        <a:srgbClr val="CCFF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3318" name="Text Box 6"/>
          <p:cNvSpPr txBox="1">
            <a:spLocks noChangeArrowheads="1"/>
          </p:cNvSpPr>
          <p:nvPr/>
        </p:nvSpPr>
        <p:spPr bwMode="auto">
          <a:xfrm>
            <a:off x="6138070" y="2580006"/>
            <a:ext cx="1505268" cy="61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spAutoFit/>
          </a:bodyPr>
          <a:lstStyle/>
          <a:p>
            <a:pPr algn="l"/>
            <a:r>
              <a:rPr lang="en-GB" altLang="en-US" sz="1300"/>
              <a:t>muon asymmetry</a:t>
            </a:r>
            <a:r>
              <a:rPr lang="en-GB" altLang="en-US" sz="2000"/>
              <a:t> </a:t>
            </a:r>
          </a:p>
        </p:txBody>
      </p:sp>
      <p:sp>
        <p:nvSpPr>
          <p:cNvPr id="653319" name="Line 7"/>
          <p:cNvSpPr>
            <a:spLocks noChangeShapeType="1"/>
          </p:cNvSpPr>
          <p:nvPr/>
        </p:nvSpPr>
        <p:spPr bwMode="auto">
          <a:xfrm>
            <a:off x="7564755" y="2907454"/>
            <a:ext cx="712470" cy="32744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spAutoFit/>
          </a:bodyPr>
          <a:lstStyle/>
          <a:p>
            <a:endParaRPr lang="en-US"/>
          </a:p>
        </p:txBody>
      </p:sp>
      <p:graphicFrame>
        <p:nvGraphicFramePr>
          <p:cNvPr id="653320" name="Object 8"/>
          <p:cNvGraphicFramePr>
            <a:graphicFrameLocks noChangeAspect="1"/>
          </p:cNvGraphicFramePr>
          <p:nvPr/>
        </p:nvGraphicFramePr>
        <p:xfrm>
          <a:off x="3207862" y="1275610"/>
          <a:ext cx="1548923" cy="1281007"/>
        </p:xfrm>
        <a:graphic>
          <a:graphicData uri="http://schemas.openxmlformats.org/presentationml/2006/ole">
            <mc:AlternateContent xmlns:mc="http://schemas.openxmlformats.org/markup-compatibility/2006">
              <mc:Choice xmlns:v="urn:schemas-microsoft-com:vml" Requires="v">
                <p:oleObj spid="_x0000_s13423" name="Equation" r:id="rId7" imgW="901440" imgH="723600" progId="Equation.3">
                  <p:embed/>
                </p:oleObj>
              </mc:Choice>
              <mc:Fallback>
                <p:oleObj name="Equation" r:id="rId7" imgW="901440" imgH="723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7862" y="1275610"/>
                        <a:ext cx="1548923" cy="1281007"/>
                      </a:xfrm>
                      <a:prstGeom prst="rect">
                        <a:avLst/>
                      </a:prstGeom>
                      <a:solidFill>
                        <a:srgbClr val="CCFF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70422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995" y="1304499"/>
            <a:ext cx="5680405" cy="5815210"/>
          </a:xfrm>
          <a:solidFill>
            <a:srgbClr val="FFFF00"/>
          </a:solidFill>
        </p:spPr>
        <p:txBody>
          <a:bodyPr>
            <a:spAutoFit/>
          </a:bodyPr>
          <a:lstStyle/>
          <a:p>
            <a:r>
              <a:rPr lang="en-US" sz="3200" dirty="0" smtClean="0"/>
              <a:t>The Higgs groups at both CDF and </a:t>
            </a:r>
            <a:r>
              <a:rPr lang="en-US" sz="3200" dirty="0" err="1" smtClean="0"/>
              <a:t>DZero</a:t>
            </a:r>
            <a:r>
              <a:rPr lang="en-US" sz="3200" dirty="0" smtClean="0"/>
              <a:t> have completed their </a:t>
            </a:r>
            <a:r>
              <a:rPr lang="en-US" sz="3200" dirty="0" smtClean="0"/>
              <a:t>search work</a:t>
            </a:r>
            <a:endParaRPr lang="en-US" sz="3200" dirty="0" smtClean="0"/>
          </a:p>
          <a:p>
            <a:r>
              <a:rPr lang="en-US" sz="3200" dirty="0" smtClean="0">
                <a:solidFill>
                  <a:schemeClr val="tx1"/>
                </a:solidFill>
              </a:rPr>
              <a:t>Powerful results </a:t>
            </a:r>
            <a:r>
              <a:rPr lang="en-US" sz="3200" dirty="0" smtClean="0">
                <a:solidFill>
                  <a:schemeClr val="tx1"/>
                </a:solidFill>
              </a:rPr>
              <a:t>in bb are </a:t>
            </a:r>
            <a:r>
              <a:rPr lang="en-US" sz="3200" dirty="0" smtClean="0">
                <a:solidFill>
                  <a:schemeClr val="tx1"/>
                </a:solidFill>
              </a:rPr>
              <a:t>complementary to the final states from the LHC</a:t>
            </a:r>
          </a:p>
          <a:p>
            <a:r>
              <a:rPr lang="en-US" sz="3200" dirty="0" smtClean="0">
                <a:solidFill>
                  <a:srgbClr val="0000FF"/>
                </a:solidFill>
              </a:rPr>
              <a:t>Observed significance is 3.0</a:t>
            </a:r>
            <a:r>
              <a:rPr lang="en-US" sz="3200" dirty="0" smtClean="0">
                <a:solidFill>
                  <a:srgbClr val="0000FF"/>
                </a:solidFill>
                <a:latin typeface="Symbol" panose="05050102010706020507" pitchFamily="18" charset="2"/>
              </a:rPr>
              <a:t>s</a:t>
            </a:r>
            <a:r>
              <a:rPr lang="en-US" sz="3200" dirty="0" smtClean="0">
                <a:solidFill>
                  <a:srgbClr val="0000FF"/>
                </a:solidFill>
              </a:rPr>
              <a:t> at a Higgs mass of 125 </a:t>
            </a:r>
            <a:r>
              <a:rPr lang="en-US" sz="3200" dirty="0" err="1" smtClean="0">
                <a:solidFill>
                  <a:srgbClr val="0000FF"/>
                </a:solidFill>
              </a:rPr>
              <a:t>GeV</a:t>
            </a:r>
            <a:endParaRPr lang="en-US" sz="3200" dirty="0" smtClean="0">
              <a:solidFill>
                <a:srgbClr val="0000FF"/>
              </a:solidFill>
            </a:endParaRPr>
          </a:p>
          <a:p>
            <a:r>
              <a:rPr lang="en-US" sz="3200" dirty="0" smtClean="0"/>
              <a:t>Tevatron combination published in PRD 88, 052014 (2013)</a:t>
            </a:r>
            <a:endParaRPr lang="en-US" sz="3200" dirty="0"/>
          </a:p>
        </p:txBody>
      </p:sp>
      <p:sp>
        <p:nvSpPr>
          <p:cNvPr id="2" name="Title 1"/>
          <p:cNvSpPr>
            <a:spLocks noGrp="1"/>
          </p:cNvSpPr>
          <p:nvPr>
            <p:ph type="title"/>
          </p:nvPr>
        </p:nvSpPr>
        <p:spPr/>
        <p:txBody>
          <a:bodyPr/>
          <a:lstStyle/>
          <a:p>
            <a:r>
              <a:rPr lang="en-US" dirty="0" smtClean="0"/>
              <a:t>Final Higgs Combination</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dirty="0" smtClean="0"/>
              <a:t>David Toback, Texas A&amp;M University</a:t>
            </a:r>
          </a:p>
          <a:p>
            <a:r>
              <a:rPr lang="en-US" dirty="0"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a:t>
            </a:fld>
            <a:endParaRPr lang="en-US">
              <a:solidFill>
                <a:schemeClr val="tx1"/>
              </a:solidFill>
            </a:endParaRPr>
          </a:p>
        </p:txBody>
      </p:sp>
      <p:pic>
        <p:nvPicPr>
          <p:cNvPr id="7" name="Picture 6" descr="Tev_cross_sections_125.eps"/>
          <p:cNvPicPr>
            <a:picLocks noChangeAspect="1"/>
          </p:cNvPicPr>
          <p:nvPr/>
        </p:nvPicPr>
        <p:blipFill rotWithShape="1">
          <a:blip r:embed="rId2" cstate="print">
            <a:extLst>
              <a:ext uri="{28A0092B-C50C-407E-A947-70E740481C1C}">
                <a14:useLocalDpi xmlns:a14="http://schemas.microsoft.com/office/drawing/2010/main" val="0"/>
              </a:ext>
            </a:extLst>
          </a:blip>
          <a:srcRect t="6968"/>
          <a:stretch/>
        </p:blipFill>
        <p:spPr>
          <a:xfrm>
            <a:off x="6248400" y="4021550"/>
            <a:ext cx="3657600" cy="3369850"/>
          </a:xfrm>
          <a:prstGeom prst="rect">
            <a:avLst/>
          </a:prstGeom>
        </p:spPr>
      </p:pic>
      <p:pic>
        <p:nvPicPr>
          <p:cNvPr id="8" name="Picture 7" descr="tevsmlimits_feb201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805" y="1304499"/>
            <a:ext cx="3659752" cy="2743200"/>
          </a:xfrm>
          <a:prstGeom prst="rect">
            <a:avLst/>
          </a:prstGeom>
        </p:spPr>
      </p:pic>
    </p:spTree>
    <p:extLst>
      <p:ext uri="{BB962C8B-B14F-4D97-AF65-F5344CB8AC3E}">
        <p14:creationId xmlns:p14="http://schemas.microsoft.com/office/powerpoint/2010/main" val="2580659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Couplings</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6</a:t>
            </a:fld>
            <a:endParaRPr lang="en-US">
              <a:solidFill>
                <a:schemeClr val="tx1"/>
              </a:solidFill>
            </a:endParaRPr>
          </a:p>
        </p:txBody>
      </p:sp>
      <p:pic>
        <p:nvPicPr>
          <p:cNvPr id="7" name="Picture 6" descr="tevkappaw_kappaz_twoquad_march2013.eps"/>
          <p:cNvPicPr>
            <a:picLocks noChangeAspect="1"/>
          </p:cNvPicPr>
          <p:nvPr/>
        </p:nvPicPr>
        <p:blipFill rotWithShape="1">
          <a:blip r:embed="rId2" cstate="print">
            <a:extLst>
              <a:ext uri="{28A0092B-C50C-407E-A947-70E740481C1C}">
                <a14:useLocalDpi xmlns:a14="http://schemas.microsoft.com/office/drawing/2010/main" val="0"/>
              </a:ext>
            </a:extLst>
          </a:blip>
          <a:srcRect t="3218" r="2602" b="2989"/>
          <a:stretch/>
        </p:blipFill>
        <p:spPr>
          <a:xfrm>
            <a:off x="4800600" y="1284344"/>
            <a:ext cx="2721076" cy="3657600"/>
          </a:xfrm>
          <a:prstGeom prst="rect">
            <a:avLst/>
          </a:prstGeom>
        </p:spPr>
      </p:pic>
      <p:pic>
        <p:nvPicPr>
          <p:cNvPr id="8" name="Picture 7" descr="tevkappav_kappaf_twoquad_march2013.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30" y="1284344"/>
            <a:ext cx="2620370" cy="3657600"/>
          </a:xfrm>
          <a:prstGeom prst="rect">
            <a:avLst/>
          </a:prstGeom>
        </p:spPr>
      </p:pic>
      <p:pic>
        <p:nvPicPr>
          <p:cNvPr id="10" name="Picture 9" descr="H139F08d.jpeg"/>
          <p:cNvPicPr>
            <a:picLocks noChangeAspect="1"/>
          </p:cNvPicPr>
          <p:nvPr/>
        </p:nvPicPr>
        <p:blipFill>
          <a:blip r:embed="rId4" cstate="print"/>
          <a:stretch>
            <a:fillRect/>
          </a:stretch>
        </p:blipFill>
        <p:spPr>
          <a:xfrm>
            <a:off x="5181600" y="4800599"/>
            <a:ext cx="4191000" cy="2925273"/>
          </a:xfrm>
          <a:prstGeom prst="rect">
            <a:avLst/>
          </a:prstGeom>
        </p:spPr>
      </p:pic>
      <p:sp>
        <p:nvSpPr>
          <p:cNvPr id="3" name="Content Placeholder 2"/>
          <p:cNvSpPr>
            <a:spLocks noGrp="1"/>
          </p:cNvSpPr>
          <p:nvPr>
            <p:ph idx="1"/>
          </p:nvPr>
        </p:nvSpPr>
        <p:spPr>
          <a:xfrm>
            <a:off x="275181" y="1376900"/>
            <a:ext cx="4525419" cy="6049120"/>
          </a:xfrm>
          <a:solidFill>
            <a:srgbClr val="CCFF99"/>
          </a:solidFill>
        </p:spPr>
        <p:txBody>
          <a:bodyPr wrap="square">
            <a:spAutoFit/>
          </a:bodyPr>
          <a:lstStyle/>
          <a:p>
            <a:r>
              <a:rPr lang="en-US" sz="2800" dirty="0" smtClean="0"/>
              <a:t>The world-wide emphasis has shifted to property measurements</a:t>
            </a:r>
          </a:p>
          <a:p>
            <a:r>
              <a:rPr lang="en-US" sz="2800" dirty="0" smtClean="0">
                <a:solidFill>
                  <a:schemeClr val="tx1"/>
                </a:solidFill>
              </a:rPr>
              <a:t>Combination of CDF and </a:t>
            </a:r>
            <a:r>
              <a:rPr lang="en-US" sz="2800" dirty="0" err="1" smtClean="0">
                <a:solidFill>
                  <a:schemeClr val="tx1"/>
                </a:solidFill>
              </a:rPr>
              <a:t>DZero</a:t>
            </a:r>
            <a:r>
              <a:rPr lang="en-US" sz="2800" dirty="0" smtClean="0">
                <a:solidFill>
                  <a:schemeClr val="tx1"/>
                </a:solidFill>
              </a:rPr>
              <a:t> </a:t>
            </a:r>
            <a:r>
              <a:rPr lang="en-US" sz="2800" dirty="0" smtClean="0">
                <a:solidFill>
                  <a:schemeClr val="tx1"/>
                </a:solidFill>
              </a:rPr>
              <a:t>results on Higgs Spin-parity is in progress</a:t>
            </a:r>
          </a:p>
          <a:p>
            <a:pPr lvl="1"/>
            <a:r>
              <a:rPr lang="en-US" sz="2800" dirty="0" err="1" smtClean="0"/>
              <a:t>DZero</a:t>
            </a:r>
            <a:r>
              <a:rPr lang="en-US" sz="2800" dirty="0" smtClean="0"/>
              <a:t> results are public</a:t>
            </a:r>
            <a:r>
              <a:rPr lang="en-US" sz="2800" dirty="0"/>
              <a:t> </a:t>
            </a:r>
            <a:r>
              <a:rPr lang="en-US" sz="2800" dirty="0" smtClean="0"/>
              <a:t>(</a:t>
            </a:r>
            <a:r>
              <a:rPr lang="en-US" sz="2800" dirty="0" err="1" smtClean="0"/>
              <a:t>Conf</a:t>
            </a:r>
            <a:r>
              <a:rPr lang="en-US" sz="2800" dirty="0" smtClean="0"/>
              <a:t> Notes 6387 and 6404)</a:t>
            </a:r>
          </a:p>
          <a:p>
            <a:pPr lvl="1"/>
            <a:r>
              <a:rPr lang="en-US" sz="2800" dirty="0" smtClean="0"/>
              <a:t>CDF results are nearing completion</a:t>
            </a:r>
          </a:p>
          <a:p>
            <a:r>
              <a:rPr lang="en-US" sz="2800" dirty="0" smtClean="0"/>
              <a:t>All results are currently consistent with the SM</a:t>
            </a:r>
            <a:endParaRPr lang="en-US" sz="2800" dirty="0"/>
          </a:p>
        </p:txBody>
      </p:sp>
    </p:spTree>
    <p:extLst>
      <p:ext uri="{BB962C8B-B14F-4D97-AF65-F5344CB8AC3E}">
        <p14:creationId xmlns:p14="http://schemas.microsoft.com/office/powerpoint/2010/main" val="2403484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99"/>
          </a:solidFill>
        </p:spPr>
        <p:txBody>
          <a:bodyPr/>
          <a:lstStyle/>
          <a:p>
            <a:r>
              <a:rPr lang="en-US" sz="4000" dirty="0" smtClean="0"/>
              <a:t>Search for Heavy Vector Bosons</a:t>
            </a:r>
            <a:br>
              <a:rPr lang="en-US" sz="4000" dirty="0" smtClean="0"/>
            </a:br>
            <a:r>
              <a:rPr lang="en-US" sz="4000" i="1" dirty="0" smtClean="0"/>
              <a:t>Exotics/New Phenomena</a:t>
            </a:r>
            <a:endParaRPr lang="en-US" sz="4000" i="1"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a:t>
            </a:fld>
            <a:endParaRPr lang="en-US">
              <a:solidFill>
                <a:schemeClr val="tx1"/>
              </a:solidFill>
            </a:endParaRPr>
          </a:p>
        </p:txBody>
      </p:sp>
      <p:pic>
        <p:nvPicPr>
          <p:cNvPr id="7" name="Picture 6" descr="CompareLimits.eps"/>
          <p:cNvPicPr>
            <a:picLocks noChangeAspect="1"/>
          </p:cNvPicPr>
          <p:nvPr/>
        </p:nvPicPr>
        <p:blipFill rotWithShape="1">
          <a:blip r:embed="rId2" cstate="print"/>
          <a:srcRect t="6761" r="8544"/>
          <a:stretch/>
        </p:blipFill>
        <p:spPr>
          <a:xfrm>
            <a:off x="5323087" y="1295400"/>
            <a:ext cx="4735313" cy="3105427"/>
          </a:xfrm>
          <a:prstGeom prst="rect">
            <a:avLst/>
          </a:prstGeom>
        </p:spPr>
      </p:pic>
      <p:pic>
        <p:nvPicPr>
          <p:cNvPr id="8" name="Picture 7" descr="result_limit_comparison.pdf"/>
          <p:cNvPicPr>
            <a:picLocks noChangeAspect="1"/>
          </p:cNvPicPr>
          <p:nvPr/>
        </p:nvPicPr>
        <p:blipFill rotWithShape="1">
          <a:blip r:embed="rId3" cstate="print"/>
          <a:srcRect r="8171"/>
          <a:stretch/>
        </p:blipFill>
        <p:spPr>
          <a:xfrm>
            <a:off x="5638800" y="4368997"/>
            <a:ext cx="4383206" cy="3330615"/>
          </a:xfrm>
          <a:prstGeom prst="rect">
            <a:avLst/>
          </a:prstGeom>
        </p:spPr>
      </p:pic>
      <p:sp>
        <p:nvSpPr>
          <p:cNvPr id="3" name="Content Placeholder 2"/>
          <p:cNvSpPr>
            <a:spLocks noGrp="1"/>
          </p:cNvSpPr>
          <p:nvPr>
            <p:ph idx="1"/>
          </p:nvPr>
        </p:nvSpPr>
        <p:spPr>
          <a:xfrm>
            <a:off x="457200" y="1549400"/>
            <a:ext cx="4953000" cy="5537200"/>
          </a:xfrm>
          <a:solidFill>
            <a:schemeClr val="accent6">
              <a:lumMod val="20000"/>
              <a:lumOff val="80000"/>
            </a:schemeClr>
          </a:solidFill>
        </p:spPr>
        <p:txBody>
          <a:bodyPr>
            <a:noAutofit/>
          </a:bodyPr>
          <a:lstStyle/>
          <a:p>
            <a:r>
              <a:rPr lang="en-US" sz="2000" dirty="0" smtClean="0"/>
              <a:t>While the Tevatron isn’t competitive for the high mass searches any more, there are still a number of places where it has advantages</a:t>
            </a:r>
          </a:p>
          <a:p>
            <a:pPr lvl="1"/>
            <a:r>
              <a:rPr lang="en-US" sz="2000" dirty="0" err="1" smtClean="0"/>
              <a:t>PPbar</a:t>
            </a:r>
            <a:r>
              <a:rPr lang="en-US" sz="2000" dirty="0" smtClean="0"/>
              <a:t> vs. PP</a:t>
            </a:r>
          </a:p>
          <a:p>
            <a:pPr lvl="1"/>
            <a:r>
              <a:rPr lang="en-US" sz="2000" dirty="0" smtClean="0"/>
              <a:t>Low number of interactions per crossing</a:t>
            </a:r>
          </a:p>
          <a:p>
            <a:r>
              <a:rPr lang="en-US" sz="2000" dirty="0" smtClean="0">
                <a:solidFill>
                  <a:schemeClr val="tx1"/>
                </a:solidFill>
              </a:rPr>
              <a:t>New limits on W’</a:t>
            </a:r>
            <a:r>
              <a:rPr lang="en-US" sz="2000" dirty="0" smtClean="0">
                <a:solidFill>
                  <a:schemeClr val="tx1"/>
                </a:solidFill>
                <a:sym typeface="Wingdings" panose="05000000000000000000" pitchFamily="2" charset="2"/>
              </a:rPr>
              <a:t></a:t>
            </a:r>
            <a:r>
              <a:rPr lang="en-US" sz="2000" dirty="0" err="1" smtClean="0">
                <a:solidFill>
                  <a:schemeClr val="tx1"/>
                </a:solidFill>
                <a:sym typeface="Wingdings" panose="05000000000000000000" pitchFamily="2" charset="2"/>
              </a:rPr>
              <a:t>tb</a:t>
            </a:r>
            <a:r>
              <a:rPr lang="en-US" sz="2000" dirty="0" smtClean="0">
                <a:solidFill>
                  <a:schemeClr val="tx1"/>
                </a:solidFill>
                <a:sym typeface="Wingdings" panose="05000000000000000000" pitchFamily="2" charset="2"/>
              </a:rPr>
              <a:t> and Z’</a:t>
            </a:r>
            <a:r>
              <a:rPr lang="en-US" sz="2000" dirty="0" err="1" smtClean="0">
                <a:solidFill>
                  <a:schemeClr val="tx1"/>
                </a:solidFill>
                <a:sym typeface="Wingdings" panose="05000000000000000000" pitchFamily="2" charset="2"/>
              </a:rPr>
              <a:t>tt</a:t>
            </a:r>
            <a:r>
              <a:rPr lang="en-US" sz="2000" dirty="0" smtClean="0">
                <a:solidFill>
                  <a:schemeClr val="tx1"/>
                </a:solidFill>
                <a:sym typeface="Wingdings" panose="05000000000000000000" pitchFamily="2" charset="2"/>
              </a:rPr>
              <a:t> are the world’s best at intermediate masses</a:t>
            </a:r>
          </a:p>
          <a:p>
            <a:pPr lvl="1"/>
            <a:r>
              <a:rPr lang="en-US" sz="2000" dirty="0">
                <a:solidFill>
                  <a:srgbClr val="0000FF"/>
                </a:solidFill>
              </a:rPr>
              <a:t>PRL 110, 121802 (2013</a:t>
            </a:r>
            <a:r>
              <a:rPr lang="en-US" sz="2000" dirty="0" smtClean="0">
                <a:solidFill>
                  <a:srgbClr val="0000FF"/>
                </a:solidFill>
              </a:rPr>
              <a:t>)</a:t>
            </a:r>
          </a:p>
          <a:p>
            <a:pPr lvl="1"/>
            <a:r>
              <a:rPr lang="en-US" sz="2000" dirty="0">
                <a:solidFill>
                  <a:srgbClr val="0000FF"/>
                </a:solidFill>
              </a:rPr>
              <a:t>CDF </a:t>
            </a:r>
            <a:r>
              <a:rPr lang="en-US" sz="2000" dirty="0" smtClean="0"/>
              <a:t>Public</a:t>
            </a:r>
            <a:r>
              <a:rPr lang="en-US" sz="2000" dirty="0" smtClean="0">
                <a:solidFill>
                  <a:srgbClr val="0000FF"/>
                </a:solidFill>
              </a:rPr>
              <a:t> </a:t>
            </a:r>
            <a:r>
              <a:rPr lang="en-US" sz="2000" dirty="0">
                <a:solidFill>
                  <a:srgbClr val="0000FF"/>
                </a:solidFill>
              </a:rPr>
              <a:t>note </a:t>
            </a:r>
            <a:r>
              <a:rPr lang="en-US" sz="2000" dirty="0" smtClean="0">
                <a:solidFill>
                  <a:srgbClr val="0000FF"/>
                </a:solidFill>
              </a:rPr>
              <a:t>11079</a:t>
            </a:r>
          </a:p>
          <a:p>
            <a:r>
              <a:rPr lang="en-US" sz="2000" dirty="0" smtClean="0">
                <a:solidFill>
                  <a:schemeClr val="tx1"/>
                </a:solidFill>
              </a:rPr>
              <a:t>A few more results to come in the next year</a:t>
            </a:r>
          </a:p>
          <a:p>
            <a:pPr lvl="1"/>
            <a:r>
              <a:rPr lang="en-US" sz="2000" dirty="0" smtClean="0">
                <a:solidFill>
                  <a:srgbClr val="FF0000"/>
                </a:solidFill>
              </a:rPr>
              <a:t>Delayed photons</a:t>
            </a:r>
          </a:p>
          <a:p>
            <a:pPr lvl="1"/>
            <a:r>
              <a:rPr lang="en-US" sz="2000" dirty="0" smtClean="0">
                <a:solidFill>
                  <a:srgbClr val="FF0000"/>
                </a:solidFill>
              </a:rPr>
              <a:t>Monopoles</a:t>
            </a:r>
          </a:p>
          <a:p>
            <a:pPr lvl="1"/>
            <a:r>
              <a:rPr lang="en-US" sz="2000" dirty="0" smtClean="0">
                <a:solidFill>
                  <a:srgbClr val="FF0000"/>
                </a:solidFill>
              </a:rPr>
              <a:t>Others</a:t>
            </a:r>
          </a:p>
        </p:txBody>
      </p:sp>
    </p:spTree>
    <p:extLst>
      <p:ext uri="{BB962C8B-B14F-4D97-AF65-F5344CB8AC3E}">
        <p14:creationId xmlns:p14="http://schemas.microsoft.com/office/powerpoint/2010/main" val="413557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QCD: Exclusive Production</a:t>
            </a:r>
            <a:endParaRPr lang="en-US" sz="44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8</a:t>
            </a:fld>
            <a:endParaRPr lang="en-US">
              <a:solidFill>
                <a:schemeClr val="tx1"/>
              </a:solidFill>
            </a:endParaRPr>
          </a:p>
        </p:txBody>
      </p:sp>
      <p:sp>
        <p:nvSpPr>
          <p:cNvPr id="3" name="Content Placeholder 2"/>
          <p:cNvSpPr>
            <a:spLocks noGrp="1"/>
          </p:cNvSpPr>
          <p:nvPr>
            <p:ph idx="1"/>
          </p:nvPr>
        </p:nvSpPr>
        <p:spPr>
          <a:xfrm>
            <a:off x="457200" y="1295400"/>
            <a:ext cx="5257800" cy="6400800"/>
          </a:xfrm>
          <a:solidFill>
            <a:srgbClr val="66FF33"/>
          </a:solidFill>
        </p:spPr>
        <p:txBody>
          <a:bodyPr>
            <a:normAutofit/>
          </a:bodyPr>
          <a:lstStyle/>
          <a:p>
            <a:r>
              <a:rPr lang="en-US" sz="2400" dirty="0" smtClean="0"/>
              <a:t>Central </a:t>
            </a:r>
            <a:r>
              <a:rPr lang="en-US" sz="2400" dirty="0"/>
              <a:t>Exclusive Hadron Pair </a:t>
            </a:r>
            <a:r>
              <a:rPr lang="en-US" sz="2400" dirty="0" smtClean="0"/>
              <a:t>Production</a:t>
            </a:r>
            <a:endParaRPr lang="en-US" sz="2400" dirty="0"/>
          </a:p>
          <a:p>
            <a:pPr lvl="1"/>
            <a:r>
              <a:rPr lang="en-US" sz="2400" dirty="0" smtClean="0"/>
              <a:t>CDF Public Note 10841</a:t>
            </a:r>
          </a:p>
          <a:p>
            <a:r>
              <a:rPr lang="en-US" sz="2400" dirty="0" smtClean="0"/>
              <a:t>List of many exclusive results</a:t>
            </a:r>
          </a:p>
          <a:p>
            <a:pPr lvl="1"/>
            <a:r>
              <a:rPr lang="en-US" sz="2400" dirty="0" smtClean="0"/>
              <a:t>High mass di-jet </a:t>
            </a:r>
            <a:r>
              <a:rPr lang="en-US" sz="2400" dirty="0"/>
              <a:t>production </a:t>
            </a:r>
          </a:p>
          <a:p>
            <a:pPr lvl="1"/>
            <a:r>
              <a:rPr lang="en-US" sz="2400" dirty="0"/>
              <a:t>Exclusive </a:t>
            </a:r>
            <a:r>
              <a:rPr lang="en-US" sz="2400" dirty="0" smtClean="0"/>
              <a:t>di-jet </a:t>
            </a:r>
            <a:r>
              <a:rPr lang="en-US" sz="2400" dirty="0"/>
              <a:t>production, </a:t>
            </a:r>
          </a:p>
          <a:p>
            <a:pPr lvl="1"/>
            <a:r>
              <a:rPr lang="en-US" sz="2400" dirty="0"/>
              <a:t>exclusive di-photon</a:t>
            </a:r>
          </a:p>
          <a:p>
            <a:pPr lvl="1"/>
            <a:r>
              <a:rPr lang="en-US" sz="2400" dirty="0"/>
              <a:t>exclusive </a:t>
            </a:r>
            <a:r>
              <a:rPr lang="en-US" sz="2400" dirty="0" smtClean="0">
                <a:latin typeface="Symbol" panose="05050102010706020507" pitchFamily="18" charset="2"/>
              </a:rPr>
              <a:t>c</a:t>
            </a:r>
            <a:r>
              <a:rPr lang="en-US" sz="2400" baseline="-25000" dirty="0" smtClean="0"/>
              <a:t>c</a:t>
            </a:r>
            <a:r>
              <a:rPr lang="en-US" sz="2400" dirty="0" smtClean="0"/>
              <a:t> production</a:t>
            </a:r>
          </a:p>
          <a:p>
            <a:r>
              <a:rPr lang="en-US" sz="2400" dirty="0" smtClean="0"/>
              <a:t>Measurements at multiple Tevatron energies</a:t>
            </a:r>
          </a:p>
          <a:p>
            <a:pPr lvl="1"/>
            <a:r>
              <a:rPr lang="en-US" sz="2400" dirty="0" smtClean="0"/>
              <a:t>300, </a:t>
            </a:r>
            <a:r>
              <a:rPr lang="en-US" sz="2400" dirty="0" smtClean="0"/>
              <a:t>900 </a:t>
            </a:r>
            <a:r>
              <a:rPr lang="en-US" sz="2400" dirty="0" smtClean="0"/>
              <a:t>and 1960 </a:t>
            </a:r>
            <a:r>
              <a:rPr lang="en-US" sz="2400" dirty="0" err="1" smtClean="0"/>
              <a:t>GeV</a:t>
            </a:r>
            <a:endParaRPr lang="en-US" sz="2400" dirty="0" smtClean="0"/>
          </a:p>
          <a:p>
            <a:pPr lvl="1"/>
            <a:r>
              <a:rPr lang="en-US" sz="2400" dirty="0" smtClean="0"/>
              <a:t>CDF Pub Note 10841 and </a:t>
            </a:r>
            <a:r>
              <a:rPr lang="en-US" sz="2400" dirty="0" smtClean="0"/>
              <a:t>10874</a:t>
            </a:r>
          </a:p>
          <a:p>
            <a:r>
              <a:rPr lang="en-US" sz="2400" dirty="0" smtClean="0">
                <a:solidFill>
                  <a:schemeClr val="tx1"/>
                </a:solidFill>
              </a:rPr>
              <a:t>Important in its own right as well as for confidence in our Monte Carlos (</a:t>
            </a:r>
            <a:r>
              <a:rPr lang="en-US" sz="2400" dirty="0" err="1" smtClean="0">
                <a:solidFill>
                  <a:schemeClr val="tx1"/>
                </a:solidFill>
              </a:rPr>
              <a:t>Pythia</a:t>
            </a:r>
            <a:r>
              <a:rPr lang="en-US" sz="2400" dirty="0" smtClean="0">
                <a:solidFill>
                  <a:schemeClr val="tx1"/>
                </a:solidFill>
              </a:rPr>
              <a:t>, </a:t>
            </a:r>
            <a:r>
              <a:rPr lang="en-US" sz="2400" dirty="0" err="1" smtClean="0">
                <a:solidFill>
                  <a:schemeClr val="tx1"/>
                </a:solidFill>
              </a:rPr>
              <a:t>Herwig</a:t>
            </a:r>
            <a:r>
              <a:rPr lang="en-US" sz="2400" dirty="0" smtClean="0">
                <a:solidFill>
                  <a:schemeClr val="tx1"/>
                </a:solidFill>
              </a:rPr>
              <a:t>++ etc.)</a:t>
            </a:r>
            <a:endParaRPr lang="en-US" sz="2400" dirty="0" smtClean="0">
              <a:solidFill>
                <a:schemeClr val="tx1"/>
              </a:solidFill>
            </a:endParaRPr>
          </a:p>
        </p:txBody>
      </p:sp>
      <p:pic>
        <p:nvPicPr>
          <p:cNvPr id="14338" name="Picture 2" descr="Click to Ret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4038600"/>
            <a:ext cx="40767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7" t="70479" r="12514" b="181"/>
          <a:stretch/>
        </p:blipFill>
        <p:spPr bwMode="auto">
          <a:xfrm>
            <a:off x="5280917" y="1524000"/>
            <a:ext cx="4625084" cy="220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769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Double Parton Interactions</a:t>
            </a:r>
            <a:endParaRPr lang="en-US" sz="44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9</a:t>
            </a:fld>
            <a:endParaRPr lang="en-US" dirty="0">
              <a:solidFill>
                <a:schemeClr val="tx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460" r="12688"/>
          <a:stretch/>
        </p:blipFill>
        <p:spPr bwMode="auto">
          <a:xfrm>
            <a:off x="6225791" y="5282000"/>
            <a:ext cx="3299209" cy="249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371600"/>
            <a:ext cx="5192646" cy="5975254"/>
          </a:xfrm>
          <a:solidFill>
            <a:srgbClr val="FFFF00"/>
          </a:solidFill>
        </p:spPr>
        <p:txBody>
          <a:bodyPr wrap="square">
            <a:spAutoFit/>
          </a:bodyPr>
          <a:lstStyle/>
          <a:p>
            <a:r>
              <a:rPr lang="en-US" dirty="0"/>
              <a:t>Ability to separate single and double parton interactions</a:t>
            </a:r>
          </a:p>
          <a:p>
            <a:r>
              <a:rPr lang="en-US" dirty="0" smtClean="0">
                <a:solidFill>
                  <a:schemeClr val="tx1"/>
                </a:solidFill>
              </a:rPr>
              <a:t>Measurements in both </a:t>
            </a:r>
            <a:r>
              <a:rPr lang="el-GR" dirty="0" smtClean="0">
                <a:solidFill>
                  <a:schemeClr val="tx1"/>
                </a:solidFill>
              </a:rPr>
              <a:t>γ </a:t>
            </a:r>
            <a:r>
              <a:rPr lang="el-GR" dirty="0">
                <a:solidFill>
                  <a:schemeClr val="tx1"/>
                </a:solidFill>
              </a:rPr>
              <a:t>+ 3 </a:t>
            </a:r>
            <a:r>
              <a:rPr lang="en-US" dirty="0">
                <a:solidFill>
                  <a:schemeClr val="tx1"/>
                </a:solidFill>
              </a:rPr>
              <a:t>jets and </a:t>
            </a:r>
            <a:r>
              <a:rPr lang="el-GR" dirty="0">
                <a:solidFill>
                  <a:schemeClr val="tx1"/>
                </a:solidFill>
              </a:rPr>
              <a:t>γ + </a:t>
            </a:r>
            <a:r>
              <a:rPr lang="en-US" dirty="0">
                <a:solidFill>
                  <a:schemeClr val="tx1"/>
                </a:solidFill>
              </a:rPr>
              <a:t>b/c + 2 jets </a:t>
            </a:r>
            <a:r>
              <a:rPr lang="en-US" dirty="0" smtClean="0">
                <a:solidFill>
                  <a:schemeClr val="tx1"/>
                </a:solidFill>
              </a:rPr>
              <a:t>events</a:t>
            </a:r>
          </a:p>
          <a:p>
            <a:pPr lvl="1"/>
            <a:r>
              <a:rPr lang="en-US" sz="3600" dirty="0" err="1" smtClean="0"/>
              <a:t>DZero</a:t>
            </a:r>
            <a:r>
              <a:rPr lang="en-US" sz="3600" dirty="0" smtClean="0"/>
              <a:t>: </a:t>
            </a:r>
            <a:r>
              <a:rPr lang="en-US" sz="3600" dirty="0" smtClean="0"/>
              <a:t>Phys</a:t>
            </a:r>
            <a:r>
              <a:rPr lang="en-US" sz="3600" dirty="0"/>
              <a:t>. Rev. D 89, 072006 (2014</a:t>
            </a:r>
            <a:r>
              <a:rPr lang="en-US" sz="3600" dirty="0" smtClean="0"/>
              <a:t>)</a:t>
            </a:r>
          </a:p>
          <a:p>
            <a:r>
              <a:rPr lang="en-US" dirty="0" smtClean="0"/>
              <a:t>In agreement with the SM</a:t>
            </a:r>
            <a:endParaRPr lang="en-US" dirty="0" smtClean="0"/>
          </a:p>
        </p:txBody>
      </p:sp>
      <p:sp>
        <p:nvSpPr>
          <p:cNvPr id="8" name="AutoShape 4" descr="C:\Users\Toback\Desktop\Re FW Users Meeting talk_files\image0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C:\Users\Toback\Desktop\Re FW Users Meeting talk_files\image00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C:\Users\Toback\Desktop\Re FW Users Meeting talk_files\image00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1142999"/>
            <a:ext cx="2988034" cy="408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515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78643</TotalTime>
  <Words>2477</Words>
  <Application>Microsoft Office PowerPoint</Application>
  <PresentationFormat>Custom</PresentationFormat>
  <Paragraphs>608</Paragraphs>
  <Slides>46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Blank Presentation</vt:lpstr>
      <vt:lpstr>Equation</vt:lpstr>
      <vt:lpstr>PowerPoint Presentation</vt:lpstr>
      <vt:lpstr>Overview</vt:lpstr>
      <vt:lpstr>Publication History</vt:lpstr>
      <vt:lpstr>Rich Program</vt:lpstr>
      <vt:lpstr>Final Higgs Combination</vt:lpstr>
      <vt:lpstr>Higgs Couplings</vt:lpstr>
      <vt:lpstr>Search for Heavy Vector Bosons Exotics/New Phenomena</vt:lpstr>
      <vt:lpstr>QCD: Exclusive Production</vt:lpstr>
      <vt:lpstr>Double Parton Interactions</vt:lpstr>
      <vt:lpstr>W/Z+Jets</vt:lpstr>
      <vt:lpstr>Vector Boson + HF</vt:lpstr>
      <vt:lpstr>CP  violation  in  B±  decays </vt:lpstr>
      <vt:lpstr>Excited B-mesons</vt:lpstr>
      <vt:lpstr>b-Baryon Properties</vt:lpstr>
      <vt:lpstr>Like-sign di-muon charge asymmetry</vt:lpstr>
      <vt:lpstr>Precision EWK: AFB from leptons sin2qeff and W-mass</vt:lpstr>
      <vt:lpstr>WW and ZZ Results</vt:lpstr>
      <vt:lpstr>W Mass Measurement</vt:lpstr>
      <vt:lpstr>Top Pair-Production Cross Section</vt:lpstr>
      <vt:lpstr>Top Mass</vt:lpstr>
      <vt:lpstr>Single Top s+t</vt:lpstr>
      <vt:lpstr>Observation of Single Top in the S-Channel</vt:lpstr>
      <vt:lpstr>Forward-Backward Asymmetry in ttbar</vt:lpstr>
      <vt:lpstr>AFB in High Mass bb</vt:lpstr>
      <vt:lpstr>PowerPoint Presentation</vt:lpstr>
      <vt:lpstr>Conclusions</vt:lpstr>
      <vt:lpstr>Backups</vt:lpstr>
      <vt:lpstr>W+Dijet Mass Bump Story</vt:lpstr>
      <vt:lpstr>    Observation  of  Bs0 – Bs0  Oscillations</vt:lpstr>
      <vt:lpstr>PowerPoint Presentation</vt:lpstr>
      <vt:lpstr>PowerPoint Presentation</vt:lpstr>
      <vt:lpstr>PowerPoint Presentation</vt:lpstr>
      <vt:lpstr>PowerPoint Presentation</vt:lpstr>
      <vt:lpstr>Stuff from Dzero page</vt:lpstr>
      <vt:lpstr>CDF Recent Papers</vt:lpstr>
      <vt:lpstr>Sample</vt:lpstr>
      <vt:lpstr>Run  II  history</vt:lpstr>
      <vt:lpstr>PowerPoint Presentation</vt:lpstr>
      <vt:lpstr>PowerPoint Presentation</vt:lpstr>
      <vt:lpstr>PowerPoint Presentation</vt:lpstr>
      <vt:lpstr>PowerPoint Presentation</vt:lpstr>
      <vt:lpstr>V+HF Backups</vt:lpstr>
      <vt:lpstr>PowerPoint Presentation</vt:lpstr>
      <vt:lpstr>PowerPoint Presentation</vt:lpstr>
      <vt:lpstr>Like-sign dimuon charge asymmetry</vt:lpstr>
      <vt:lpstr>Results</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Phenomena:  Recent Results and Prospects from the Fermilab Tevatron</dc:title>
  <dc:creator>toback</dc:creator>
  <cp:lastModifiedBy>Toback</cp:lastModifiedBy>
  <cp:revision>1154</cp:revision>
  <cp:lastPrinted>2014-06-10T22:30:52Z</cp:lastPrinted>
  <dcterms:created xsi:type="dcterms:W3CDTF">2000-02-16T04:53:28Z</dcterms:created>
  <dcterms:modified xsi:type="dcterms:W3CDTF">2014-06-10T22:37:14Z</dcterms:modified>
</cp:coreProperties>
</file>