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250" r:id="rId2"/>
    <p:sldId id="1544" r:id="rId3"/>
    <p:sldId id="1546" r:id="rId4"/>
    <p:sldId id="1565" r:id="rId5"/>
    <p:sldId id="1595" r:id="rId6"/>
    <p:sldId id="1615" r:id="rId7"/>
    <p:sldId id="1566" r:id="rId8"/>
    <p:sldId id="1562" r:id="rId9"/>
    <p:sldId id="1534" r:id="rId10"/>
    <p:sldId id="1567" r:id="rId11"/>
    <p:sldId id="1632" r:id="rId12"/>
    <p:sldId id="1486" r:id="rId13"/>
    <p:sldId id="1634" r:id="rId14"/>
    <p:sldId id="1633" r:id="rId15"/>
    <p:sldId id="1598" r:id="rId16"/>
    <p:sldId id="1526" r:id="rId17"/>
    <p:sldId id="1620" r:id="rId18"/>
    <p:sldId id="1482" r:id="rId19"/>
    <p:sldId id="1637" r:id="rId20"/>
    <p:sldId id="1490" r:id="rId21"/>
    <p:sldId id="1488" r:id="rId22"/>
    <p:sldId id="1480" r:id="rId23"/>
    <p:sldId id="1583" r:id="rId24"/>
    <p:sldId id="1494" r:id="rId25"/>
    <p:sldId id="1547" r:id="rId26"/>
    <p:sldId id="1550" r:id="rId27"/>
    <p:sldId id="1584" r:id="rId28"/>
    <p:sldId id="1500" r:id="rId29"/>
    <p:sldId id="1549" r:id="rId30"/>
    <p:sldId id="1548" r:id="rId31"/>
    <p:sldId id="1464" r:id="rId32"/>
    <p:sldId id="1585" r:id="rId33"/>
    <p:sldId id="1603" r:id="rId34"/>
    <p:sldId id="1474" r:id="rId35"/>
    <p:sldId id="1552" r:id="rId36"/>
    <p:sldId id="1551" r:id="rId37"/>
    <p:sldId id="1531" r:id="rId38"/>
    <p:sldId id="1472" r:id="rId39"/>
    <p:sldId id="1623" r:id="rId40"/>
    <p:sldId id="1509" r:id="rId41"/>
    <p:sldId id="1588" r:id="rId42"/>
    <p:sldId id="1628" r:id="rId43"/>
    <p:sldId id="1470" r:id="rId44"/>
    <p:sldId id="1553" r:id="rId45"/>
    <p:sldId id="1532" r:id="rId46"/>
    <p:sldId id="1640" r:id="rId47"/>
    <p:sldId id="1319" r:id="rId48"/>
  </p:sldIdLst>
  <p:sldSz cx="10058400" cy="7772400"/>
  <p:notesSz cx="9601200" cy="73152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rgbClr val="FF00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00"/>
    <a:srgbClr val="66FF33"/>
    <a:srgbClr val="00FF00"/>
    <a:srgbClr val="FFFFCC"/>
    <a:srgbClr val="CCFFCC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8575" autoAdjust="0"/>
  </p:normalViewPr>
  <p:slideViewPr>
    <p:cSldViewPr>
      <p:cViewPr varScale="1">
        <p:scale>
          <a:sx n="93" d="100"/>
          <a:sy n="93" d="100"/>
        </p:scale>
        <p:origin x="-1098" y="-10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474" y="-102"/>
      </p:cViewPr>
      <p:guideLst>
        <p:guide orient="horz" pos="2304"/>
        <p:guide pos="30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10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7" tIns="48561" rIns="97117" bIns="48561" numCol="1" anchor="t" anchorCtr="0" compatLnSpc="1">
            <a:prstTxWarp prst="textNoShape">
              <a:avLst/>
            </a:prstTxWarp>
          </a:bodyPr>
          <a:lstStyle>
            <a:lvl1pPr algn="l" defTabSz="971550">
              <a:spcBef>
                <a:spcPct val="0"/>
              </a:spcBef>
              <a:defRPr sz="1300" b="0">
                <a:solidFill>
                  <a:srgbClr val="FF66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83225" y="0"/>
            <a:ext cx="4110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7" tIns="48561" rIns="97117" bIns="48561" numCol="1" anchor="t" anchorCtr="0" compatLnSpc="1">
            <a:prstTxWarp prst="textNoShape">
              <a:avLst/>
            </a:prstTxWarp>
          </a:bodyPr>
          <a:lstStyle>
            <a:lvl1pPr algn="r" defTabSz="971550">
              <a:spcBef>
                <a:spcPct val="0"/>
              </a:spcBef>
              <a:defRPr sz="1300" b="0">
                <a:solidFill>
                  <a:srgbClr val="FF66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9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37375"/>
            <a:ext cx="41100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7" tIns="48561" rIns="97117" bIns="48561" numCol="1" anchor="b" anchorCtr="0" compatLnSpc="1">
            <a:prstTxWarp prst="textNoShape">
              <a:avLst/>
            </a:prstTxWarp>
          </a:bodyPr>
          <a:lstStyle>
            <a:lvl1pPr algn="l" defTabSz="971550">
              <a:spcBef>
                <a:spcPct val="0"/>
              </a:spcBef>
              <a:defRPr sz="1300" b="0">
                <a:solidFill>
                  <a:srgbClr val="FF66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9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83225" y="6937375"/>
            <a:ext cx="41100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17" tIns="48561" rIns="97117" bIns="48561" numCol="1" anchor="b" anchorCtr="0" compatLnSpc="1">
            <a:prstTxWarp prst="textNoShape">
              <a:avLst/>
            </a:prstTxWarp>
          </a:bodyPr>
          <a:lstStyle>
            <a:lvl1pPr algn="r" defTabSz="971550">
              <a:spcBef>
                <a:spcPct val="0"/>
              </a:spcBef>
              <a:defRPr sz="1300" b="0">
                <a:solidFill>
                  <a:srgbClr val="FF6600"/>
                </a:solidFill>
                <a:latin typeface="Times New Roman" pitchFamily="18" charset="0"/>
              </a:defRPr>
            </a:lvl1pPr>
          </a:lstStyle>
          <a:p>
            <a:fld id="{55CF66F5-A3D5-47D0-9C42-1641983E5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921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93" tIns="48500" rIns="96993" bIns="48500" numCol="1" anchor="t" anchorCtr="0" compatLnSpc="1">
            <a:prstTxWarp prst="textNoShape">
              <a:avLst/>
            </a:prstTxWarp>
          </a:bodyPr>
          <a:lstStyle>
            <a:lvl1pPr algn="l" defTabSz="97155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93" tIns="48500" rIns="96993" bIns="48500" numCol="1" anchor="t" anchorCtr="0" compatLnSpc="1">
            <a:prstTxWarp prst="textNoShape">
              <a:avLst/>
            </a:prstTxWarp>
          </a:bodyPr>
          <a:lstStyle>
            <a:lvl1pPr algn="r" defTabSz="97155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25775" y="549275"/>
            <a:ext cx="354965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93" tIns="48500" rIns="96993" bIns="48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93" tIns="48500" rIns="96993" bIns="48500" numCol="1" anchor="b" anchorCtr="0" compatLnSpc="1">
            <a:prstTxWarp prst="textNoShape">
              <a:avLst/>
            </a:prstTxWarp>
          </a:bodyPr>
          <a:lstStyle>
            <a:lvl1pPr algn="l" defTabSz="97155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93" tIns="48500" rIns="96993" bIns="48500" numCol="1" anchor="b" anchorCtr="0" compatLnSpc="1">
            <a:prstTxWarp prst="textNoShape">
              <a:avLst/>
            </a:prstTxWarp>
          </a:bodyPr>
          <a:lstStyle>
            <a:lvl1pPr algn="r" defTabSz="97155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9CD0889-8E36-4C7E-9454-DDB800DA8C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3928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0889-8E36-4C7E-9454-DDB800DA8C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351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8534400" cy="1295400"/>
          </a:xfrm>
        </p:spPr>
        <p:txBody>
          <a:bodyPr/>
          <a:lstStyle>
            <a:lvl1pPr>
              <a:defRPr sz="9600"/>
            </a:lvl1pPr>
          </a:lstStyle>
          <a:p>
            <a:pPr lvl="0"/>
            <a:r>
              <a:rPr lang="en-US" noProof="0" smtClean="0"/>
              <a:t>DOE Site Visit</a:t>
            </a:r>
            <a:br>
              <a:rPr lang="en-US" noProof="0" smtClean="0"/>
            </a:br>
            <a:r>
              <a:rPr lang="en-US" noProof="0" smtClean="0"/>
              <a:t>1/31/2001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876800"/>
            <a:ext cx="8534400" cy="1981200"/>
          </a:xfrm>
        </p:spPr>
        <p:txBody>
          <a:bodyPr/>
          <a:lstStyle>
            <a:lvl1pPr marL="0" indent="0" algn="ctr">
              <a:buFontTx/>
              <a:buNone/>
              <a:defRPr sz="6000"/>
            </a:lvl1pPr>
          </a:lstStyle>
          <a:p>
            <a:pPr lvl="0"/>
            <a:r>
              <a:rPr lang="en-US" noProof="0" smtClean="0"/>
              <a:t>David Toback</a:t>
            </a:r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7086600"/>
            <a:ext cx="2057400" cy="533400"/>
          </a:xfrm>
        </p:spPr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r>
              <a:rPr lang="en-US"/>
              <a:t>4/16/02</a:t>
            </a:r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7086600"/>
            <a:ext cx="3200400" cy="5334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Directors Review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23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7086600"/>
            <a:ext cx="2057400" cy="533400"/>
          </a:xfrm>
        </p:spPr>
        <p:txBody>
          <a:bodyPr/>
          <a:lstStyle>
            <a:lvl1pPr>
              <a:defRPr>
                <a:solidFill>
                  <a:srgbClr val="990099"/>
                </a:solidFill>
                <a:latin typeface="Times New Roman" pitchFamily="18" charset="0"/>
              </a:defRPr>
            </a:lvl1pPr>
          </a:lstStyle>
          <a:p>
            <a:fld id="{F0A841F3-8BDF-4107-9054-6D810F1607F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23271" name="Rectangle 7" descr="Green marble"/>
          <p:cNvSpPr>
            <a:spLocks noChangeArrowheads="1"/>
          </p:cNvSpPr>
          <p:nvPr/>
        </p:nvSpPr>
        <p:spPr bwMode="auto">
          <a:xfrm>
            <a:off x="609600" y="1143000"/>
            <a:ext cx="8605838" cy="152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EAA50A1E-A8C5-4A6B-AA9B-59E1487A26B9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95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0"/>
            <a:ext cx="2514600" cy="690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391400" cy="690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2AF81868-E564-47DD-A9EA-9297E605A8B1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02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7178675"/>
            <a:ext cx="2468563" cy="5175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0500" y="7178675"/>
            <a:ext cx="2095500" cy="517525"/>
          </a:xfrm>
        </p:spPr>
        <p:txBody>
          <a:bodyPr/>
          <a:lstStyle>
            <a:lvl1pPr>
              <a:defRPr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95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165DD90C-2AD2-4F63-97A7-0577884D5B50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93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457700" cy="553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371600"/>
            <a:ext cx="4457700" cy="553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4550ADC2-BF6E-4AAA-93FF-AB2EBFEF33E6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82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59B2C978-B5B9-4706-A493-7B87CFAECB33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94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D6774913-34C6-4616-9D03-42FD4E752E4A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3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593CB36A-5306-46C4-BB11-FE395B42E1D0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06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DE808B8F-BCBD-4D19-B49A-AAC70A4AB0BB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53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/>
              <a:t>October 2011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0099"/>
                </a:solidFill>
              </a:defRPr>
            </a:lvl1pPr>
          </a:lstStyle>
          <a:p>
            <a:endParaRPr lang="en-US"/>
          </a:p>
          <a:p>
            <a:fld id="{76B2B658-416E-4EBB-B6A0-1250ABAC6DE7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83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9067800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063" y="7081838"/>
            <a:ext cx="2095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l" defTabSz="1019175">
              <a:spcBef>
                <a:spcPct val="0"/>
              </a:spcBef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 smtClean="0"/>
          </a:p>
          <a:p>
            <a:r>
              <a:rPr lang="en-US" dirty="0" smtClean="0">
                <a:latin typeface="+mn-lt"/>
              </a:rPr>
              <a:t>October 2011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7178675"/>
            <a:ext cx="518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defTabSz="1019175">
              <a:spcBef>
                <a:spcPct val="0"/>
              </a:spcBef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81838"/>
            <a:ext cx="2095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spcBef>
                <a:spcPct val="0"/>
              </a:spcBef>
              <a:defRPr sz="16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990099"/>
              </a:solidFill>
            </a:endParaRPr>
          </a:p>
          <a:p>
            <a:fld id="{E2E32A6D-7D37-41B6-8129-F0CEF58B54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8" descr="Green marble"/>
          <p:cNvSpPr>
            <a:spLocks noChangeArrowheads="1"/>
          </p:cNvSpPr>
          <p:nvPr/>
        </p:nvSpPr>
        <p:spPr bwMode="auto">
          <a:xfrm>
            <a:off x="609600" y="1143000"/>
            <a:ext cx="8605838" cy="1524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+mj-lt"/>
          <a:ea typeface="+mj-ea"/>
          <a:cs typeface="+mj-cs"/>
        </a:defRPr>
      </a:lvl1pPr>
      <a:lvl2pPr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Comic Sans MS" pitchFamily="66" charset="0"/>
        </a:defRPr>
      </a:lvl2pPr>
      <a:lvl3pPr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Comic Sans MS" pitchFamily="66" charset="0"/>
        </a:defRPr>
      </a:lvl3pPr>
      <a:lvl4pPr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Comic Sans MS" pitchFamily="66" charset="0"/>
        </a:defRPr>
      </a:lvl4pPr>
      <a:lvl5pPr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Comic Sans MS" pitchFamily="66" charset="0"/>
        </a:defRPr>
      </a:lvl5pPr>
      <a:lvl6pPr marL="457200"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Comic Sans MS" pitchFamily="66" charset="0"/>
        </a:defRPr>
      </a:lvl6pPr>
      <a:lvl7pPr marL="914400"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Comic Sans MS" pitchFamily="66" charset="0"/>
        </a:defRPr>
      </a:lvl7pPr>
      <a:lvl8pPr marL="1371600"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Comic Sans MS" pitchFamily="66" charset="0"/>
        </a:defRPr>
      </a:lvl8pPr>
      <a:lvl9pPr marL="1828800" algn="ctr" defTabSz="1019175" rtl="0" eaLnBrk="0" fontAlgn="base" hangingPunct="0">
        <a:spcBef>
          <a:spcPct val="0"/>
        </a:spcBef>
        <a:spcAft>
          <a:spcPct val="0"/>
        </a:spcAft>
        <a:defRPr sz="4900" b="1">
          <a:solidFill>
            <a:srgbClr val="0000FF"/>
          </a:solidFill>
          <a:latin typeface="Comic Sans MS" pitchFamily="66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har char="•"/>
        <a:defRPr sz="3600" b="1">
          <a:solidFill>
            <a:srgbClr val="FF0000"/>
          </a:solidFill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har char="–"/>
        <a:defRPr sz="3100" b="1">
          <a:solidFill>
            <a:srgbClr val="0000FF"/>
          </a:solidFill>
          <a:latin typeface="+mn-lt"/>
        </a:defRPr>
      </a:lvl2pPr>
      <a:lvl3pPr marL="1209675" indent="-254000" algn="l" defTabSz="1019175" rtl="0" eaLnBrk="0" fontAlgn="base" hangingPunct="0">
        <a:spcBef>
          <a:spcPct val="20000"/>
        </a:spcBef>
        <a:spcAft>
          <a:spcPct val="0"/>
        </a:spcAft>
        <a:buChar char="•"/>
        <a:defRPr sz="2700" b="1">
          <a:solidFill>
            <a:schemeClr val="tx1"/>
          </a:solidFill>
          <a:latin typeface="+mn-lt"/>
        </a:defRPr>
      </a:lvl3pPr>
      <a:lvl4pPr marL="1592263" indent="-255588" algn="l" defTabSz="1019175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chemeClr val="tx1"/>
          </a:solidFill>
          <a:latin typeface="+mn-lt"/>
        </a:defRPr>
      </a:lvl4pPr>
      <a:lvl5pPr marL="1973263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5pPr>
      <a:lvl6pPr marL="2430463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6pPr>
      <a:lvl7pPr marL="2887663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7pPr>
      <a:lvl8pPr marL="3344863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8pPr>
      <a:lvl9pPr marL="3802063" indent="-254000" algn="l" defTabSz="1019175" rtl="0" eaLnBrk="0" fontAlgn="base" hangingPunct="0">
        <a:spcBef>
          <a:spcPct val="20000"/>
        </a:spcBef>
        <a:spcAft>
          <a:spcPct val="0"/>
        </a:spcAft>
        <a:buChar char="»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October </a:t>
            </a:r>
            <a:r>
              <a:rPr lang="en-US" dirty="0"/>
              <a:t>2011</a:t>
            </a:r>
          </a:p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David Toback, Texas A&amp;M University</a:t>
            </a:r>
          </a:p>
          <a:p>
            <a:r>
              <a:rPr lang="en-US" dirty="0" smtClean="0"/>
              <a:t>Research Topics Seminar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  <a:p>
            <a:fld id="{AB096E9D-2158-438B-9ECD-11FB85AB47B0}" type="slidenum">
              <a:rPr lang="en-US">
                <a:solidFill>
                  <a:schemeClr val="tx1"/>
                </a:solidFill>
              </a:rPr>
              <a:pPr/>
              <a:t>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55842" name="Rectangle 2"/>
          <p:cNvSpPr>
            <a:spLocks noChangeArrowheads="1"/>
          </p:cNvSpPr>
          <p:nvPr/>
        </p:nvSpPr>
        <p:spPr bwMode="auto">
          <a:xfrm>
            <a:off x="0" y="0"/>
            <a:ext cx="10058400" cy="8229600"/>
          </a:xfrm>
          <a:prstGeom prst="rect">
            <a:avLst/>
          </a:prstGeom>
          <a:solidFill>
            <a:srgbClr val="F5EE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845" name="Rectangle 5"/>
          <p:cNvSpPr>
            <a:spLocks noChangeArrowheads="1"/>
          </p:cNvSpPr>
          <p:nvPr/>
        </p:nvSpPr>
        <p:spPr bwMode="auto">
          <a:xfrm>
            <a:off x="1341438" y="5029200"/>
            <a:ext cx="7375525" cy="2383501"/>
          </a:xfrm>
          <a:prstGeom prst="rect">
            <a:avLst/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/>
          <a:p>
            <a:pPr defTabSz="1019175" eaLnBrk="1" hangingPunct="1">
              <a:lnSpc>
                <a:spcPct val="80000"/>
              </a:lnSpc>
            </a:pP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Toback</a:t>
            </a:r>
          </a:p>
          <a:p>
            <a:pPr defTabSz="1019175" eaLnBrk="1" hangingPunct="1">
              <a:lnSpc>
                <a:spcPct val="80000"/>
              </a:lnSpc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Texas A&amp;M University</a:t>
            </a:r>
          </a:p>
          <a:p>
            <a:pPr defTabSz="1019175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Chicago Seminar </a:t>
            </a:r>
          </a:p>
          <a:p>
            <a:pPr defTabSz="1019175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2015</a:t>
            </a:r>
            <a:endParaRPr lang="en-US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5843" name="Rectangle 3"/>
          <p:cNvSpPr>
            <a:spLocks noChangeArrowheads="1"/>
          </p:cNvSpPr>
          <p:nvPr/>
        </p:nvSpPr>
        <p:spPr bwMode="auto">
          <a:xfrm>
            <a:off x="0" y="1860798"/>
            <a:ext cx="10058400" cy="769441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5584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501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Content Placeholder 7" descr="cdfii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23738" y="0"/>
            <a:ext cx="1834662" cy="1828800"/>
          </a:xfrm>
          <a:prstGeom prst="rect">
            <a:avLst/>
          </a:prstGeom>
        </p:spPr>
      </p:pic>
      <p:sp>
        <p:nvSpPr>
          <p:cNvPr id="1955844" name="Rectangle 4"/>
          <p:cNvSpPr>
            <a:spLocks noChangeArrowheads="1"/>
          </p:cNvSpPr>
          <p:nvPr/>
        </p:nvSpPr>
        <p:spPr bwMode="auto">
          <a:xfrm>
            <a:off x="4936834" y="350148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55848" name="Rectangle 8"/>
              <p:cNvSpPr>
                <a:spLocks noChangeArrowheads="1"/>
              </p:cNvSpPr>
              <p:nvPr/>
            </p:nvSpPr>
            <p:spPr bwMode="auto">
              <a:xfrm>
                <a:off x="0" y="2003934"/>
                <a:ext cx="10058400" cy="2872866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/>
            </p:spPr>
            <p:txBody>
              <a:bodyPr lIns="101882" tIns="50941" rIns="101882" bIns="50941" anchor="ctr">
                <a:spAutoFit/>
              </a:bodyPr>
              <a:lstStyle/>
              <a:p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Forward-Backward Asymmetry </a:t>
                </a:r>
                <a:r>
                  <a:rPr lang="en-US" sz="6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6000">
                        <a:solidFill>
                          <a:srgbClr val="FF0000"/>
                        </a:solidFill>
                        <a:latin typeface="Cambria Math"/>
                      </a:rPr>
                      <m:t>𝐭</m:t>
                    </m:r>
                    <m:acc>
                      <m:accPr>
                        <m:chr m:val="̅"/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>
                            <a:solidFill>
                              <a:srgbClr val="FF0000"/>
                            </a:solidFill>
                            <a:latin typeface="Cambria Math"/>
                          </a:rPr>
                          <m:t>𝐭</m:t>
                        </m:r>
                      </m:e>
                    </m:acc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the Fermilab </a:t>
                </a:r>
                <a:r>
                  <a:rPr lang="en-US" sz="6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Tevatron</a:t>
                </a:r>
              </a:p>
            </p:txBody>
          </p:sp>
        </mc:Choice>
        <mc:Fallback>
          <p:sp>
            <p:nvSpPr>
              <p:cNvPr id="195584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003934"/>
                <a:ext cx="10058400" cy="287286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515" t="-5945" r="-4727" b="-13800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Systematics &amp; Biases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The measurements presented today are statistics limited, so focus on techniques which make the most of the data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Spent a lot of time worrying that our methods aren’t biased</a:t>
            </a:r>
          </a:p>
          <a:p>
            <a:r>
              <a:rPr lang="en-US" sz="4400" dirty="0" smtClean="0">
                <a:solidFill>
                  <a:srgbClr val="0000FF"/>
                </a:solidFill>
              </a:rPr>
              <a:t>Won’t rehash the results from </a:t>
            </a:r>
            <a:r>
              <a:rPr lang="en-US" sz="4400" dirty="0" err="1" smtClean="0">
                <a:solidFill>
                  <a:srgbClr val="0000FF"/>
                </a:solidFill>
              </a:rPr>
              <a:t>Lep+Jets</a:t>
            </a:r>
            <a:r>
              <a:rPr lang="en-US" sz="4400" dirty="0" smtClean="0">
                <a:solidFill>
                  <a:srgbClr val="0000FF"/>
                </a:solidFill>
              </a:rPr>
              <a:t> analysis as those were published a few years ago…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22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Top Quark Events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86013"/>
            <a:ext cx="343688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855" y="2386012"/>
            <a:ext cx="415083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7636" y="1237428"/>
            <a:ext cx="3171061" cy="1581972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Lepton+Jets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State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0196" y="1295400"/>
            <a:ext cx="2802370" cy="158197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Dilepton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State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1" y="4972456"/>
            <a:ext cx="4876799" cy="21852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reconstructed lepton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transverse energy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≥4 jets (1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-tag)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220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Bigger branching fraction, more final state particles to measure, bigger backgrounds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971633"/>
            <a:ext cx="5029200" cy="2800767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reconstructed leptons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Missing transverse energy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≥2 jets</a:t>
            </a: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200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purity sample, but smaller branching fraction, two leptons have better angles, but two neutrinos cause reconstruction ambiguities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17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A</a:t>
            </a:r>
            <a:r>
              <a:rPr lang="en-US" baseline="-25000" dirty="0" smtClean="0"/>
              <a:t>FB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19" r="45370" b="3703"/>
          <a:stretch/>
        </p:blipFill>
        <p:spPr>
          <a:xfrm>
            <a:off x="200783" y="1524000"/>
            <a:ext cx="5209417" cy="5562599"/>
          </a:xfrm>
          <a:prstGeom prst="rect">
            <a:avLst/>
          </a:prstGeom>
        </p:spPr>
      </p:pic>
      <p:pic>
        <p:nvPicPr>
          <p:cNvPr id="1026" name="Picture 2" descr="Fig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447800"/>
            <a:ext cx="47625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4953000"/>
            <a:ext cx="4572000" cy="23821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in plot is old so one can see where the excitement came from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already tell that the asymmetry is larger than expected for large |</a:t>
            </a:r>
            <a:r>
              <a:rPr lang="en-US" sz="2400" dirty="0" err="1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01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CDF </a:t>
            </a:r>
            <a:r>
              <a:rPr lang="en-US" sz="4800" dirty="0" err="1"/>
              <a:t>Dilepton</a:t>
            </a:r>
            <a:r>
              <a:rPr lang="en-US" sz="4800" dirty="0"/>
              <a:t> Result with 5.1fb</a:t>
            </a:r>
            <a:r>
              <a:rPr lang="en-US" sz="4800" baseline="30000" dirty="0"/>
              <a:t>-1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9677400" cy="5537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Blessed-but-not-published result: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	A</a:t>
                </a:r>
                <a:r>
                  <a:rPr lang="en-US" baseline="-25000" dirty="0" smtClean="0"/>
                  <a:t>FB</a:t>
                </a:r>
                <a:r>
                  <a:rPr lang="en-US" dirty="0" smtClean="0"/>
                  <a:t> = 0.417</a:t>
                </a:r>
                <a:r>
                  <a:rPr lang="en-US" dirty="0"/>
                  <a:t> ±</a:t>
                </a:r>
                <a:r>
                  <a:rPr lang="en-US" dirty="0" smtClean="0"/>
                  <a:t> 0.148 (stat) </a:t>
                </a:r>
                <a:r>
                  <a:rPr lang="en-US" dirty="0"/>
                  <a:t>±</a:t>
                </a:r>
                <a:r>
                  <a:rPr lang="en-US" dirty="0" smtClean="0"/>
                  <a:t> 0.053 (sys)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Also appeared to be bigger for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acc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(N.B. Now know it wasn’t a clean measurement)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Back then fueled the fire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9677400" cy="5537200"/>
              </a:xfrm>
              <a:blipFill rotWithShape="0">
                <a:blip r:embed="rId2" cstate="print"/>
                <a:stretch>
                  <a:fillRect l="-1827" t="-1762" r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www-cdf.fnal.gov/physics/new/top/2011/DilAfb/fig.afb/dyt.H45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3123" y="4481877"/>
            <a:ext cx="5485477" cy="33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27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Adopt a quasi-historical approach from here on out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 awhile there was a the real sense that there was a significant discrepancy between the data and the SM predictions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Improve SM prediction</a:t>
            </a:r>
          </a:p>
          <a:p>
            <a:pPr lvl="1"/>
            <a:r>
              <a:rPr lang="en-US" dirty="0" smtClean="0"/>
              <a:t>Consider other ways to look at the data</a:t>
            </a:r>
          </a:p>
          <a:p>
            <a:pPr lvl="1"/>
            <a:r>
              <a:rPr lang="en-US" i="1" dirty="0" smtClean="0"/>
              <a:t>New physics models?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894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333"/>
            <a:ext cx="10058400" cy="2134202"/>
          </a:xfr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sz="4400" dirty="0" smtClean="0"/>
              <a:t>Recurring Theme:</a:t>
            </a:r>
            <a:br>
              <a:rPr lang="en-US" sz="4400" dirty="0" smtClean="0"/>
            </a:br>
            <a:r>
              <a:rPr lang="en-US" sz="4400" dirty="0" smtClean="0">
                <a:solidFill>
                  <a:schemeClr val="tx1"/>
                </a:solidFill>
              </a:rPr>
              <a:t>Lots of Ways to Measure and/or 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Compare to predictions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30400"/>
                <a:ext cx="9220200" cy="5537200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en-US" sz="4400" dirty="0" err="1" smtClean="0"/>
                  <a:t>Lepton+Jets</a:t>
                </a:r>
                <a:r>
                  <a:rPr lang="en-US" sz="4400" dirty="0" smtClean="0"/>
                  <a:t> vs. </a:t>
                </a:r>
                <a:r>
                  <a:rPr lang="en-US" sz="4400" dirty="0" err="1" smtClean="0"/>
                  <a:t>Dileptons</a:t>
                </a:r>
                <a:endParaRPr lang="en-US" sz="4400" dirty="0" smtClean="0"/>
              </a:p>
              <a:p>
                <a:r>
                  <a:rPr lang="en-US" sz="4400" dirty="0">
                    <a:solidFill>
                      <a:schemeClr val="tx1"/>
                    </a:solidFill>
                  </a:rPr>
                  <a:t>Reconstructed 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sz="4400" baseline="-25000" dirty="0" smtClean="0">
                    <a:solidFill>
                      <a:schemeClr val="tx1"/>
                    </a:solidFill>
                  </a:rPr>
                  <a:t>FB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vs. 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Leptonic A</a:t>
                </a:r>
                <a:r>
                  <a:rPr lang="en-US" sz="4400" baseline="-25000" dirty="0" smtClean="0">
                    <a:solidFill>
                      <a:schemeClr val="tx1"/>
                    </a:solidFill>
                  </a:rPr>
                  <a:t>FB</a:t>
                </a:r>
                <a:endParaRPr lang="en-US" sz="4400" dirty="0" smtClean="0">
                  <a:solidFill>
                    <a:schemeClr val="tx1"/>
                  </a:solidFill>
                </a:endParaRPr>
              </a:p>
              <a:p>
                <a:r>
                  <a:rPr lang="en-US" sz="4400" dirty="0" smtClean="0">
                    <a:solidFill>
                      <a:srgbClr val="0000FF"/>
                    </a:solidFill>
                  </a:rPr>
                  <a:t>Reconstructed </a:t>
                </a:r>
                <a:r>
                  <a:rPr lang="en-US" sz="4400" dirty="0">
                    <a:solidFill>
                      <a:srgbClr val="0000FF"/>
                    </a:solidFill>
                  </a:rPr>
                  <a:t>Asymmetry vs. |</a:t>
                </a:r>
                <a:r>
                  <a:rPr lang="en-US" sz="4400" dirty="0" err="1" smtClean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4400" dirty="0" err="1">
                    <a:solidFill>
                      <a:srgbClr val="0000FF"/>
                    </a:solidFill>
                  </a:rPr>
                  <a:t>y</a:t>
                </a:r>
                <a:r>
                  <a:rPr lang="en-US" sz="4400" dirty="0" smtClean="0">
                    <a:solidFill>
                      <a:srgbClr val="0000FF"/>
                    </a:solidFill>
                  </a:rPr>
                  <a:t>|</a:t>
                </a:r>
                <a:endParaRPr lang="en-US" sz="4400" dirty="0">
                  <a:solidFill>
                    <a:srgbClr val="0000FF"/>
                  </a:solidFill>
                </a:endParaRPr>
              </a:p>
              <a:p>
                <a:r>
                  <a:rPr lang="en-US" sz="4400" dirty="0" smtClean="0">
                    <a:solidFill>
                      <a:schemeClr val="tx1"/>
                    </a:solidFill>
                  </a:rPr>
                  <a:t>Reconstructed 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Asymmetry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  <m:acc>
                          <m:accPr>
                            <m:chr m:val="̅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acc>
                      </m:sub>
                    </m:sSub>
                  </m:oMath>
                </a14:m>
                <a:endParaRPr lang="en-US" sz="4400" dirty="0" smtClean="0">
                  <a:solidFill>
                    <a:srgbClr val="0000FF"/>
                  </a:solidFill>
                </a:endParaRPr>
              </a:p>
              <a:p>
                <a:r>
                  <a:rPr lang="en-US" sz="4400" dirty="0" smtClean="0"/>
                  <a:t>CDF Vs. </a:t>
                </a:r>
                <a:r>
                  <a:rPr lang="en-US" sz="4400" dirty="0" err="1" smtClean="0"/>
                  <a:t>DZero</a:t>
                </a:r>
                <a:endParaRPr lang="en-US" sz="4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30400"/>
                <a:ext cx="9220200" cy="5537200"/>
              </a:xfrm>
              <a:blipFill rotWithShape="0">
                <a:blip r:embed="rId2" cstate="print"/>
                <a:stretch>
                  <a:fillRect l="-2315" t="-2093" r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26456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FB</a:t>
            </a:r>
            <a:r>
              <a:rPr lang="en-US" dirty="0" smtClean="0"/>
              <a:t> as a function of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25600"/>
            <a:ext cx="4572000" cy="5537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</a:rPr>
              <a:t>Observe larger asymmetry at larger values of </a:t>
            </a:r>
            <a:r>
              <a:rPr lang="en-US" sz="4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sz="4800" dirty="0" err="1" smtClean="0">
                <a:solidFill>
                  <a:schemeClr val="tx1"/>
                </a:solidFill>
              </a:rPr>
              <a:t>y</a:t>
            </a:r>
            <a:endParaRPr lang="en-US" sz="4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0000FF"/>
                </a:solidFill>
              </a:rPr>
              <a:t>Differential values of A</a:t>
            </a:r>
            <a:r>
              <a:rPr lang="en-US" sz="4800" baseline="-25000" dirty="0" smtClean="0">
                <a:solidFill>
                  <a:srgbClr val="0000FF"/>
                </a:solidFill>
              </a:rPr>
              <a:t>FB</a:t>
            </a:r>
            <a:r>
              <a:rPr lang="en-US" sz="4800" dirty="0" smtClean="0">
                <a:solidFill>
                  <a:srgbClr val="0000FF"/>
                </a:solidFill>
              </a:rPr>
              <a:t> well described by a linear relationship</a:t>
            </a:r>
          </a:p>
          <a:p>
            <a:pPr lvl="1"/>
            <a:r>
              <a:rPr lang="en-US" sz="4300" dirty="0" smtClean="0">
                <a:solidFill>
                  <a:srgbClr val="7030A0"/>
                </a:solidFill>
              </a:rPr>
              <a:t>Not clear to theorists why this should be so…</a:t>
            </a:r>
          </a:p>
          <a:p>
            <a:endParaRPr lang="en-US" sz="4800" dirty="0" smtClean="0"/>
          </a:p>
          <a:p>
            <a:r>
              <a:rPr lang="en-US" sz="4800" dirty="0" smtClean="0"/>
              <a:t>Slope</a:t>
            </a:r>
            <a:r>
              <a:rPr lang="en-US" sz="4800" dirty="0"/>
              <a:t>: </a:t>
            </a:r>
            <a:r>
              <a:rPr lang="en-US" sz="4800" dirty="0" smtClean="0"/>
              <a:t>0.253±0.062</a:t>
            </a:r>
            <a:endParaRPr lang="en-US" sz="4800" baseline="30000" dirty="0"/>
          </a:p>
          <a:p>
            <a:pPr lvl="1"/>
            <a:r>
              <a:rPr lang="en-US" sz="4300" dirty="0" smtClean="0"/>
              <a:t>PRD </a:t>
            </a:r>
            <a:r>
              <a:rPr lang="en-US" sz="4300" dirty="0"/>
              <a:t>87, 092002 (2012</a:t>
            </a:r>
            <a:r>
              <a:rPr lang="en-US" sz="4300" dirty="0" smtClean="0"/>
              <a:t>)</a:t>
            </a:r>
            <a:endParaRPr lang="en-US" sz="4300" dirty="0"/>
          </a:p>
          <a:p>
            <a:r>
              <a:rPr lang="en-US" sz="4800" dirty="0"/>
              <a:t>2.2 higher than NNLO SM prediction</a:t>
            </a:r>
          </a:p>
          <a:p>
            <a:pPr lvl="1"/>
            <a:r>
              <a:rPr lang="en-US" sz="4300" dirty="0"/>
              <a:t>Slope: </a:t>
            </a:r>
            <a:r>
              <a:rPr lang="en-US" sz="4300" dirty="0" smtClean="0"/>
              <a:t>0.114</a:t>
            </a:r>
            <a:r>
              <a:rPr lang="en-US" sz="4300" baseline="30000" dirty="0" smtClean="0"/>
              <a:t>+0.005</a:t>
            </a:r>
            <a:r>
              <a:rPr lang="en-US" sz="4300" baseline="-25000" dirty="0" smtClean="0"/>
              <a:t>-0.012</a:t>
            </a:r>
          </a:p>
          <a:p>
            <a:pPr lvl="1"/>
            <a:r>
              <a:rPr lang="en-US" sz="3200" dirty="0" smtClean="0"/>
              <a:t>PRL </a:t>
            </a:r>
            <a:r>
              <a:rPr lang="en-US" sz="3200" dirty="0"/>
              <a:t>115, 052001 (2015</a:t>
            </a:r>
            <a:r>
              <a:rPr lang="en-US" sz="3200" dirty="0" smtClean="0"/>
              <a:t>)</a:t>
            </a:r>
            <a:endParaRPr lang="en-US" sz="4300" dirty="0"/>
          </a:p>
          <a:p>
            <a:pPr marL="0" indent="0" algn="ctr">
              <a:buNone/>
            </a:pPr>
            <a:endParaRPr lang="en-US" sz="4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  <a:p>
            <a:r>
              <a:rPr lang="en-US" smtClean="0"/>
              <a:t>June 2012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CIPANP, 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6" descr="Fig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657600"/>
            <a:ext cx="47625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g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68449"/>
            <a:ext cx="2653082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1719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</a:t>
                </a:r>
                <a:r>
                  <a:rPr lang="en-US" baseline="-25000" dirty="0"/>
                  <a:t>FB</a:t>
                </a:r>
                <a:r>
                  <a:rPr lang="en-US" dirty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𝒕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𝒕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 cstate="print"/>
                <a:stretch>
                  <a:fillRect b="-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5638800" cy="5537200"/>
              </a:xfrm>
            </p:spPr>
            <p:txBody>
              <a:bodyPr/>
              <a:lstStyle/>
              <a:p>
                <a:r>
                  <a:rPr lang="en-US" dirty="0" smtClean="0"/>
                  <a:t>Can break the data into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low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FF0000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acc>
                      </m:sub>
                    </m:sSub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and large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FF0000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acc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Can see by eye that the data doesn’t agree with predictions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5638800" cy="5537200"/>
              </a:xfrm>
              <a:blipFill rotWithShape="0">
                <a:blip r:embed="rId3" cstate="print"/>
                <a:stretch>
                  <a:fillRect l="-2811" t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 descr="Figure 1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590" b="5085"/>
          <a:stretch/>
        </p:blipFill>
        <p:spPr bwMode="auto">
          <a:xfrm>
            <a:off x="6172200" y="1676400"/>
            <a:ext cx="3657600" cy="243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gure 1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89" t="1" b="5010"/>
          <a:stretch/>
        </p:blipFill>
        <p:spPr bwMode="auto">
          <a:xfrm>
            <a:off x="6172200" y="4572000"/>
            <a:ext cx="3657600" cy="25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9036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</a:t>
                </a:r>
                <a:r>
                  <a:rPr lang="en-US" baseline="-25000" dirty="0"/>
                  <a:t>FB</a:t>
                </a:r>
                <a:r>
                  <a:rPr lang="en-US" dirty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𝒕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𝒕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Cont</a:t>
                </a:r>
                <a:r>
                  <a:rPr lang="en-US" dirty="0" smtClean="0"/>
                  <a:t>…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 cstate="print"/>
                <a:stretch>
                  <a:fillRect b="-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FB</a:t>
            </a:r>
            <a:r>
              <a:rPr lang="en-US" dirty="0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Fig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524" y="1371600"/>
            <a:ext cx="4248076" cy="608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5029200" cy="6086053"/>
          </a:xfr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/>
              <a:t>Quantify with a Slope: </a:t>
            </a:r>
          </a:p>
          <a:p>
            <a:r>
              <a:rPr lang="en-US" dirty="0" smtClean="0"/>
              <a:t>(15.5±4.8)x10</a:t>
            </a:r>
            <a:r>
              <a:rPr lang="en-US" baseline="30000" dirty="0" smtClean="0"/>
              <a:t>-4 </a:t>
            </a:r>
            <a:r>
              <a:rPr lang="en-US" dirty="0"/>
              <a:t>Observed</a:t>
            </a:r>
            <a:endParaRPr lang="en-US" dirty="0" smtClean="0"/>
          </a:p>
          <a:p>
            <a:r>
              <a:rPr lang="en-US" dirty="0" smtClean="0"/>
              <a:t>(3.4±1.2)x10</a:t>
            </a:r>
            <a:r>
              <a:rPr lang="en-US" baseline="30000" dirty="0" smtClean="0"/>
              <a:t>-4</a:t>
            </a:r>
            <a:r>
              <a:rPr lang="en-US" dirty="0" smtClean="0"/>
              <a:t> NLO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Not a huge anomaly, but certainly we notice it and push forward…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Can </a:t>
            </a:r>
            <a:r>
              <a:rPr lang="en-US" i="1" dirty="0">
                <a:solidFill>
                  <a:schemeClr val="tx1"/>
                </a:solidFill>
              </a:rPr>
              <a:t>the numerical values of these slopes be useful to model builders</a:t>
            </a:r>
            <a:r>
              <a:rPr lang="en-US" i="1" dirty="0" smtClean="0">
                <a:solidFill>
                  <a:schemeClr val="tx1"/>
                </a:solidFill>
              </a:rPr>
              <a:t>?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086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157791"/>
            <a:ext cx="10058400" cy="161098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spAutoFit/>
          </a:bodyPr>
          <a:lstStyle>
            <a:lvl1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2pPr>
            <a:lvl3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3pPr>
            <a:lvl4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4pPr>
            <a:lvl5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 sz="4900" b="1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/>
              <a:t>Examples of New Physics that could give a Large A</a:t>
            </a:r>
            <a:r>
              <a:rPr lang="en-US" kern="0" baseline="-25000" dirty="0" smtClean="0"/>
              <a:t>FB</a:t>
            </a:r>
            <a:endParaRPr lang="en-US" kern="0" baseline="-25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1625600"/>
            <a:ext cx="6629400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096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592263" indent="-255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9732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4304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6pPr>
            <a:lvl7pPr marL="28876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7pPr>
            <a:lvl8pPr marL="33448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8pPr>
            <a:lvl9pPr marL="38020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Two main classes of models</a:t>
            </a:r>
          </a:p>
          <a:p>
            <a:r>
              <a:rPr lang="en-US" kern="0" dirty="0" smtClean="0">
                <a:solidFill>
                  <a:srgbClr val="0000FF"/>
                </a:solidFill>
              </a:rPr>
              <a:t>S-channel mediator </a:t>
            </a:r>
          </a:p>
          <a:p>
            <a:pPr lvl="1"/>
            <a:r>
              <a:rPr lang="en-US" kern="0" dirty="0" smtClean="0">
                <a:solidFill>
                  <a:schemeClr val="tx1"/>
                </a:solidFill>
              </a:rPr>
              <a:t>e.g. </a:t>
            </a:r>
            <a:r>
              <a:rPr lang="en-US" kern="0" dirty="0" err="1" smtClean="0">
                <a:solidFill>
                  <a:schemeClr val="tx1"/>
                </a:solidFill>
              </a:rPr>
              <a:t>axigluon</a:t>
            </a:r>
            <a:endParaRPr lang="en-US" kern="0" dirty="0" smtClean="0">
              <a:solidFill>
                <a:schemeClr val="tx1"/>
              </a:solidFill>
            </a:endParaRPr>
          </a:p>
          <a:p>
            <a:r>
              <a:rPr lang="en-US" kern="0" dirty="0" smtClean="0">
                <a:solidFill>
                  <a:srgbClr val="0000FF"/>
                </a:solidFill>
              </a:rPr>
              <a:t>T-channel flavor changing mediator </a:t>
            </a:r>
          </a:p>
          <a:p>
            <a:pPr lvl="1"/>
            <a:r>
              <a:rPr lang="en-US" kern="0" dirty="0" smtClean="0">
                <a:solidFill>
                  <a:schemeClr val="tx1"/>
                </a:solidFill>
              </a:rPr>
              <a:t>e.g. W’ or Z’</a:t>
            </a:r>
          </a:p>
          <a:p>
            <a:endParaRPr lang="en-US" kern="0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</a:pPr>
            <a:r>
              <a:rPr lang="en-US" sz="2800" kern="0" dirty="0" smtClean="0"/>
              <a:t>Although many of these have strong constraints (and many are now excluded), they provide a good model for searches</a:t>
            </a:r>
          </a:p>
          <a:p>
            <a:pPr marL="0" indent="0">
              <a:buFontTx/>
              <a:buNone/>
            </a:pPr>
            <a:r>
              <a:rPr lang="en-US" sz="2200" kern="0" dirty="0" smtClean="0">
                <a:solidFill>
                  <a:schemeClr val="tx1"/>
                </a:solidFill>
              </a:rPr>
              <a:t>For a review see: </a:t>
            </a:r>
          </a:p>
          <a:p>
            <a:pPr marL="0" indent="0">
              <a:buFontTx/>
              <a:buNone/>
            </a:pPr>
            <a:r>
              <a:rPr lang="en-US" sz="2200" kern="0" dirty="0" smtClean="0">
                <a:solidFill>
                  <a:srgbClr val="0000FF"/>
                </a:solidFill>
              </a:rPr>
              <a:t>M. Gresham, I.-W. Kim and K. Zurek, </a:t>
            </a:r>
          </a:p>
          <a:p>
            <a:pPr marL="0" indent="0">
              <a:buFontTx/>
              <a:buNone/>
            </a:pPr>
            <a:r>
              <a:rPr lang="en-US" sz="2200" i="1" kern="0" dirty="0" smtClean="0">
                <a:solidFill>
                  <a:srgbClr val="0000FF"/>
                </a:solidFill>
              </a:rPr>
              <a:t>Phys. Rev. D83 114027 (2011</a:t>
            </a:r>
            <a:r>
              <a:rPr lang="en-US" sz="2800" i="1" kern="0" dirty="0" smtClean="0">
                <a:solidFill>
                  <a:srgbClr val="0000FF"/>
                </a:solidFill>
              </a:rPr>
              <a:t>)</a:t>
            </a:r>
            <a:endParaRPr lang="en-US" sz="2800" i="1" kern="0" dirty="0">
              <a:solidFill>
                <a:srgbClr val="0000FF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30"/>
          <a:stretch/>
        </p:blipFill>
        <p:spPr bwMode="auto">
          <a:xfrm>
            <a:off x="6705600" y="1447800"/>
            <a:ext cx="2743200" cy="61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898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Prologue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What you might know… “</a:t>
                </a:r>
                <a:r>
                  <a:rPr lang="en-US" i="1" dirty="0" smtClean="0"/>
                  <a:t>Didn’t there used to be an excess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i="1" dirty="0" smtClean="0"/>
                  <a:t> asymmetry at the Tevatron? </a:t>
                </a:r>
                <a:r>
                  <a:rPr lang="en-US" i="1" dirty="0"/>
                  <a:t>B</a:t>
                </a:r>
                <a:r>
                  <a:rPr lang="en-US" i="1" dirty="0" smtClean="0"/>
                  <a:t>ut then it went away?</a:t>
                </a:r>
                <a:r>
                  <a:rPr lang="en-US" dirty="0" smtClean="0"/>
                  <a:t>”</a:t>
                </a:r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his is THAT talk. Want to get the facts, story and details out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Will focus on the parts that are most interesting, not the gory details to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convine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you that we did it right</a:t>
                </a:r>
              </a:p>
              <a:p>
                <a:r>
                  <a:rPr lang="en-US" dirty="0" smtClean="0"/>
                  <a:t>Description will be partly historical since its been a fun </a:t>
                </a:r>
                <a:r>
                  <a:rPr lang="en-US" dirty="0" smtClean="0"/>
                  <a:t>chase, and partly focused on some of the new the </a:t>
                </a:r>
                <a:r>
                  <a:rPr lang="en-US" dirty="0" smtClean="0"/>
                  <a:t>tools </a:t>
                </a:r>
                <a:r>
                  <a:rPr lang="en-US" dirty="0" smtClean="0"/>
                  <a:t>that have</a:t>
                </a:r>
                <a:r>
                  <a:rPr lang="en-US" dirty="0" smtClean="0"/>
                  <a:t> </a:t>
                </a:r>
                <a:r>
                  <a:rPr lang="en-US" dirty="0" smtClean="0"/>
                  <a:t>evolved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1479" t="-2423" r="-874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686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historical aside…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when my team joined the hunt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Before we joined: </a:t>
            </a:r>
            <a:r>
              <a:rPr lang="en-US" dirty="0" err="1" smtClean="0">
                <a:solidFill>
                  <a:schemeClr val="tx1"/>
                </a:solidFill>
              </a:rPr>
              <a:t>UChicago</a:t>
            </a:r>
            <a:r>
              <a:rPr lang="en-US" dirty="0" smtClean="0">
                <a:solidFill>
                  <a:schemeClr val="tx1"/>
                </a:solidFill>
              </a:rPr>
              <a:t> tie-in </a:t>
            </a:r>
            <a:r>
              <a:rPr lang="en-US" dirty="0" err="1" smtClean="0">
                <a:solidFill>
                  <a:schemeClr val="tx1"/>
                </a:solidFill>
              </a:rPr>
              <a:t>Amidei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his </a:t>
            </a:r>
            <a:r>
              <a:rPr lang="en-US" dirty="0" smtClean="0">
                <a:solidFill>
                  <a:schemeClr val="tx1"/>
                </a:solidFill>
              </a:rPr>
              <a:t>group led </a:t>
            </a:r>
            <a:r>
              <a:rPr lang="en-US" dirty="0" err="1" smtClean="0">
                <a:solidFill>
                  <a:schemeClr val="tx1"/>
                </a:solidFill>
              </a:rPr>
              <a:t>Lep+Jets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His postdoc Jon </a:t>
            </a:r>
            <a:r>
              <a:rPr lang="en-US" dirty="0"/>
              <a:t>Wilson now works </a:t>
            </a:r>
            <a:r>
              <a:rPr lang="en-US" dirty="0" smtClean="0"/>
              <a:t>with me</a:t>
            </a:r>
            <a:endParaRPr lang="en-US" dirty="0"/>
          </a:p>
          <a:p>
            <a:r>
              <a:rPr lang="en-US" dirty="0" err="1" smtClean="0"/>
              <a:t>Top</a:t>
            </a:r>
            <a:r>
              <a:rPr lang="en-US" dirty="0" err="1" smtClean="0">
                <a:sym typeface="Wingdings" panose="05000000000000000000" pitchFamily="2" charset="2"/>
              </a:rPr>
              <a:t></a:t>
            </a:r>
            <a:r>
              <a:rPr lang="en-US" dirty="0" err="1" smtClean="0"/>
              <a:t>Dileptons</a:t>
            </a:r>
            <a:r>
              <a:rPr lang="en-US" dirty="0" smtClean="0"/>
              <a:t> datasets were a mess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Ziqing</a:t>
            </a:r>
            <a:r>
              <a:rPr lang="en-US" dirty="0" smtClean="0">
                <a:solidFill>
                  <a:schemeClr val="tx1"/>
                </a:solidFill>
              </a:rPr>
              <a:t> Hong, student who worked with me, cleaned up </a:t>
            </a:r>
            <a:r>
              <a:rPr lang="en-US" dirty="0" err="1" smtClean="0">
                <a:solidFill>
                  <a:schemeClr val="tx1"/>
                </a:solidFill>
              </a:rPr>
              <a:t>dilepton</a:t>
            </a:r>
            <a:r>
              <a:rPr lang="en-US" dirty="0" smtClean="0">
                <a:solidFill>
                  <a:schemeClr val="tx1"/>
                </a:solidFill>
              </a:rPr>
              <a:t> datasets, then systematically did all the measurements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/>
              <a:t>Start picking them off one-by-one…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13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Leptonic A</a:t>
            </a:r>
            <a:r>
              <a:rPr lang="en-US" baseline="-25000" dirty="0" smtClean="0"/>
              <a:t>FB</a:t>
            </a:r>
            <a:r>
              <a:rPr lang="en-US" dirty="0" smtClean="0"/>
              <a:t> Definition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FB</a:t>
            </a:r>
            <a:r>
              <a:rPr lang="en-US" dirty="0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76" b="7234"/>
          <a:stretch/>
        </p:blipFill>
        <p:spPr>
          <a:xfrm>
            <a:off x="457200" y="1219200"/>
            <a:ext cx="9144000" cy="52387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6486537"/>
            <a:ext cx="9525000" cy="9048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SM: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3.8%, specific ratio for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Reconstructed/Leptonic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BSM Models: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-5% &lt;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15%, ratio can vary significantly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303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Dilepton</a:t>
            </a:r>
            <a:r>
              <a:rPr lang="en-US" dirty="0" smtClean="0"/>
              <a:t>-only Observable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57" b="17284"/>
          <a:stretch/>
        </p:blipFill>
        <p:spPr>
          <a:xfrm>
            <a:off x="457200" y="1905000"/>
            <a:ext cx="9144000" cy="406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6012359"/>
            <a:ext cx="960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BSM models: -9% &lt; A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22%</a:t>
            </a:r>
          </a:p>
        </p:txBody>
      </p:sp>
    </p:spTree>
    <p:extLst>
      <p:ext uri="{BB962C8B-B14F-4D97-AF65-F5344CB8AC3E}">
        <p14:creationId xmlns:p14="http://schemas.microsoft.com/office/powerpoint/2010/main" xmlns="" val="813933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Aside on the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methodology for measuring the Leptonic asymmetry turned out to be both simple and complicated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Not sure why it worked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Spent some real time trying to understand why</a:t>
            </a:r>
          </a:p>
          <a:p>
            <a:r>
              <a:rPr lang="en-US" dirty="0" smtClean="0"/>
              <a:t>Turned out to be so simple that I thought I’d share what we learned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109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Leptonic Methodology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FB</a:t>
            </a:r>
            <a:r>
              <a:rPr lang="en-US" dirty="0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80" b="7407"/>
          <a:stretch/>
        </p:blipFill>
        <p:spPr>
          <a:xfrm>
            <a:off x="457200" y="1447800"/>
            <a:ext cx="914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78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Clever idea: Break into parts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45" b="3703"/>
          <a:stretch/>
        </p:blipFill>
        <p:spPr>
          <a:xfrm>
            <a:off x="533400" y="1408814"/>
            <a:ext cx="9144000" cy="57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01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Why does it work? 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0367" y="1447800"/>
            <a:ext cx="9230833" cy="5791200"/>
            <a:chOff x="370367" y="1447800"/>
            <a:chExt cx="9230833" cy="5791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5962" b="2726"/>
            <a:stretch/>
          </p:blipFill>
          <p:spPr>
            <a:xfrm>
              <a:off x="370367" y="1447800"/>
              <a:ext cx="9144000" cy="557634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6705600" y="4724400"/>
              <a:ext cx="2895600" cy="251460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58411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details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63" t="3990" r="13537" b="25331"/>
          <a:stretch/>
        </p:blipFill>
        <p:spPr>
          <a:xfrm>
            <a:off x="5257800" y="1597378"/>
            <a:ext cx="4648200" cy="53368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724400" cy="6381519"/>
          </a:xfr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sz="2400" dirty="0" smtClean="0"/>
              <a:t>If we look at the </a:t>
            </a:r>
            <a:r>
              <a:rPr lang="en-US" sz="2400" u="sng" dirty="0" smtClean="0"/>
              <a:t>contribution</a:t>
            </a:r>
            <a:r>
              <a:rPr lang="en-US" sz="2400" dirty="0" smtClean="0"/>
              <a:t> to the asymmetry as a function of </a:t>
            </a:r>
            <a:r>
              <a:rPr lang="en-US" sz="2400" dirty="0">
                <a:latin typeface="Symbol" panose="05050102010706020507" pitchFamily="18" charset="2"/>
              </a:rPr>
              <a:t>h</a:t>
            </a:r>
            <a:r>
              <a:rPr lang="en-US" sz="2400" dirty="0" smtClean="0"/>
              <a:t>, we see that for different means (total A</a:t>
            </a:r>
            <a:r>
              <a:rPr lang="en-US" sz="2400" baseline="-25000" dirty="0" smtClean="0"/>
              <a:t>FB</a:t>
            </a:r>
            <a:r>
              <a:rPr lang="en-US" sz="2400" dirty="0" smtClean="0"/>
              <a:t>) we get very different shapes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However, the shapes basically look the same, just with a different overall normalization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Gives us a robust way to measure things</a:t>
            </a:r>
          </a:p>
          <a:p>
            <a:r>
              <a:rPr lang="en-US" sz="2400" dirty="0" smtClean="0"/>
              <a:t>Interesting: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Very little sensitivity at the center of the detector/where most of the events are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Most of the sensitivity comes around |</a:t>
            </a:r>
            <a:r>
              <a:rPr lang="en-US" sz="2400" dirty="0" smtClean="0">
                <a:solidFill>
                  <a:schemeClr val="tx1"/>
                </a:solidFill>
                <a:latin typeface="Symbol" panose="05050102010706020507" pitchFamily="18" charset="2"/>
              </a:rPr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|=1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800600" y="2514600"/>
            <a:ext cx="1295400" cy="228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4265789"/>
            <a:ext cx="1600200" cy="38241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817946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how well it worked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46" t="5083" r="10216" b="15750"/>
          <a:stretch/>
        </p:blipFill>
        <p:spPr>
          <a:xfrm>
            <a:off x="76200" y="1676400"/>
            <a:ext cx="4800600" cy="518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85" r="12490" b="31480"/>
          <a:stretch/>
        </p:blipFill>
        <p:spPr>
          <a:xfrm>
            <a:off x="4995560" y="3271270"/>
            <a:ext cx="4758040" cy="2735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1676400"/>
            <a:ext cx="495300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 well as a function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endParaRPr lang="en-US" sz="2800" dirty="0" smtClean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 well for many different input values of A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</a:t>
            </a:r>
            <a:endParaRPr lang="en-US" sz="28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971800" y="1981200"/>
            <a:ext cx="2209800" cy="838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057400" y="1981200"/>
            <a:ext cx="3124200" cy="2971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10" idx="2"/>
          </p:cNvCxnSpPr>
          <p:nvPr/>
        </p:nvCxnSpPr>
        <p:spPr bwMode="auto">
          <a:xfrm flipH="1">
            <a:off x="7423940" y="3147572"/>
            <a:ext cx="5560" cy="11723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963330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Leptonic A</a:t>
            </a:r>
            <a:r>
              <a:rPr lang="en-US" baseline="-25000" dirty="0" smtClean="0"/>
              <a:t>FB</a:t>
            </a:r>
            <a:r>
              <a:rPr lang="en-US" dirty="0" smtClean="0"/>
              <a:t> from </a:t>
            </a:r>
            <a:r>
              <a:rPr lang="en-US" dirty="0" err="1" smtClean="0"/>
              <a:t>Lepton+Jets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849" b="15942"/>
          <a:stretch/>
        </p:blipFill>
        <p:spPr>
          <a:xfrm>
            <a:off x="533400" y="2514600"/>
            <a:ext cx="9144000" cy="296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75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9067800" cy="6110675"/>
              </a:xfrm>
              <a:solidFill>
                <a:srgbClr val="FFFF00"/>
              </a:solidFill>
            </p:spPr>
            <p:txBody>
              <a:bodyPr>
                <a:spAutoFit/>
              </a:bodyPr>
              <a:lstStyle/>
              <a:p>
                <a:r>
                  <a:rPr lang="en-US" sz="3200" dirty="0" smtClean="0"/>
                  <a:t>Start with the basics of A</a:t>
                </a:r>
                <a:r>
                  <a:rPr lang="en-US" sz="3200" baseline="-25000" dirty="0" smtClean="0"/>
                  <a:t>FB</a:t>
                </a:r>
                <a:r>
                  <a:rPr lang="en-US" sz="3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𝐭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>
                            <a:latin typeface="Cambria Math"/>
                          </a:rPr>
                          <m:t>𝐭</m:t>
                        </m:r>
                      </m:e>
                    </m:acc>
                  </m:oMath>
                </a14:m>
                <a:r>
                  <a:rPr lang="en-US" sz="3200" dirty="0" smtClean="0"/>
                  <a:t> predictions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Then tell you about the interesting results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ep+Jets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) that CDF got which started a lot of excitement</a:t>
                </a:r>
              </a:p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The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set of stuff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that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came afterwards: better SM predictions, other </a:t>
                </a:r>
                <a:r>
                  <a:rPr lang="en-US" sz="3200" dirty="0">
                    <a:solidFill>
                      <a:srgbClr val="0000FF"/>
                    </a:solidFill>
                  </a:rPr>
                  <a:t>observables,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better </a:t>
                </a:r>
                <a:r>
                  <a:rPr lang="en-US" sz="3200" dirty="0">
                    <a:solidFill>
                      <a:srgbClr val="0000FF"/>
                    </a:solidFill>
                  </a:rPr>
                  <a:t>MC, o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ther final states, new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methods, etc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.</a:t>
                </a:r>
                <a:endParaRPr lang="en-US" sz="3200" dirty="0" smtClean="0"/>
              </a:p>
              <a:p>
                <a:r>
                  <a:rPr lang="en-US" sz="3200" dirty="0" smtClean="0"/>
                  <a:t>Emphasis in this talk: the </a:t>
                </a:r>
                <a:r>
                  <a:rPr lang="en-US" sz="3200" dirty="0" err="1" smtClean="0"/>
                  <a:t>dilepton</a:t>
                </a:r>
                <a:r>
                  <a:rPr lang="en-US" sz="3200" dirty="0" smtClean="0"/>
                  <a:t> </a:t>
                </a:r>
                <a:r>
                  <a:rPr lang="en-US" sz="3200" dirty="0" smtClean="0"/>
                  <a:t>results </a:t>
                </a:r>
                <a:endParaRPr lang="en-US" sz="3200" dirty="0" smtClean="0"/>
              </a:p>
              <a:p>
                <a:pPr lvl="1"/>
                <a:r>
                  <a:rPr lang="en-US" sz="3200" dirty="0" smtClean="0">
                    <a:solidFill>
                      <a:schemeClr val="tx1"/>
                    </a:solidFill>
                  </a:rPr>
                  <a:t>Leptonic Asymmetry</a:t>
                </a:r>
              </a:p>
              <a:p>
                <a:pPr lvl="1"/>
                <a:r>
                  <a:rPr lang="en-US" sz="3200" dirty="0" smtClean="0">
                    <a:solidFill>
                      <a:schemeClr val="tx1"/>
                    </a:solidFill>
                  </a:rPr>
                  <a:t>Fully Reconstructed A</a:t>
                </a:r>
                <a:r>
                  <a:rPr lang="en-US" sz="3200" baseline="-25000" dirty="0" smtClean="0">
                    <a:solidFill>
                      <a:schemeClr val="tx1"/>
                    </a:solidFill>
                  </a:rPr>
                  <a:t>FB</a:t>
                </a:r>
              </a:p>
              <a:p>
                <a:r>
                  <a:rPr lang="en-US" sz="3200" dirty="0" smtClean="0"/>
                  <a:t>Current </a:t>
                </a:r>
                <a:r>
                  <a:rPr lang="en-US" sz="3200" dirty="0" smtClean="0"/>
                  <a:t>State-of-the-World-Understanding</a:t>
                </a:r>
                <a:endParaRPr lang="en-US" sz="32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9067800" cy="6110675"/>
              </a:xfrm>
              <a:blipFill rotWithShape="0">
                <a:blip r:embed="rId2" cstate="print"/>
                <a:stretch>
                  <a:fillRect l="-1412" t="-1297" r="-1547" b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90365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Leptonic A</a:t>
            </a:r>
            <a:r>
              <a:rPr lang="en-US" baseline="-25000" dirty="0"/>
              <a:t>FB</a:t>
            </a:r>
            <a:r>
              <a:rPr lang="en-US" dirty="0"/>
              <a:t> from </a:t>
            </a:r>
            <a:r>
              <a:rPr lang="en-US" dirty="0" err="1" smtClean="0"/>
              <a:t>Dileptons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37" t="7407" b="33333"/>
          <a:stretch/>
        </p:blipFill>
        <p:spPr>
          <a:xfrm>
            <a:off x="5105400" y="1371600"/>
            <a:ext cx="4800600" cy="56202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4572000" cy="6135298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2800" dirty="0"/>
              <a:t>Measure 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FB</a:t>
            </a:r>
            <a:r>
              <a:rPr lang="en-US" sz="2800" dirty="0" smtClean="0"/>
              <a:t> </a:t>
            </a:r>
            <a:r>
              <a:rPr lang="en-US" sz="2800" dirty="0"/>
              <a:t>with CDF </a:t>
            </a:r>
            <a:r>
              <a:rPr lang="en-US" sz="2800" dirty="0" smtClean="0"/>
              <a:t>full dataset </a:t>
            </a:r>
            <a:r>
              <a:rPr lang="en-US" sz="2800" dirty="0"/>
              <a:t>in </a:t>
            </a:r>
            <a:r>
              <a:rPr lang="en-US" sz="2800" dirty="0" err="1"/>
              <a:t>dilepton</a:t>
            </a:r>
            <a:r>
              <a:rPr lang="en-US" sz="2800" dirty="0"/>
              <a:t> (</a:t>
            </a:r>
            <a:r>
              <a:rPr lang="en-US" sz="2800" dirty="0" smtClean="0"/>
              <a:t>9.1 fb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</a:t>
            </a:r>
            <a:r>
              <a:rPr lang="en-US" sz="2800" baseline="-25000" dirty="0" smtClean="0">
                <a:solidFill>
                  <a:schemeClr val="tx1"/>
                </a:solidFill>
              </a:rPr>
              <a:t>FB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= </a:t>
            </a:r>
            <a:r>
              <a:rPr lang="en-US" sz="2800" dirty="0" smtClean="0">
                <a:solidFill>
                  <a:schemeClr val="tx1"/>
                </a:solidFill>
              </a:rPr>
              <a:t>0.072±0.060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 smtClean="0"/>
              <a:t>A</a:t>
            </a:r>
            <a:r>
              <a:rPr lang="en-US" sz="2800" baseline="-25000" dirty="0" smtClean="0"/>
              <a:t>FB</a:t>
            </a:r>
            <a:r>
              <a:rPr lang="en-US" sz="2800" dirty="0" smtClean="0"/>
              <a:t>(SM,NLO</a:t>
            </a:r>
            <a:r>
              <a:rPr lang="en-US" sz="2800" dirty="0"/>
              <a:t>) = </a:t>
            </a:r>
            <a:r>
              <a:rPr lang="en-US" sz="2800" dirty="0" smtClean="0"/>
              <a:t>0.038 ±0.003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Combine CDF measurements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chemeClr val="tx1"/>
                </a:solidFill>
              </a:rPr>
              <a:t>Result </a:t>
            </a:r>
            <a:r>
              <a:rPr lang="en-US" sz="2800" dirty="0">
                <a:solidFill>
                  <a:schemeClr val="tx1"/>
                </a:solidFill>
              </a:rPr>
              <a:t>is </a:t>
            </a:r>
            <a:r>
              <a:rPr lang="en-US" sz="28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Symbol" panose="05050102010706020507" pitchFamily="18" charset="2"/>
              </a:rPr>
              <a:t>s </a:t>
            </a:r>
            <a:r>
              <a:rPr lang="en-US" sz="2800" dirty="0" smtClean="0">
                <a:solidFill>
                  <a:schemeClr val="tx1"/>
                </a:solidFill>
              </a:rPr>
              <a:t>larger </a:t>
            </a:r>
            <a:r>
              <a:rPr lang="en-US" sz="2800" dirty="0">
                <a:solidFill>
                  <a:schemeClr val="tx1"/>
                </a:solidFill>
              </a:rPr>
              <a:t>than NLO </a:t>
            </a:r>
            <a:r>
              <a:rPr lang="en-US" sz="2800" dirty="0" smtClean="0">
                <a:solidFill>
                  <a:schemeClr val="tx1"/>
                </a:solidFill>
              </a:rPr>
              <a:t>SM prediction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800" dirty="0" smtClean="0"/>
              <a:t>A</a:t>
            </a:r>
            <a:r>
              <a:rPr lang="en-US" sz="2800" baseline="-25000" dirty="0" smtClean="0"/>
              <a:t>FB</a:t>
            </a:r>
            <a:r>
              <a:rPr lang="en-US" sz="2800" dirty="0" smtClean="0"/>
              <a:t> </a:t>
            </a:r>
            <a:r>
              <a:rPr lang="en-US" sz="2800" dirty="0"/>
              <a:t>= 0.090 ± 0.028</a:t>
            </a:r>
            <a:endParaRPr lang="en-US" sz="2800" dirty="0" smtClean="0"/>
          </a:p>
          <a:p>
            <a:r>
              <a:rPr lang="en-US" sz="2800" dirty="0" smtClean="0"/>
              <a:t>Published as PRL </a:t>
            </a:r>
            <a:r>
              <a:rPr lang="en-US" sz="2800" dirty="0"/>
              <a:t>113, 042001 (2014) (CDF)</a:t>
            </a:r>
          </a:p>
        </p:txBody>
      </p:sp>
    </p:spTree>
    <p:extLst>
      <p:ext uri="{BB962C8B-B14F-4D97-AF65-F5344CB8AC3E}">
        <p14:creationId xmlns:p14="http://schemas.microsoft.com/office/powerpoint/2010/main" xmlns="" val="3167939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105400" cy="5537200"/>
          </a:xfrm>
        </p:spPr>
        <p:txBody>
          <a:bodyPr>
            <a:noAutofit/>
          </a:bodyPr>
          <a:lstStyle/>
          <a:p>
            <a:r>
              <a:rPr lang="en-US" sz="3200" dirty="0"/>
              <a:t>Measurement techniques </a:t>
            </a:r>
            <a:r>
              <a:rPr lang="en-US" sz="3200" dirty="0" smtClean="0"/>
              <a:t>works equally </a:t>
            </a:r>
            <a:r>
              <a:rPr lang="en-US" sz="3200" dirty="0"/>
              <a:t>well for </a:t>
            </a:r>
            <a:r>
              <a:rPr lang="en-US" sz="3200" dirty="0" smtClean="0"/>
              <a:t>A</a:t>
            </a:r>
            <a:r>
              <a:rPr lang="en-US" sz="3200" baseline="-25000" dirty="0" smtClean="0"/>
              <a:t>FB </a:t>
            </a:r>
            <a:r>
              <a:rPr lang="en-US" sz="3200" dirty="0" smtClean="0"/>
              <a:t>in </a:t>
            </a:r>
            <a:r>
              <a:rPr lang="en-US" sz="3200" dirty="0">
                <a:latin typeface="Symbol" panose="05050102010706020507" pitchFamily="18" charset="2"/>
              </a:rPr>
              <a:t>Dh</a:t>
            </a:r>
            <a:endParaRPr lang="en-US" sz="3200" baseline="-25000" dirty="0"/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A</a:t>
            </a:r>
            <a:r>
              <a:rPr lang="en-US" sz="2300" baseline="-25000" dirty="0" smtClean="0">
                <a:solidFill>
                  <a:schemeClr val="tx1"/>
                </a:solidFill>
              </a:rPr>
              <a:t>FB</a:t>
            </a:r>
            <a:r>
              <a:rPr lang="en-US" sz="2300" dirty="0" smtClean="0">
                <a:solidFill>
                  <a:schemeClr val="tx1"/>
                </a:solidFill>
              </a:rPr>
              <a:t> =0.076±0.072(</a:t>
            </a:r>
            <a:r>
              <a:rPr lang="en-US" sz="2300" dirty="0" err="1" smtClean="0">
                <a:solidFill>
                  <a:schemeClr val="tx1"/>
                </a:solidFill>
              </a:rPr>
              <a:t>st</a:t>
            </a:r>
            <a:r>
              <a:rPr lang="en-US" sz="2300" dirty="0" smtClean="0">
                <a:solidFill>
                  <a:schemeClr val="tx1"/>
                </a:solidFill>
              </a:rPr>
              <a:t>)±0.039(sys)</a:t>
            </a:r>
          </a:p>
          <a:p>
            <a:pPr marL="509588" lvl="1" indent="0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	     = 0.076± 0.081</a:t>
            </a:r>
            <a:endParaRPr lang="en-US" sz="2300" dirty="0"/>
          </a:p>
          <a:p>
            <a:r>
              <a:rPr lang="en-US" sz="3200" dirty="0" smtClean="0"/>
              <a:t>Result </a:t>
            </a:r>
            <a:r>
              <a:rPr lang="en-US" sz="3200" dirty="0"/>
              <a:t>consistent with </a:t>
            </a:r>
            <a:r>
              <a:rPr lang="en-US" sz="3200" dirty="0" smtClean="0"/>
              <a:t>SM</a:t>
            </a:r>
          </a:p>
          <a:p>
            <a:pPr lvl="1"/>
            <a:r>
              <a:rPr lang="en-US" sz="2400" dirty="0"/>
              <a:t>A</a:t>
            </a:r>
            <a:r>
              <a:rPr lang="en-US" sz="2400" baseline="-25000" dirty="0"/>
              <a:t>FB</a:t>
            </a:r>
            <a:r>
              <a:rPr lang="en-US" sz="2400" dirty="0"/>
              <a:t>(SM,NLO) = </a:t>
            </a:r>
            <a:r>
              <a:rPr lang="en-US" sz="2400" dirty="0" smtClean="0"/>
              <a:t>0.048</a:t>
            </a:r>
            <a:r>
              <a:rPr lang="en-US" sz="2800" dirty="0"/>
              <a:t> </a:t>
            </a:r>
            <a:r>
              <a:rPr lang="en-US" sz="2800" dirty="0" smtClean="0"/>
              <a:t>±</a:t>
            </a:r>
            <a:r>
              <a:rPr lang="en-US" sz="2400" dirty="0" smtClean="0"/>
              <a:t>0.004</a:t>
            </a:r>
            <a:endParaRPr lang="en-US" sz="2400" dirty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PRL 113, 042001 (2014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59" t="20980" b="11141"/>
          <a:stretch/>
        </p:blipFill>
        <p:spPr>
          <a:xfrm>
            <a:off x="5334000" y="1371600"/>
            <a:ext cx="4648200" cy="581025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Leptonic </a:t>
            </a:r>
            <a:r>
              <a:rPr lang="en-US" dirty="0" smtClean="0">
                <a:latin typeface="Symbol" panose="05050102010706020507" pitchFamily="18" charset="2"/>
              </a:rPr>
              <a:t>Dh</a:t>
            </a:r>
            <a:r>
              <a:rPr lang="en-US" dirty="0" smtClean="0"/>
              <a:t> Results (</a:t>
            </a:r>
            <a:r>
              <a:rPr lang="en-US" dirty="0" err="1" smtClean="0"/>
              <a:t>Dileptons</a:t>
            </a:r>
            <a:r>
              <a:rPr lang="en-US" dirty="0" smtClean="0"/>
              <a:t>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6121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295400"/>
          </a:xfrm>
          <a:solidFill>
            <a:srgbClr val="FFFF00"/>
          </a:solidFill>
        </p:spPr>
        <p:txBody>
          <a:bodyPr/>
          <a:lstStyle/>
          <a:p>
            <a:r>
              <a:rPr lang="en-US" sz="5400" dirty="0" smtClean="0"/>
              <a:t>State of the Art for Leptonic A</a:t>
            </a:r>
            <a:r>
              <a:rPr lang="en-US" sz="5400" baseline="-25000" dirty="0" smtClean="0"/>
              <a:t>FB</a:t>
            </a:r>
            <a:endParaRPr lang="en-US" sz="54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4114800" cy="5537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All the results, including from </a:t>
            </a:r>
            <a:r>
              <a:rPr lang="en-US" sz="4000" dirty="0" err="1" smtClean="0"/>
              <a:t>DZero</a:t>
            </a:r>
            <a:r>
              <a:rPr lang="en-US" sz="4000" dirty="0" smtClean="0"/>
              <a:t>, are consistent with SM predictions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Notice that all of them are above…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71" t="3083" r="18474" b="16770"/>
          <a:stretch/>
        </p:blipFill>
        <p:spPr>
          <a:xfrm>
            <a:off x="4724400" y="1600200"/>
            <a:ext cx="51054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1985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Reconstructed A</a:t>
            </a:r>
            <a:r>
              <a:rPr lang="en-US" baseline="-25000" dirty="0" smtClean="0"/>
              <a:t>FB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Taking Stock of where we are, and looking forward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Observed </a:t>
            </a:r>
            <a:r>
              <a:rPr lang="en-US" dirty="0">
                <a:solidFill>
                  <a:schemeClr val="tx1"/>
                </a:solidFill>
              </a:rPr>
              <a:t>large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baseline="-25000" dirty="0" smtClean="0">
                <a:solidFill>
                  <a:schemeClr val="tx1"/>
                </a:solidFill>
              </a:rPr>
              <a:t>FB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reconstructed </a:t>
            </a:r>
            <a:r>
              <a:rPr lang="en-US" dirty="0" err="1">
                <a:solidFill>
                  <a:schemeClr val="tx1"/>
                </a:solidFill>
              </a:rPr>
              <a:t>L</a:t>
            </a:r>
            <a:r>
              <a:rPr lang="en-US" dirty="0" err="1" smtClean="0">
                <a:solidFill>
                  <a:schemeClr val="tx1"/>
                </a:solidFill>
              </a:rPr>
              <a:t>ep+Jets</a:t>
            </a:r>
            <a:r>
              <a:rPr lang="en-US" dirty="0" smtClean="0">
                <a:solidFill>
                  <a:schemeClr val="tx1"/>
                </a:solidFill>
              </a:rPr>
              <a:t>, but only big in differential measurements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Looked at Leptonic A</a:t>
            </a:r>
            <a:r>
              <a:rPr lang="en-US" baseline="-25000" dirty="0" smtClean="0">
                <a:solidFill>
                  <a:srgbClr val="0000FF"/>
                </a:solidFill>
              </a:rPr>
              <a:t>FB</a:t>
            </a:r>
            <a:r>
              <a:rPr lang="en-US" dirty="0" smtClean="0">
                <a:solidFill>
                  <a:srgbClr val="0000FF"/>
                </a:solidFill>
              </a:rPr>
              <a:t>: Still above predictions, but not anomalously so</a:t>
            </a:r>
          </a:p>
          <a:p>
            <a:r>
              <a:rPr lang="en-US" dirty="0" smtClean="0"/>
              <a:t>Next</a:t>
            </a:r>
            <a:r>
              <a:rPr lang="en-US" dirty="0"/>
              <a:t>: </a:t>
            </a:r>
            <a:r>
              <a:rPr lang="en-US" dirty="0" smtClean="0"/>
              <a:t>Even though we won’t have enough statistics to say anything conclusive we measure the full reconstructed A</a:t>
            </a:r>
            <a:r>
              <a:rPr lang="en-US" baseline="-25000" dirty="0" smtClean="0"/>
              <a:t>FB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 smtClean="0"/>
              <a:t>dileptons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232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in </a:t>
            </a:r>
            <a:r>
              <a:rPr lang="en-US" dirty="0" err="1" smtClean="0"/>
              <a:t>Dileptons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855" y="2386012"/>
            <a:ext cx="415083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6096000" cy="553720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A full reconstruction of the 4-momenta </a:t>
                </a:r>
                <a:r>
                  <a:rPr lang="en-US" sz="2000" dirty="0"/>
                  <a:t>of </a:t>
                </a:r>
                <a:r>
                  <a:rPr lang="en-US" sz="2000" dirty="0" smtClean="0"/>
                  <a:t>the t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</a:t>
                </a:r>
                <a:r>
                  <a:rPr lang="en-US" sz="2000" dirty="0" smtClean="0"/>
                  <a:t>a pain</a:t>
                </a:r>
                <a:endParaRPr lang="en-US" sz="2000" dirty="0"/>
              </a:p>
              <a:p>
                <a:pPr lvl="1"/>
                <a:r>
                  <a:rPr lang="en-US" sz="1800" dirty="0"/>
                  <a:t>Quadratic energy-momentum </a:t>
                </a:r>
                <a:r>
                  <a:rPr lang="en-US" sz="1800" dirty="0" smtClean="0"/>
                  <a:t>conservation equations</a:t>
                </a:r>
                <a:endParaRPr lang="en-US" sz="1800" dirty="0"/>
              </a:p>
              <a:p>
                <a:pPr lvl="1"/>
                <a:r>
                  <a:rPr lang="en-US" sz="1800" dirty="0"/>
                  <a:t>Two </a:t>
                </a:r>
                <a:r>
                  <a:rPr lang="en-US" sz="1800" dirty="0" smtClean="0"/>
                  <a:t>neutrinos </a:t>
                </a:r>
                <a:r>
                  <a:rPr lang="en-US" sz="1800" dirty="0"/>
                  <a:t>undetected, 6 unknown variables</a:t>
                </a:r>
              </a:p>
              <a:p>
                <a:pPr lvl="1"/>
                <a:r>
                  <a:rPr lang="fr-FR" sz="1800" dirty="0"/>
                  <a:t>6 </a:t>
                </a:r>
                <a:r>
                  <a:rPr lang="fr-FR" sz="1800" dirty="0" err="1" smtClean="0"/>
                  <a:t>constraints</a:t>
                </a:r>
                <a:r>
                  <a:rPr lang="fr-FR" sz="1800" dirty="0" smtClean="0"/>
                  <a:t> </a:t>
                </a:r>
                <a:r>
                  <a:rPr lang="fr-FR" sz="1800" dirty="0"/>
                  <a:t>(2 m</a:t>
                </a:r>
                <a:r>
                  <a:rPr lang="fr-FR" sz="1800" baseline="-25000" dirty="0"/>
                  <a:t>W</a:t>
                </a:r>
                <a:r>
                  <a:rPr lang="fr-FR" sz="1800" dirty="0"/>
                  <a:t>, 2 m</a:t>
                </a:r>
                <a:r>
                  <a:rPr lang="fr-FR" sz="1800" baseline="-25000" dirty="0"/>
                  <a:t>t</a:t>
                </a:r>
                <a:r>
                  <a:rPr lang="fr-FR" sz="1800" dirty="0"/>
                  <a:t> , </a:t>
                </a:r>
                <a:r>
                  <a:rPr lang="fr-FR" sz="1800" dirty="0" err="1" smtClean="0"/>
                  <a:t>Measured</a:t>
                </a:r>
                <a:r>
                  <a:rPr lang="fr-FR" sz="1800" dirty="0" smtClean="0"/>
                  <a:t> Met)</a:t>
                </a:r>
              </a:p>
              <a:p>
                <a:pPr lvl="1"/>
                <a:r>
                  <a:rPr lang="en-US" sz="1800" dirty="0"/>
                  <a:t>2 lepton-jet pairings (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acc>
                  </m:oMath>
                </a14:m>
                <a:r>
                  <a:rPr lang="en-US" sz="1800" dirty="0"/>
                  <a:t> ambiguity):</a:t>
                </a:r>
              </a:p>
              <a:p>
                <a:pPr lvl="1"/>
                <a:r>
                  <a:rPr lang="en-US" sz="1800" dirty="0" smtClean="0"/>
                  <a:t>Large jet </a:t>
                </a:r>
                <a:r>
                  <a:rPr lang="en-US" sz="1800" dirty="0"/>
                  <a:t>energy and </a:t>
                </a:r>
                <a:r>
                  <a:rPr lang="en-US" sz="1800" dirty="0" smtClean="0"/>
                  <a:t>Met resolutions</a:t>
                </a:r>
                <a:endParaRPr lang="en-US" sz="1800" dirty="0"/>
              </a:p>
              <a:p>
                <a:r>
                  <a:rPr lang="en-US" sz="2000" dirty="0"/>
                  <a:t>Under-constrained system, 4-dimensional parameter space </a:t>
                </a:r>
                <a:r>
                  <a:rPr lang="en-US" sz="2000" dirty="0" smtClean="0"/>
                  <a:t>with </a:t>
                </a:r>
                <a:r>
                  <a:rPr lang="en-US" sz="2000" dirty="0"/>
                  <a:t>2 lepton-jet pairing choices </a:t>
                </a:r>
                <a:endParaRPr lang="en-US" sz="2000" dirty="0" smtClean="0"/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Do a likelihood fit where we map </a:t>
                </a:r>
                <a:r>
                  <a:rPr lang="en-US" sz="2000" dirty="0">
                    <a:solidFill>
                      <a:schemeClr val="tx1"/>
                    </a:solidFill>
                  </a:rPr>
                  <a:t>out the full probability distribution of solutions using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Markov-Chain </a:t>
                </a:r>
                <a:r>
                  <a:rPr lang="en-US" sz="2000" dirty="0">
                    <a:solidFill>
                      <a:schemeClr val="tx1"/>
                    </a:solidFill>
                  </a:rPr>
                  <a:t>Monte Carlo</a:t>
                </a:r>
              </a:p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Let all variables float </a:t>
                </a:r>
                <a:r>
                  <a:rPr lang="en-US" sz="2000" dirty="0">
                    <a:solidFill>
                      <a:srgbClr val="0000FF"/>
                    </a:solidFill>
                  </a:rPr>
                  <a:t>within their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uncertainties and consider both lepton-jet pairings</a:t>
                </a:r>
              </a:p>
              <a:p>
                <a:r>
                  <a:rPr lang="en-US" sz="2000" dirty="0" smtClean="0"/>
                  <a:t>Computationally </a:t>
                </a:r>
                <a:r>
                  <a:rPr lang="en-US" sz="2000" dirty="0"/>
                  <a:t>intensive algorithm (2 mins/event)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6096000" cy="5537200"/>
              </a:xfrm>
              <a:blipFill rotWithShape="0">
                <a:blip r:embed="rId3" cstate="print"/>
                <a:stretch>
                  <a:fillRect l="-700" t="-551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52383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/>
              <a:t>How well does the Reconstruction Do?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15" b="4938"/>
          <a:stretch/>
        </p:blipFill>
        <p:spPr>
          <a:xfrm>
            <a:off x="457200" y="1371600"/>
            <a:ext cx="9144000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439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447800"/>
            <a:ext cx="3913909" cy="553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all solutions and weight them according to their probability from the fit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Find 61</a:t>
            </a:r>
            <a:r>
              <a:rPr lang="en-US" dirty="0">
                <a:solidFill>
                  <a:srgbClr val="0000FF"/>
                </a:solidFill>
              </a:rPr>
              <a:t>% </a:t>
            </a:r>
            <a:r>
              <a:rPr lang="en-US" dirty="0" smtClean="0">
                <a:solidFill>
                  <a:srgbClr val="0000FF"/>
                </a:solidFill>
              </a:rPr>
              <a:t>have a </a:t>
            </a:r>
            <a:r>
              <a:rPr lang="en-US" dirty="0" err="1" smtClean="0">
                <a:solidFill>
                  <a:srgbClr val="0000FF"/>
                </a:solidFill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measured within 0.5 of </a:t>
            </a:r>
            <a:r>
              <a:rPr lang="en-US" dirty="0" smtClean="0">
                <a:solidFill>
                  <a:srgbClr val="0000FF"/>
                </a:solidFill>
              </a:rPr>
              <a:t>truth value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10" t="10272" r="22922" b="28617"/>
          <a:stretch/>
        </p:blipFill>
        <p:spPr bwMode="auto">
          <a:xfrm>
            <a:off x="4267200" y="1905000"/>
            <a:ext cx="561109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7021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10982"/>
          </a:xfr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dirty="0" smtClean="0"/>
              <a:t>Going from Reconstruction to a Measurement of A</a:t>
            </a:r>
            <a:r>
              <a:rPr lang="en-US" baseline="-25000" dirty="0" smtClean="0"/>
              <a:t>FB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8000"/>
            <a:ext cx="4724400" cy="55372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Need a sophisticated methodology </a:t>
            </a:r>
            <a:r>
              <a:rPr lang="en-US" dirty="0" smtClean="0"/>
              <a:t>to turn reconstructed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y</a:t>
            </a:r>
            <a:r>
              <a:rPr lang="en-US" dirty="0" smtClean="0"/>
              <a:t> measurement into a measurement of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y</a:t>
            </a:r>
            <a:r>
              <a:rPr lang="en-US" dirty="0" smtClean="0"/>
              <a:t> at </a:t>
            </a:r>
            <a:r>
              <a:rPr lang="en-US" dirty="0"/>
              <a:t>the </a:t>
            </a:r>
            <a:r>
              <a:rPr lang="en-US" dirty="0" err="1"/>
              <a:t>parton</a:t>
            </a:r>
            <a:r>
              <a:rPr lang="en-US" dirty="0"/>
              <a:t> level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Want to measure the inclusive A</a:t>
            </a:r>
            <a:r>
              <a:rPr lang="en-US" baseline="-25000" dirty="0" smtClean="0">
                <a:solidFill>
                  <a:schemeClr val="tx1"/>
                </a:solidFill>
              </a:rPr>
              <a:t>FB</a:t>
            </a:r>
            <a:r>
              <a:rPr lang="en-US" dirty="0" smtClean="0">
                <a:solidFill>
                  <a:schemeClr val="tx1"/>
                </a:solidFill>
              </a:rPr>
              <a:t> as well as the differential A</a:t>
            </a:r>
            <a:r>
              <a:rPr lang="en-US" baseline="-25000" dirty="0" smtClean="0">
                <a:solidFill>
                  <a:schemeClr val="tx1"/>
                </a:solidFill>
              </a:rPr>
              <a:t>FB</a:t>
            </a:r>
            <a:r>
              <a:rPr lang="en-US" dirty="0" smtClean="0">
                <a:solidFill>
                  <a:schemeClr val="tx1"/>
                </a:solidFill>
              </a:rPr>
              <a:t> vs. 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y. </a:t>
            </a:r>
          </a:p>
          <a:p>
            <a:r>
              <a:rPr lang="en-US" dirty="0" smtClean="0"/>
              <a:t>Correct </a:t>
            </a:r>
            <a:r>
              <a:rPr lang="en-US" dirty="0"/>
              <a:t>for two </a:t>
            </a:r>
            <a:r>
              <a:rPr lang="en-US" dirty="0" smtClean="0"/>
              <a:t>effects</a:t>
            </a:r>
            <a:r>
              <a:rPr lang="en-US" dirty="0"/>
              <a:t>:</a:t>
            </a:r>
          </a:p>
          <a:p>
            <a:pPr marL="1023938" lvl="1" indent="-514350">
              <a:buFont typeface="+mj-lt"/>
              <a:buAutoNum type="arabicParenR"/>
            </a:pPr>
            <a:r>
              <a:rPr lang="en-US" dirty="0" smtClean="0"/>
              <a:t>Not </a:t>
            </a:r>
            <a:r>
              <a:rPr lang="en-US" dirty="0"/>
              <a:t>able to measure all events</a:t>
            </a:r>
          </a:p>
          <a:p>
            <a:pPr lvl="2"/>
            <a:r>
              <a:rPr lang="en-US" dirty="0"/>
              <a:t>Limited detector coverage</a:t>
            </a:r>
          </a:p>
          <a:p>
            <a:pPr lvl="2"/>
            <a:r>
              <a:rPr lang="en-US" dirty="0"/>
              <a:t>Imperfect event selection </a:t>
            </a:r>
            <a:r>
              <a:rPr lang="en-US" dirty="0" smtClean="0"/>
              <a:t>efficiency</a:t>
            </a:r>
            <a:endParaRPr lang="en-US" dirty="0"/>
          </a:p>
          <a:p>
            <a:pPr marL="1023938" lvl="1" indent="-514350">
              <a:buFont typeface="+mj-lt"/>
              <a:buAutoNum type="arabicParenR"/>
            </a:pPr>
            <a:r>
              <a:rPr lang="en-US" dirty="0" smtClean="0"/>
              <a:t>Not </a:t>
            </a:r>
            <a:r>
              <a:rPr lang="en-US" dirty="0"/>
              <a:t>able to measure </a:t>
            </a:r>
            <a:r>
              <a:rPr lang="en-US" dirty="0" err="1"/>
              <a:t>y</a:t>
            </a:r>
            <a:r>
              <a:rPr lang="en-US" baseline="-25000" dirty="0" err="1"/>
              <a:t>t</a:t>
            </a:r>
            <a:r>
              <a:rPr lang="en-US" dirty="0"/>
              <a:t> correctly for events we </a:t>
            </a:r>
            <a:r>
              <a:rPr lang="en-US" dirty="0" smtClean="0"/>
              <a:t>do have </a:t>
            </a:r>
            <a:r>
              <a:rPr lang="en-US" dirty="0"/>
              <a:t>a measurement</a:t>
            </a:r>
          </a:p>
          <a:p>
            <a:pPr lvl="2"/>
            <a:r>
              <a:rPr lang="en-US" dirty="0"/>
              <a:t>Finite detector response resolution</a:t>
            </a:r>
          </a:p>
          <a:p>
            <a:pPr lvl="2"/>
            <a:r>
              <a:rPr lang="en-US" dirty="0"/>
              <a:t>Imperfect </a:t>
            </a:r>
            <a:r>
              <a:rPr lang="en-US" dirty="0" err="1"/>
              <a:t>tt</a:t>
            </a:r>
            <a:r>
              <a:rPr lang="en-US" dirty="0"/>
              <a:t> momenta reconstruction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16" t="42975" r="19316" b="14641"/>
          <a:stretch/>
        </p:blipFill>
        <p:spPr bwMode="auto">
          <a:xfrm>
            <a:off x="4800600" y="2133600"/>
            <a:ext cx="5181600" cy="362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4734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Slide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944" t="68519" b="9259"/>
          <a:stretch/>
        </p:blipFill>
        <p:spPr>
          <a:xfrm>
            <a:off x="5705475" y="4740275"/>
            <a:ext cx="413385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3" t="3961" r="20833" b="20764"/>
          <a:stretch/>
        </p:blipFill>
        <p:spPr>
          <a:xfrm>
            <a:off x="5614562" y="1375144"/>
            <a:ext cx="4261977" cy="28920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5181600" cy="6086053"/>
          </a:xfr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sz="2400" dirty="0" smtClean="0"/>
              <a:t>Tried to do something state-of-the-art since this is a legacy measurement </a:t>
            </a:r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</a:rPr>
              <a:t>Optimize before looking at data</a:t>
            </a:r>
          </a:p>
          <a:p>
            <a:r>
              <a:rPr lang="en-US" sz="2400" dirty="0">
                <a:solidFill>
                  <a:srgbClr val="0000FF"/>
                </a:solidFill>
              </a:rPr>
              <a:t>Minimize the expected uncertainty on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baseline="-25000" dirty="0" smtClean="0">
                <a:solidFill>
                  <a:srgbClr val="0000FF"/>
                </a:solidFill>
              </a:rPr>
              <a:t>FB</a:t>
            </a:r>
            <a:endParaRPr lang="en-US" sz="2400" baseline="-25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1) Use </a:t>
            </a:r>
            <a:r>
              <a:rPr lang="en-US" sz="2400" dirty="0"/>
              <a:t>more information in the measurement</a:t>
            </a:r>
          </a:p>
          <a:p>
            <a:pPr lvl="1"/>
            <a:r>
              <a:rPr lang="en-US" sz="2400" dirty="0"/>
              <a:t>Keep full probability </a:t>
            </a:r>
            <a:r>
              <a:rPr lang="en-US" sz="2400" dirty="0" smtClean="0"/>
              <a:t>distribution rather </a:t>
            </a:r>
            <a:r>
              <a:rPr lang="en-US" sz="2400" dirty="0"/>
              <a:t>than pick </a:t>
            </a:r>
            <a:r>
              <a:rPr lang="en-US" sz="2400" dirty="0" smtClean="0"/>
              <a:t>the most </a:t>
            </a:r>
            <a:r>
              <a:rPr lang="en-US" sz="2400" dirty="0"/>
              <a:t>probable solution</a:t>
            </a:r>
          </a:p>
          <a:p>
            <a:pPr lvl="1"/>
            <a:r>
              <a:rPr lang="en-US" sz="2400" dirty="0"/>
              <a:t>Weight both </a:t>
            </a:r>
            <a:r>
              <a:rPr lang="en-US" sz="2400" dirty="0" err="1"/>
              <a:t>lep</a:t>
            </a:r>
            <a:r>
              <a:rPr lang="en-US" sz="2400" dirty="0"/>
              <a:t>-jet pairings with likelihoods</a:t>
            </a:r>
          </a:p>
          <a:p>
            <a:pPr lvl="1"/>
            <a:r>
              <a:rPr lang="en-US" sz="2400" dirty="0"/>
              <a:t>Add information from </a:t>
            </a:r>
            <a:r>
              <a:rPr lang="en-US" sz="2400" i="1" dirty="0" smtClean="0"/>
              <a:t>b</a:t>
            </a:r>
            <a:r>
              <a:rPr lang="en-US" sz="2400" dirty="0" smtClean="0"/>
              <a:t>-jet charge</a:t>
            </a:r>
          </a:p>
        </p:txBody>
      </p:sp>
    </p:spTree>
    <p:extLst>
      <p:ext uri="{BB962C8B-B14F-4D97-AF65-F5344CB8AC3E}">
        <p14:creationId xmlns:p14="http://schemas.microsoft.com/office/powerpoint/2010/main" xmlns="" val="1297211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Slide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t="7532" r="6249" b="20432"/>
          <a:stretch/>
        </p:blipFill>
        <p:spPr bwMode="auto">
          <a:xfrm>
            <a:off x="5818094" y="1295400"/>
            <a:ext cx="424030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2971800"/>
            <a:ext cx="3657600" cy="2746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58" t="11248" r="26995" b="25013"/>
          <a:stretch/>
        </p:blipFill>
        <p:spPr>
          <a:xfrm>
            <a:off x="6248400" y="5730875"/>
            <a:ext cx="2890184" cy="19653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414630" cy="5618233"/>
          </a:xfr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 smtClean="0"/>
              <a:t>2) Reject </a:t>
            </a:r>
            <a:r>
              <a:rPr lang="en-US" sz="2800" dirty="0" err="1"/>
              <a:t>tt</a:t>
            </a:r>
            <a:r>
              <a:rPr lang="en-US" sz="2800" dirty="0"/>
              <a:t> with low reconstruction quality</a:t>
            </a:r>
          </a:p>
          <a:p>
            <a:pPr lvl="1"/>
            <a:r>
              <a:rPr lang="en-US" sz="2800" dirty="0"/>
              <a:t>Jet energy dragged too far from measured </a:t>
            </a:r>
            <a:r>
              <a:rPr lang="en-US" sz="2800" dirty="0" smtClean="0"/>
              <a:t>values </a:t>
            </a:r>
            <a:r>
              <a:rPr lang="en-US" sz="2800" dirty="0"/>
              <a:t>to make a </a:t>
            </a:r>
            <a:r>
              <a:rPr lang="en-US" sz="2800" dirty="0" err="1"/>
              <a:t>tt</a:t>
            </a:r>
            <a:endParaRPr lang="en-US" sz="2800" dirty="0"/>
          </a:p>
          <a:p>
            <a:pPr lvl="1"/>
            <a:r>
              <a:rPr lang="en-US" sz="2800" dirty="0" smtClean="0"/>
              <a:t>m</a:t>
            </a:r>
            <a:r>
              <a:rPr lang="en-US" sz="2800" baseline="30000" dirty="0" smtClean="0"/>
              <a:t>2</a:t>
            </a:r>
            <a:r>
              <a:rPr lang="en-US" sz="2800" baseline="-25000" dirty="0" smtClean="0"/>
              <a:t>lb</a:t>
            </a:r>
            <a:r>
              <a:rPr lang="en-US" sz="2800" dirty="0" smtClean="0"/>
              <a:t> </a:t>
            </a:r>
            <a:r>
              <a:rPr lang="en-US" sz="2800" dirty="0"/>
              <a:t>too high, not likely </a:t>
            </a:r>
            <a:r>
              <a:rPr lang="en-US" sz="2800" dirty="0" smtClean="0"/>
              <a:t>a good top</a:t>
            </a:r>
          </a:p>
          <a:p>
            <a:pPr lvl="1"/>
            <a:r>
              <a:rPr lang="en-US" sz="2800" dirty="0" smtClean="0"/>
              <a:t>Lepton </a:t>
            </a:r>
            <a:r>
              <a:rPr lang="en-US" sz="2800" dirty="0"/>
              <a:t>lying on top of a </a:t>
            </a:r>
            <a:r>
              <a:rPr lang="en-US" sz="2800" dirty="0" smtClean="0"/>
              <a:t>jet, most likely a </a:t>
            </a:r>
            <a:r>
              <a:rPr lang="en-US" sz="2800" dirty="0" err="1" smtClean="0"/>
              <a:t>W+Jets</a:t>
            </a:r>
            <a:endParaRPr lang="en-US" sz="2800" dirty="0" smtClean="0"/>
          </a:p>
          <a:p>
            <a:r>
              <a:rPr lang="en-US" sz="2800" dirty="0" smtClean="0"/>
              <a:t>Expected uncertainty goes from 0.144 </a:t>
            </a:r>
            <a:r>
              <a:rPr lang="en-US" sz="2800" dirty="0"/>
              <a:t>before </a:t>
            </a:r>
            <a:r>
              <a:rPr lang="en-US" sz="2800" dirty="0" smtClean="0"/>
              <a:t>optimization </a:t>
            </a:r>
            <a:r>
              <a:rPr lang="en-US" sz="2800" dirty="0"/>
              <a:t>and </a:t>
            </a:r>
            <a:r>
              <a:rPr lang="en-US" sz="2800" dirty="0" smtClean="0"/>
              <a:t>0.122 after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543800" y="3886200"/>
            <a:ext cx="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48740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Production at the Tevatron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19" r="48148" b="8642"/>
          <a:stretch/>
        </p:blipFill>
        <p:spPr>
          <a:xfrm>
            <a:off x="5638800" y="1752600"/>
            <a:ext cx="4267200" cy="4495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12348"/>
                <a:ext cx="5334000" cy="6307652"/>
              </a:xfrm>
              <a:solidFill>
                <a:srgbClr val="FFFF00"/>
              </a:solidFill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acc>
                  </m:oMath>
                </a14:m>
                <a:r>
                  <a:rPr lang="en-US" dirty="0" smtClean="0"/>
                  <a:t> collision </a:t>
                </a:r>
                <a:r>
                  <a:rPr lang="en-US" dirty="0"/>
                  <a:t>at Tevatron</a:t>
                </a:r>
              </a:p>
              <a:p>
                <a:pPr lvl="1"/>
                <a:r>
                  <a:rPr lang="en-US" sz="3600" dirty="0"/>
                  <a:t>Asymmetric initial state</a:t>
                </a:r>
              </a:p>
              <a:p>
                <a:r>
                  <a:rPr lang="en-US" dirty="0" smtClean="0"/>
                  <a:t>Dominant process is top </a:t>
                </a:r>
                <a:r>
                  <a:rPr lang="en-US" dirty="0"/>
                  <a:t>quark </a:t>
                </a:r>
                <a:r>
                  <a:rPr lang="en-US" dirty="0" smtClean="0"/>
                  <a:t>pair production</a:t>
                </a:r>
              </a:p>
              <a:p>
                <a:pPr lvl="1"/>
                <a:r>
                  <a:rPr lang="en-US" sz="3600" dirty="0" smtClean="0"/>
                  <a:t>85</a:t>
                </a:r>
                <a:r>
                  <a:rPr lang="en-US" sz="3600" dirty="0"/>
                  <a:t>% quark </a:t>
                </a:r>
                <a:r>
                  <a:rPr lang="en-US" sz="3600" dirty="0" smtClean="0"/>
                  <a:t>annihilation</a:t>
                </a:r>
                <a:endParaRPr lang="en-US" sz="3600" dirty="0"/>
              </a:p>
              <a:p>
                <a:pPr lvl="1"/>
                <a:r>
                  <a:rPr lang="en-US" sz="3600" dirty="0"/>
                  <a:t>15% gluon </a:t>
                </a:r>
                <a:r>
                  <a:rPr lang="en-US" sz="3600" dirty="0" smtClean="0"/>
                  <a:t>fusion</a:t>
                </a:r>
                <a:endParaRPr lang="en-US" sz="3600" dirty="0"/>
              </a:p>
              <a:p>
                <a:r>
                  <a:rPr lang="en-US" dirty="0" smtClean="0"/>
                  <a:t>~70,000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𝐭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/>
                          </a:rPr>
                          <m:t>𝐭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produced</a:t>
                </a:r>
              </a:p>
              <a:p>
                <a:pPr lvl="1"/>
                <a:r>
                  <a:rPr lang="en-US" sz="3600" dirty="0" smtClean="0"/>
                  <a:t>~3,000 </a:t>
                </a:r>
                <a:r>
                  <a:rPr lang="en-US" sz="3600" dirty="0" smtClean="0"/>
                  <a:t>reconstructed</a:t>
                </a: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12348"/>
                <a:ext cx="5334000" cy="6307652"/>
              </a:xfrm>
              <a:blipFill rotWithShape="0">
                <a:blip r:embed="rId3" cstate="print"/>
                <a:stretch>
                  <a:fillRect l="-2857" t="-1449" r="-4229" b="-2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53772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19200"/>
            <a:ext cx="7315200" cy="6430625"/>
          </a:xfrm>
        </p:spPr>
      </p:pic>
    </p:spTree>
    <p:extLst>
      <p:ext uri="{BB962C8B-B14F-4D97-AF65-F5344CB8AC3E}">
        <p14:creationId xmlns:p14="http://schemas.microsoft.com/office/powerpoint/2010/main" xmlns="" val="669038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Validation/Unfolding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4572000" cy="553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</a:t>
            </a:r>
            <a:r>
              <a:rPr lang="en-US" dirty="0"/>
              <a:t>extract </a:t>
            </a:r>
            <a:r>
              <a:rPr lang="en-US" dirty="0" err="1"/>
              <a:t>parton</a:t>
            </a:r>
            <a:r>
              <a:rPr lang="en-US" dirty="0"/>
              <a:t>-level </a:t>
            </a:r>
            <a:r>
              <a:rPr lang="en-US" dirty="0" smtClean="0"/>
              <a:t>A</a:t>
            </a:r>
            <a:r>
              <a:rPr lang="en-US" baseline="-25000" dirty="0" smtClean="0"/>
              <a:t>FB</a:t>
            </a:r>
            <a:r>
              <a:rPr lang="en-US" dirty="0"/>
              <a:t>, run MCMC to </a:t>
            </a:r>
            <a:r>
              <a:rPr lang="en-US" dirty="0" smtClean="0"/>
              <a:t>find most probable </a:t>
            </a:r>
            <a:r>
              <a:rPr lang="en-US" dirty="0"/>
              <a:t>parameters that match observation</a:t>
            </a:r>
          </a:p>
          <a:p>
            <a:r>
              <a:rPr lang="en-US" dirty="0">
                <a:solidFill>
                  <a:srgbClr val="0000FF"/>
                </a:solidFill>
              </a:rPr>
              <a:t>Extract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baseline="-25000" dirty="0" smtClean="0">
                <a:solidFill>
                  <a:srgbClr val="0000FF"/>
                </a:solidFill>
              </a:rPr>
              <a:t>FB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from marginalized posterior distribution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POWHEG </a:t>
            </a:r>
            <a:r>
              <a:rPr lang="en-US" dirty="0">
                <a:solidFill>
                  <a:schemeClr val="tx1"/>
                </a:solidFill>
              </a:rPr>
              <a:t>sample with 10M events gives </a:t>
            </a:r>
            <a:r>
              <a:rPr lang="en-US" dirty="0" smtClean="0">
                <a:solidFill>
                  <a:schemeClr val="tx1"/>
                </a:solidFill>
              </a:rPr>
              <a:t>0.053±0.013 with </a:t>
            </a:r>
            <a:r>
              <a:rPr lang="en-US" dirty="0">
                <a:solidFill>
                  <a:schemeClr val="tx1"/>
                </a:solidFill>
              </a:rPr>
              <a:t>0.0524 generated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3" t="3453" r="8512" b="21471"/>
          <a:stretch/>
        </p:blipFill>
        <p:spPr bwMode="auto">
          <a:xfrm>
            <a:off x="5105400" y="19050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8332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MC to Truth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309" y="1371600"/>
            <a:ext cx="8352091" cy="574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103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Reconstruct/Unfolding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Results with </a:t>
            </a:r>
            <a:r>
              <a:rPr lang="en-US" dirty="0" err="1" smtClean="0"/>
              <a:t>dilepton</a:t>
            </a:r>
            <a:r>
              <a:rPr lang="en-US" dirty="0" smtClean="0"/>
              <a:t> data:</a:t>
            </a:r>
            <a:endParaRPr lang="en-US" dirty="0"/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FB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0.12±0.11(stat)</a:t>
            </a:r>
            <a:r>
              <a:rPr lang="en-US" dirty="0"/>
              <a:t> </a:t>
            </a:r>
            <a:r>
              <a:rPr lang="en-US" dirty="0" smtClean="0"/>
              <a:t>±0.07(</a:t>
            </a:r>
            <a:r>
              <a:rPr lang="en-US" dirty="0" err="1" smtClean="0"/>
              <a:t>syst</a:t>
            </a:r>
            <a:r>
              <a:rPr lang="en-US" dirty="0" smtClean="0"/>
              <a:t>) = 0.12±0.13</a:t>
            </a:r>
          </a:p>
          <a:p>
            <a:r>
              <a:rPr lang="en-US" dirty="0" smtClean="0"/>
              <a:t>Combined </a:t>
            </a:r>
            <a:r>
              <a:rPr lang="en-US" dirty="0"/>
              <a:t>with CDF result in </a:t>
            </a:r>
            <a:r>
              <a:rPr lang="en-US" dirty="0" err="1" smtClean="0"/>
              <a:t>lepton+jets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FB</a:t>
            </a:r>
            <a:r>
              <a:rPr lang="en-US" dirty="0" smtClean="0"/>
              <a:t>(CDF</a:t>
            </a:r>
            <a:r>
              <a:rPr lang="en-US" dirty="0"/>
              <a:t>) = </a:t>
            </a:r>
            <a:r>
              <a:rPr lang="en-US" dirty="0" smtClean="0"/>
              <a:t>0.160±0.045</a:t>
            </a:r>
            <a:endParaRPr lang="en-US" dirty="0"/>
          </a:p>
          <a:p>
            <a:r>
              <a:rPr lang="en-US" dirty="0"/>
              <a:t>Consistent with </a:t>
            </a:r>
            <a:r>
              <a:rPr lang="en-US" dirty="0" smtClean="0"/>
              <a:t>prediction </a:t>
            </a:r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FB</a:t>
            </a:r>
            <a:r>
              <a:rPr lang="en-US" dirty="0" smtClean="0"/>
              <a:t> (</a:t>
            </a:r>
            <a:r>
              <a:rPr lang="en-US" dirty="0"/>
              <a:t>N</a:t>
            </a:r>
            <a:r>
              <a:rPr lang="en-US" baseline="30000" dirty="0"/>
              <a:t>3</a:t>
            </a:r>
            <a:r>
              <a:rPr lang="en-US" dirty="0"/>
              <a:t>LO </a:t>
            </a:r>
            <a:r>
              <a:rPr lang="en-US" dirty="0" smtClean="0"/>
              <a:t>SM) = 0.100±0.006 </a:t>
            </a:r>
            <a:r>
              <a:rPr lang="en-US" dirty="0"/>
              <a:t>within </a:t>
            </a:r>
            <a:r>
              <a:rPr lang="en-US" dirty="0" smtClean="0"/>
              <a:t>1.5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endParaRPr lang="en-US" dirty="0">
              <a:latin typeface="Symbol" panose="05050102010706020507" pitchFamily="18" charset="2"/>
            </a:endParaRPr>
          </a:p>
          <a:p>
            <a:r>
              <a:rPr lang="en-US" dirty="0">
                <a:solidFill>
                  <a:schemeClr val="tx1"/>
                </a:solidFill>
              </a:rPr>
              <a:t>Manuscript in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preparation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to be submitted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to PRD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90" t="7420" r="10608" b="19266"/>
          <a:stretch/>
        </p:blipFill>
        <p:spPr>
          <a:xfrm>
            <a:off x="4526280" y="4572000"/>
            <a:ext cx="53035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097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FB</a:t>
            </a:r>
            <a:r>
              <a:rPr lang="en-US" dirty="0" smtClean="0"/>
              <a:t> Reconstructed Results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5105400" cy="5537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Can e</a:t>
                </a:r>
                <a:r>
                  <a:rPr lang="en-US" dirty="0" smtClean="0"/>
                  <a:t>xtract A</a:t>
                </a:r>
                <a:r>
                  <a:rPr lang="en-US" baseline="-25000" dirty="0" smtClean="0"/>
                  <a:t>FB</a:t>
                </a:r>
                <a:r>
                  <a:rPr lang="en-US" dirty="0" smtClean="0"/>
                  <a:t> </a:t>
                </a:r>
                <a:r>
                  <a:rPr lang="en-US" dirty="0"/>
                  <a:t>vs. </a:t>
                </a:r>
                <a:r>
                  <a:rPr lang="en-US" dirty="0" smtClean="0"/>
                  <a:t>|</a:t>
                </a:r>
                <a:r>
                  <a:rPr lang="en-US" dirty="0" err="1" smtClean="0">
                    <a:latin typeface="Symbol" panose="05050102010706020507" pitchFamily="18" charset="2"/>
                  </a:rPr>
                  <a:t>D</a:t>
                </a:r>
                <a:r>
                  <a:rPr lang="en-US" dirty="0" err="1" smtClean="0"/>
                  <a:t>y</a:t>
                </a:r>
                <a:r>
                  <a:rPr lang="en-US" dirty="0" smtClean="0"/>
                  <a:t>| with a slope, as in </a:t>
                </a:r>
                <a:r>
                  <a:rPr lang="en-US" dirty="0" err="1" smtClean="0"/>
                  <a:t>L</a:t>
                </a:r>
                <a:r>
                  <a:rPr lang="en-US" dirty="0" err="1" smtClean="0"/>
                  <a:t>ep+Jets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Slope </a:t>
                </a:r>
                <a:r>
                  <a:rPr lang="en-US" dirty="0"/>
                  <a:t>= </a:t>
                </a:r>
                <a:r>
                  <a:rPr lang="en-US" dirty="0" smtClean="0"/>
                  <a:t>0.14± 0.16</a:t>
                </a:r>
                <a:endParaRPr lang="en-US" dirty="0"/>
              </a:p>
              <a:p>
                <a:r>
                  <a:rPr lang="en-US" dirty="0" smtClean="0"/>
                  <a:t>Combine with </a:t>
                </a:r>
                <a:r>
                  <a:rPr lang="en-US" dirty="0" err="1" smtClean="0"/>
                  <a:t>L</a:t>
                </a:r>
                <a:r>
                  <a:rPr lang="en-US" dirty="0" err="1" smtClean="0"/>
                  <a:t>ep+Jets</a:t>
                </a:r>
                <a:r>
                  <a:rPr lang="en-US" dirty="0" smtClean="0"/>
                  <a:t> results </a:t>
                </a:r>
              </a:p>
              <a:p>
                <a:pPr lvl="1"/>
                <a:r>
                  <a:rPr lang="en-US" dirty="0" smtClean="0"/>
                  <a:t>Slope </a:t>
                </a:r>
                <a:r>
                  <a:rPr lang="en-US" dirty="0"/>
                  <a:t>= </a:t>
                </a:r>
                <a:r>
                  <a:rPr lang="en-US" dirty="0" smtClean="0"/>
                  <a:t>0.227</a:t>
                </a:r>
                <a:r>
                  <a:rPr lang="en-US" dirty="0"/>
                  <a:t>± </a:t>
                </a:r>
                <a:r>
                  <a:rPr lang="en-US" dirty="0" smtClean="0"/>
                  <a:t>0.057</a:t>
                </a:r>
              </a:p>
              <a:p>
                <a:pPr lvl="1"/>
                <a:r>
                  <a:rPr lang="en-US" dirty="0" smtClean="0"/>
                  <a:t>2.0</a:t>
                </a:r>
                <a:r>
                  <a:rPr lang="en-US" dirty="0" smtClean="0">
                    <a:latin typeface="Symbol" panose="05050102010706020507" pitchFamily="18" charset="2"/>
                  </a:rPr>
                  <a:t>s</a:t>
                </a:r>
                <a:r>
                  <a:rPr lang="en-US" dirty="0" smtClean="0"/>
                  <a:t> </a:t>
                </a:r>
                <a:r>
                  <a:rPr lang="en-US" dirty="0"/>
                  <a:t>from NNLO </a:t>
                </a:r>
                <a:r>
                  <a:rPr lang="en-US" dirty="0" smtClean="0"/>
                  <a:t>SM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(Not enough statistics to make a meaningful slope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acc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measurement)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5105400" cy="5537200"/>
              </a:xfrm>
              <a:blipFill rotWithShape="0">
                <a:blip r:embed="rId2" cstate="print"/>
                <a:stretch>
                  <a:fillRect l="-2628" t="-2533" r="-3465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49" t="7195" r="17229" b="23261"/>
          <a:stretch/>
        </p:blipFill>
        <p:spPr bwMode="auto">
          <a:xfrm>
            <a:off x="5486400" y="4527135"/>
            <a:ext cx="4117253" cy="234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17" t="10109" r="21987" b="20124"/>
          <a:stretch/>
        </p:blipFill>
        <p:spPr>
          <a:xfrm>
            <a:off x="5410201" y="1523999"/>
            <a:ext cx="4114800" cy="296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1340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Tevatron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4953000" cy="553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Final </a:t>
            </a:r>
            <a:r>
              <a:rPr lang="en-US" dirty="0" smtClean="0"/>
              <a:t>individual results on </a:t>
            </a:r>
            <a:r>
              <a:rPr lang="en-US" dirty="0"/>
              <a:t>A</a:t>
            </a:r>
            <a:r>
              <a:rPr lang="en-US" baseline="-25000" dirty="0"/>
              <a:t>FB</a:t>
            </a:r>
            <a:r>
              <a:rPr lang="en-US" dirty="0"/>
              <a:t> from Tevatron</a:t>
            </a:r>
          </a:p>
          <a:p>
            <a:r>
              <a:rPr lang="en-US" dirty="0">
                <a:solidFill>
                  <a:srgbClr val="0000FF"/>
                </a:solidFill>
              </a:rPr>
              <a:t>All results consistent but higher than NLO (and NNLO</a:t>
            </a:r>
            <a:r>
              <a:rPr lang="en-US" dirty="0" smtClean="0">
                <a:solidFill>
                  <a:srgbClr val="0000FF"/>
                </a:solidFill>
              </a:rPr>
              <a:t>) SM predictions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combination of </a:t>
            </a:r>
            <a:r>
              <a:rPr lang="en-US" dirty="0" err="1" smtClean="0">
                <a:solidFill>
                  <a:schemeClr val="tx1"/>
                </a:solidFill>
              </a:rPr>
              <a:t>CDF+DZero</a:t>
            </a:r>
            <a:r>
              <a:rPr lang="en-US" dirty="0" smtClean="0">
                <a:solidFill>
                  <a:schemeClr val="tx1"/>
                </a:solidFill>
              </a:rPr>
              <a:t> results is in the works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79"/>
          <a:stretch/>
        </p:blipFill>
        <p:spPr>
          <a:xfrm>
            <a:off x="5304274" y="1286078"/>
            <a:ext cx="4982726" cy="61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094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9067800" cy="5618233"/>
              </a:xfrm>
              <a:solidFill>
                <a:srgbClr val="FFFF00"/>
              </a:solidFill>
            </p:spPr>
            <p:txBody>
              <a:bodyPr>
                <a:spAutoFit/>
              </a:bodyPr>
              <a:lstStyle/>
              <a:p>
                <a:r>
                  <a:rPr lang="en-US" sz="2800" dirty="0"/>
                  <a:t>The A</a:t>
                </a:r>
                <a:r>
                  <a:rPr lang="en-US" sz="2800" baseline="-25000" dirty="0"/>
                  <a:t>FB</a:t>
                </a:r>
                <a:r>
                  <a:rPr lang="en-US" sz="2800" dirty="0"/>
                  <a:t> of </a:t>
                </a:r>
                <a:r>
                  <a:rPr lang="en-US" sz="2800" dirty="0" smtClean="0"/>
                  <a:t>top-quark pairs </a:t>
                </a:r>
                <a:r>
                  <a:rPr lang="en-US" sz="2800" dirty="0"/>
                  <a:t>at the Tevatron has been a hot topic for </a:t>
                </a:r>
                <a:r>
                  <a:rPr lang="en-US" sz="2800" dirty="0" smtClean="0"/>
                  <a:t>years, mostly based on early results from the CDF </a:t>
                </a:r>
                <a:r>
                  <a:rPr lang="en-US" sz="2800" dirty="0" err="1" smtClean="0"/>
                  <a:t>Lep+Jets</a:t>
                </a:r>
                <a:r>
                  <a:rPr lang="en-US" sz="2800" dirty="0" smtClean="0"/>
                  <a:t> measurement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Have completed measurements in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Lepton+Jets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and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Dilepton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Final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states with the full dataset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Legacy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measurements of the reconstructed A</a:t>
                </a:r>
                <a:r>
                  <a:rPr lang="en-US" sz="2800" baseline="-25000" dirty="0" smtClean="0">
                    <a:solidFill>
                      <a:srgbClr val="0000FF"/>
                    </a:solidFill>
                  </a:rPr>
                  <a:t>FB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, A</a:t>
                </a:r>
                <a:r>
                  <a:rPr lang="en-US" sz="2800" baseline="-25000" dirty="0" smtClean="0">
                    <a:solidFill>
                      <a:srgbClr val="0000FF"/>
                    </a:solidFill>
                  </a:rPr>
                  <a:t>FB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vs.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>
                            <a:solidFill>
                              <a:srgbClr val="0000FF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𝒕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, A</a:t>
                </a:r>
                <a:r>
                  <a:rPr lang="en-US" sz="2800" baseline="-25000" dirty="0" smtClean="0">
                    <a:solidFill>
                      <a:srgbClr val="0000FF"/>
                    </a:solidFill>
                  </a:rPr>
                  <a:t>FB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vs. |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y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| as well as the Leptonic asymmetry and the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dilepton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asymmetry are now done</a:t>
                </a:r>
              </a:p>
              <a:p>
                <a:r>
                  <a:rPr lang="en-US" sz="2800" dirty="0" smtClean="0"/>
                  <a:t>The SM calculations in the NLO</a:t>
                </a:r>
                <a:r>
                  <a:rPr lang="en-US" sz="2800" dirty="0"/>
                  <a:t>+ </a:t>
                </a:r>
                <a:r>
                  <a:rPr lang="en-US" sz="2800" dirty="0" smtClean="0"/>
                  <a:t>era explain much, </a:t>
                </a:r>
                <a:r>
                  <a:rPr lang="en-US" sz="2800" smtClean="0"/>
                  <a:t>and an </a:t>
                </a:r>
                <a:r>
                  <a:rPr lang="en-US" sz="2800" dirty="0" smtClean="0"/>
                  <a:t>apparent fluctuations high appear to account for the rest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Either </a:t>
                </a:r>
                <a:r>
                  <a:rPr lang="en-US" sz="2800" dirty="0">
                    <a:solidFill>
                      <a:srgbClr val="0000FF"/>
                    </a:solidFill>
                  </a:rPr>
                  <a:t>way it has been an exciting chase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for new </a:t>
                </a:r>
                <a:r>
                  <a:rPr lang="en-US" sz="2800" dirty="0">
                    <a:solidFill>
                      <a:srgbClr val="0000FF"/>
                    </a:solidFill>
                  </a:rPr>
                  <a:t>physics</a:t>
                </a:r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9067800" cy="5618233"/>
              </a:xfrm>
              <a:blipFill rotWithShape="0">
                <a:blip r:embed="rId2" cstate="print"/>
                <a:stretch>
                  <a:fillRect l="-1143" t="-1085" r="-1143" b="-1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8045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9067800" cy="4699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6600" dirty="0" smtClean="0"/>
              <a:t>Backups</a:t>
            </a:r>
            <a:endParaRPr lang="en-US" sz="1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  <a:p>
            <a:r>
              <a:rPr lang="en-US" smtClean="0"/>
              <a:t>June 2012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CIPANP, 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47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20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711" y="1524000"/>
            <a:ext cx="489148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</a:t>
            </a:r>
            <a:r>
              <a:rPr lang="en-US" baseline="-25000" dirty="0" smtClean="0"/>
              <a:t>FB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63279" y="1414932"/>
            <a:ext cx="6571887" cy="231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  <a:spAutoFit/>
          </a:bodyPr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096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592263" indent="-255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9732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4304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6pPr>
            <a:lvl7pPr marL="28876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7pPr>
            <a:lvl8pPr marL="33448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8pPr>
            <a:lvl9pPr marL="38020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In proton-antiproton collisions can measure the relative angle between the outgoing top and the proton 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279" y="5486400"/>
            <a:ext cx="9542721" cy="2269624"/>
          </a:xfrm>
          <a:solidFill>
            <a:srgbClr val="FFFF00"/>
          </a:solidFill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This is a forward event… If the top was going in the direction of the anti-proton </a:t>
            </a:r>
            <a:r>
              <a:rPr lang="en-US" sz="32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rgbClr val="0000FF"/>
                </a:solidFill>
              </a:rPr>
              <a:t>backward event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Forward-Backward Asymmetry: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A</a:t>
            </a:r>
            <a:r>
              <a:rPr lang="en-US" sz="3200" baseline="-25000" dirty="0" smtClean="0">
                <a:solidFill>
                  <a:schemeClr val="tx1"/>
                </a:solidFill>
              </a:rPr>
              <a:t>FB</a:t>
            </a:r>
            <a:r>
              <a:rPr lang="en-US" sz="3200" dirty="0" smtClean="0">
                <a:solidFill>
                  <a:schemeClr val="tx1"/>
                </a:solidFill>
              </a:rPr>
              <a:t> = Fraction(Forward) – Fraction(Backward)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038600" y="3429000"/>
            <a:ext cx="3932237" cy="2286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49888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Aside on Variable Choice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/>
              <a:t>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  <a:p>
            <a:r>
              <a:rPr lang="en-US" smtClean="0"/>
              <a:t>June 2012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CIPANP, 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1" y="5562600"/>
            <a:ext cx="10026299" cy="9948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  <a:effectLst/>
          <a:extLst/>
        </p:spPr>
      </p:pic>
      <p:sp>
        <p:nvSpPr>
          <p:cNvPr id="12" name="TextBox 11"/>
          <p:cNvSpPr txBox="1"/>
          <p:nvPr/>
        </p:nvSpPr>
        <p:spPr>
          <a:xfrm>
            <a:off x="194931" y="6633627"/>
            <a:ext cx="9758366" cy="134806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doesn’t have the usual geometric angle many of us are used to.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hadron colliders we usually use pseudo-rapidity which assumes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Here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close to equal because of the top mass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1295400"/>
            <a:ext cx="7086600" cy="3352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  <a:spAutoFit/>
          </a:bodyPr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 b="1">
                <a:solidFill>
                  <a:srgbClr val="0000FF"/>
                </a:solidFill>
                <a:latin typeface="+mn-lt"/>
              </a:defRPr>
            </a:lvl2pPr>
            <a:lvl3pPr marL="12096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 b="1">
                <a:solidFill>
                  <a:schemeClr val="tx1"/>
                </a:solidFill>
                <a:latin typeface="+mn-lt"/>
              </a:defRPr>
            </a:lvl3pPr>
            <a:lvl4pPr marL="1592263" indent="-255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 b="1">
                <a:solidFill>
                  <a:schemeClr val="tx1"/>
                </a:solidFill>
                <a:latin typeface="+mn-lt"/>
              </a:defRPr>
            </a:lvl4pPr>
            <a:lvl5pPr marL="19732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5pPr>
            <a:lvl6pPr marL="24304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6pPr>
            <a:lvl7pPr marL="28876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7pPr>
            <a:lvl8pPr marL="33448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8pPr>
            <a:lvl9pPr marL="38020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457200">
              <a:buNone/>
            </a:pP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 from </a:t>
            </a:r>
            <a:r>
              <a:rPr lang="en-US" sz="3200" dirty="0" err="1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rapidity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(y)</a:t>
            </a:r>
          </a:p>
          <a:p>
            <a:pPr marL="0" indent="0" defTabSz="45720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Rapidity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is a good proxy for production angle</a:t>
            </a:r>
          </a:p>
          <a:p>
            <a:pPr marL="0" indent="0" defTabSz="457200"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Invariant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longitudinal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boosts</a:t>
            </a:r>
          </a:p>
          <a:p>
            <a:pPr marL="0" indent="0" defTabSz="457200">
              <a:buNone/>
            </a:pP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Asymmetry in </a:t>
            </a:r>
            <a:r>
              <a:rPr lang="en-US" sz="3200" dirty="0" err="1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bigger than in </a:t>
            </a:r>
            <a:r>
              <a:rPr lang="en-US" sz="3200" dirty="0" err="1" smtClean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easier to distinguish from 0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91" t="-3329" r="27075" b="22664"/>
          <a:stretch/>
        </p:blipFill>
        <p:spPr bwMode="auto">
          <a:xfrm>
            <a:off x="7239000" y="1295400"/>
            <a:ext cx="2895600" cy="319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91" t="75222" b="9667"/>
          <a:stretch/>
        </p:blipFill>
        <p:spPr bwMode="auto">
          <a:xfrm>
            <a:off x="6172200" y="4731720"/>
            <a:ext cx="3886200" cy="7546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021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Tevatron VS.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i="1" dirty="0" smtClean="0"/>
              <a:t>Isn’t the LHC better for this?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Tevatron is proton-antiproton while LHC is proton-proton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Tevatron provides a direction in space, while LHC only provides a line in space</a:t>
            </a:r>
          </a:p>
          <a:p>
            <a:r>
              <a:rPr lang="en-US" dirty="0" smtClean="0"/>
              <a:t>Can directly use the opening angle relative to learn about Feynman diagrams</a:t>
            </a:r>
          </a:p>
          <a:p>
            <a:pPr lvl="1"/>
            <a:r>
              <a:rPr lang="en-US" sz="3200" dirty="0" smtClean="0"/>
              <a:t>Can get at the same diagrams at LHC, but takes much larger statistics and more indirect methods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49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Asymmetry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410200" cy="5537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First SM predictions of A</a:t>
            </a:r>
            <a:r>
              <a:rPr lang="en-US" sz="2400" baseline="-25000" dirty="0" smtClean="0"/>
              <a:t>FB</a:t>
            </a:r>
            <a:r>
              <a:rPr lang="en-US" sz="2400" dirty="0" smtClean="0"/>
              <a:t> after top discovery (~1995)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No A</a:t>
            </a:r>
            <a:r>
              <a:rPr lang="en-US" sz="2400" baseline="-25000" dirty="0" smtClean="0">
                <a:solidFill>
                  <a:schemeClr val="tx1"/>
                </a:solidFill>
              </a:rPr>
              <a:t>FB</a:t>
            </a:r>
            <a:r>
              <a:rPr lang="en-US" sz="2400" dirty="0" smtClean="0">
                <a:solidFill>
                  <a:schemeClr val="tx1"/>
                </a:solidFill>
              </a:rPr>
              <a:t> at LO, all asymmetry comes from NLO diagrams. Took many years to get decent predictions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/>
              <a:t>Interference </a:t>
            </a:r>
            <a:r>
              <a:rPr lang="en-US" sz="2400" dirty="0"/>
              <a:t>among </a:t>
            </a:r>
            <a:r>
              <a:rPr lang="en-US" sz="2400" dirty="0" smtClean="0"/>
              <a:t>diagrams</a:t>
            </a:r>
          </a:p>
          <a:p>
            <a:pPr lvl="1"/>
            <a:r>
              <a:rPr lang="en-US" sz="2400" dirty="0" smtClean="0"/>
              <a:t>Larger-than-expected </a:t>
            </a:r>
            <a:r>
              <a:rPr lang="en-US" sz="2400" dirty="0"/>
              <a:t>EW </a:t>
            </a:r>
            <a:r>
              <a:rPr lang="en-US" sz="2400" dirty="0" smtClean="0"/>
              <a:t>correction and </a:t>
            </a:r>
            <a:r>
              <a:rPr lang="en-US" sz="2400" dirty="0"/>
              <a:t>higher order QCD </a:t>
            </a:r>
            <a:r>
              <a:rPr lang="en-US" sz="2400" dirty="0" smtClean="0"/>
              <a:t>corrections complicate </a:t>
            </a:r>
            <a:r>
              <a:rPr lang="en-US" sz="2400" dirty="0"/>
              <a:t>the calculation</a:t>
            </a:r>
          </a:p>
          <a:p>
            <a:r>
              <a:rPr lang="en-US" sz="2400" dirty="0" smtClean="0"/>
              <a:t>Note</a:t>
            </a:r>
            <a:r>
              <a:rPr lang="en-US" sz="2400" dirty="0"/>
              <a:t>: Process has been a harbinger of things to come: We have learned during the process that LO MC’s are simply not good enough to measure properties of the top </a:t>
            </a:r>
            <a:r>
              <a:rPr lang="en-US" sz="2400" dirty="0" smtClean="0"/>
              <a:t>quark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David Toback, Texas A&amp;M University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FB</a:t>
            </a:r>
            <a:r>
              <a:rPr lang="en-US" dirty="0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6" t="16478" r="66712" b="33290"/>
          <a:stretch/>
        </p:blipFill>
        <p:spPr bwMode="auto">
          <a:xfrm>
            <a:off x="6438900" y="1733323"/>
            <a:ext cx="2286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65" t="3688" r="5961" b="34706"/>
          <a:stretch/>
        </p:blipFill>
        <p:spPr bwMode="auto">
          <a:xfrm>
            <a:off x="5638800" y="4495799"/>
            <a:ext cx="3886200" cy="2087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308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Predictions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UC Seminar, Nov 2015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Toback, Texas A&amp;M University</a:t>
            </a:r>
          </a:p>
          <a:p>
            <a:r>
              <a:rPr lang="en-US" smtClean="0"/>
              <a:t>A</a:t>
            </a:r>
            <a:r>
              <a:rPr lang="en-US" baseline="-25000" smtClean="0"/>
              <a:t>FB</a:t>
            </a:r>
            <a:r>
              <a:rPr lang="en-US" smtClean="0"/>
              <a:t> in Top Quarks at CDF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mtClean="0"/>
          </a:p>
          <a:p>
            <a:fld id="{2EE9679C-92AE-4E55-8437-4DB62EB221AB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6" t="15949" r="7349" b="4290"/>
          <a:stretch/>
        </p:blipFill>
        <p:spPr bwMode="auto">
          <a:xfrm>
            <a:off x="533400" y="1371600"/>
            <a:ext cx="8915400" cy="609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795268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Designs\BLUSH.POT</Template>
  <TotalTime>75607</TotalTime>
  <Words>2307</Words>
  <Application>Microsoft Office PowerPoint</Application>
  <PresentationFormat>Custom</PresentationFormat>
  <Paragraphs>492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Blank Presentation</vt:lpstr>
      <vt:lpstr>Slide 1</vt:lpstr>
      <vt:lpstr>Prologue</vt:lpstr>
      <vt:lpstr>Outline</vt:lpstr>
      <vt:lpstr>Top Production at the Tevatron</vt:lpstr>
      <vt:lpstr>Definition of AFB</vt:lpstr>
      <vt:lpstr>Quick Aside on Variable Choice Dy</vt:lpstr>
      <vt:lpstr>Tevatron VS. LHC</vt:lpstr>
      <vt:lpstr>Asymmetry Predictions</vt:lpstr>
      <vt:lpstr>Lots of Predictions</vt:lpstr>
      <vt:lpstr>Comments on Systematics &amp; Biases</vt:lpstr>
      <vt:lpstr>Selecting Top Quark Events</vt:lpstr>
      <vt:lpstr>Inclusive AFB Results</vt:lpstr>
      <vt:lpstr>CDF Dilepton Result with 5.1fb-1</vt:lpstr>
      <vt:lpstr>Moving Forward</vt:lpstr>
      <vt:lpstr>Recurring Theme: Lots of Ways to Measure and/or  Compare to predictions</vt:lpstr>
      <vt:lpstr>AFB as a function of Dy</vt:lpstr>
      <vt:lpstr> </vt:lpstr>
      <vt:lpstr> </vt:lpstr>
      <vt:lpstr>Slide 19</vt:lpstr>
      <vt:lpstr>Fun historical aside…</vt:lpstr>
      <vt:lpstr>Leptonic AFB Definition</vt:lpstr>
      <vt:lpstr>Dilepton-only Observable</vt:lpstr>
      <vt:lpstr>Quick Aside on the Method</vt:lpstr>
      <vt:lpstr>Leptonic Methodology</vt:lpstr>
      <vt:lpstr>Clever idea: Break into parts</vt:lpstr>
      <vt:lpstr>Why does it work? </vt:lpstr>
      <vt:lpstr>Fun details</vt:lpstr>
      <vt:lpstr>More on how well it worked</vt:lpstr>
      <vt:lpstr>Leptonic AFB from Lepton+Jets</vt:lpstr>
      <vt:lpstr>Leptonic AFB from Dileptons</vt:lpstr>
      <vt:lpstr>Leptonic Dh Results (Dileptons only)</vt:lpstr>
      <vt:lpstr>State of the Art for Leptonic AFB</vt:lpstr>
      <vt:lpstr>Transition to Reconstructed AFB</vt:lpstr>
      <vt:lpstr>Reconstruction in Dileptons</vt:lpstr>
      <vt:lpstr>How well does the Reconstruction Do?</vt:lpstr>
      <vt:lpstr>Resolution Continued</vt:lpstr>
      <vt:lpstr>Going from Reconstruction to a Measurement of AFB</vt:lpstr>
      <vt:lpstr>Optimization Slide 1</vt:lpstr>
      <vt:lpstr>Optimization Slide 2</vt:lpstr>
      <vt:lpstr>Optimization Results</vt:lpstr>
      <vt:lpstr>Validation/Unfolding Results</vt:lpstr>
      <vt:lpstr>Comparing MC to Truth</vt:lpstr>
      <vt:lpstr>Reconstruct/Unfolding Results</vt:lpstr>
      <vt:lpstr>AFB Reconstructed Results</vt:lpstr>
      <vt:lpstr>Tevatron Results</vt:lpstr>
      <vt:lpstr>Summary and Conclusions</vt:lpstr>
      <vt:lpstr>Slide 47</vt:lpstr>
    </vt:vector>
  </TitlesOfParts>
  <Company>Univ.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Phenomena:  Recent Results and Prospects from the Fermilab Tevatron</dc:title>
  <dc:creator>toback</dc:creator>
  <cp:lastModifiedBy>Toback</cp:lastModifiedBy>
  <cp:revision>1253</cp:revision>
  <cp:lastPrinted>2012-05-29T20:39:05Z</cp:lastPrinted>
  <dcterms:created xsi:type="dcterms:W3CDTF">2000-02-16T04:53:28Z</dcterms:created>
  <dcterms:modified xsi:type="dcterms:W3CDTF">2015-12-01T03:10:05Z</dcterms:modified>
</cp:coreProperties>
</file>