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1250" r:id="rId2"/>
    <p:sldId id="1682" r:id="rId3"/>
    <p:sldId id="1689" r:id="rId4"/>
    <p:sldId id="1690" r:id="rId5"/>
    <p:sldId id="1595" r:id="rId6"/>
    <p:sldId id="1615" r:id="rId7"/>
    <p:sldId id="1683" r:id="rId8"/>
    <p:sldId id="1688" r:id="rId9"/>
    <p:sldId id="1687" r:id="rId10"/>
    <p:sldId id="1684" r:id="rId11"/>
    <p:sldId id="1685" r:id="rId12"/>
    <p:sldId id="1686" r:id="rId13"/>
    <p:sldId id="1691" r:id="rId14"/>
    <p:sldId id="1692" r:id="rId15"/>
    <p:sldId id="1693" r:id="rId16"/>
    <p:sldId id="1658" r:id="rId17"/>
    <p:sldId id="1694" r:id="rId18"/>
    <p:sldId id="1695" r:id="rId19"/>
    <p:sldId id="1696" r:id="rId20"/>
    <p:sldId id="1662" r:id="rId21"/>
    <p:sldId id="1697" r:id="rId22"/>
    <p:sldId id="1698" r:id="rId23"/>
    <p:sldId id="1699" r:id="rId24"/>
    <p:sldId id="1700" r:id="rId25"/>
    <p:sldId id="1701" r:id="rId26"/>
    <p:sldId id="1702" r:id="rId27"/>
    <p:sldId id="1584" r:id="rId28"/>
    <p:sldId id="1664" r:id="rId29"/>
    <p:sldId id="1670" r:id="rId30"/>
    <p:sldId id="1665" r:id="rId31"/>
    <p:sldId id="1666" r:id="rId32"/>
    <p:sldId id="1669" r:id="rId33"/>
    <p:sldId id="1703" r:id="rId34"/>
    <p:sldId id="1704" r:id="rId35"/>
    <p:sldId id="1668" r:id="rId36"/>
    <p:sldId id="1705" r:id="rId37"/>
    <p:sldId id="1676" r:id="rId38"/>
    <p:sldId id="1706" r:id="rId39"/>
    <p:sldId id="1707" r:id="rId40"/>
    <p:sldId id="1708" r:id="rId41"/>
    <p:sldId id="1709" r:id="rId42"/>
    <p:sldId id="1675" r:id="rId43"/>
    <p:sldId id="1677" r:id="rId44"/>
    <p:sldId id="1678" r:id="rId45"/>
    <p:sldId id="1681" r:id="rId46"/>
    <p:sldId id="1679" r:id="rId47"/>
    <p:sldId id="1680" r:id="rId48"/>
    <p:sldId id="1710" r:id="rId49"/>
    <p:sldId id="1642" r:id="rId50"/>
    <p:sldId id="1667" r:id="rId51"/>
    <p:sldId id="1671" r:id="rId52"/>
  </p:sldIdLst>
  <p:sldSz cx="10058400" cy="7772400"/>
  <p:notesSz cx="9601200" cy="73152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66FF33"/>
    <a:srgbClr val="00FF00"/>
    <a:srgbClr val="FFFFCC"/>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575" autoAdjust="0"/>
  </p:normalViewPr>
  <p:slideViewPr>
    <p:cSldViewPr>
      <p:cViewPr varScale="1">
        <p:scale>
          <a:sx n="55" d="100"/>
          <a:sy n="55" d="100"/>
        </p:scale>
        <p:origin x="1156" y="1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664"/>
    </p:cViewPr>
  </p:sorterViewPr>
  <p:notesViewPr>
    <p:cSldViewPr>
      <p:cViewPr varScale="1">
        <p:scale>
          <a:sx n="97" d="100"/>
          <a:sy n="97" d="100"/>
        </p:scale>
        <p:origin x="-474"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1" y="0"/>
            <a:ext cx="411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6" tIns="48556" rIns="97106" bIns="48556" numCol="1" anchor="t" anchorCtr="0" compatLnSpc="1">
            <a:prstTxWarp prst="textNoShape">
              <a:avLst/>
            </a:prstTxWarp>
          </a:bodyPr>
          <a:lstStyle>
            <a:lvl1pPr algn="l" defTabSz="971438">
              <a:spcBef>
                <a:spcPct val="0"/>
              </a:spcBef>
              <a:defRPr sz="1300" b="0">
                <a:solidFill>
                  <a:srgbClr val="FF6600"/>
                </a:solidFill>
                <a:latin typeface="Times New Roman" pitchFamily="18" charset="0"/>
              </a:defRPr>
            </a:lvl1pPr>
          </a:lstStyle>
          <a:p>
            <a:endParaRPr lang="en-US"/>
          </a:p>
        </p:txBody>
      </p:sp>
      <p:sp>
        <p:nvSpPr>
          <p:cNvPr id="479235" name="Rectangle 3"/>
          <p:cNvSpPr>
            <a:spLocks noGrp="1" noChangeArrowheads="1"/>
          </p:cNvSpPr>
          <p:nvPr>
            <p:ph type="dt" sz="quarter" idx="1"/>
          </p:nvPr>
        </p:nvSpPr>
        <p:spPr bwMode="auto">
          <a:xfrm>
            <a:off x="5483225" y="0"/>
            <a:ext cx="411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6" tIns="48556" rIns="97106" bIns="48556" numCol="1" anchor="t" anchorCtr="0" compatLnSpc="1">
            <a:prstTxWarp prst="textNoShape">
              <a:avLst/>
            </a:prstTxWarp>
          </a:bodyPr>
          <a:lstStyle>
            <a:lvl1pPr algn="r" defTabSz="971438">
              <a:spcBef>
                <a:spcPct val="0"/>
              </a:spcBef>
              <a:defRPr sz="1300" b="0">
                <a:solidFill>
                  <a:srgbClr val="FF6600"/>
                </a:solidFill>
                <a:latin typeface="Times New Roman" pitchFamily="18" charset="0"/>
              </a:defRPr>
            </a:lvl1pPr>
          </a:lstStyle>
          <a:p>
            <a:endParaRPr lang="en-US"/>
          </a:p>
        </p:txBody>
      </p:sp>
      <p:sp>
        <p:nvSpPr>
          <p:cNvPr id="479236" name="Rectangle 4"/>
          <p:cNvSpPr>
            <a:spLocks noGrp="1" noChangeArrowheads="1"/>
          </p:cNvSpPr>
          <p:nvPr>
            <p:ph type="ftr" sz="quarter" idx="2"/>
          </p:nvPr>
        </p:nvSpPr>
        <p:spPr bwMode="auto">
          <a:xfrm>
            <a:off x="1" y="6937375"/>
            <a:ext cx="4110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6" tIns="48556" rIns="97106" bIns="48556" numCol="1" anchor="b" anchorCtr="0" compatLnSpc="1">
            <a:prstTxWarp prst="textNoShape">
              <a:avLst/>
            </a:prstTxWarp>
          </a:bodyPr>
          <a:lstStyle>
            <a:lvl1pPr algn="l" defTabSz="971438">
              <a:spcBef>
                <a:spcPct val="0"/>
              </a:spcBef>
              <a:defRPr sz="1300" b="0">
                <a:solidFill>
                  <a:srgbClr val="FF6600"/>
                </a:solidFill>
                <a:latin typeface="Times New Roman" pitchFamily="18" charset="0"/>
              </a:defRPr>
            </a:lvl1pPr>
          </a:lstStyle>
          <a:p>
            <a:endParaRPr lang="en-US"/>
          </a:p>
        </p:txBody>
      </p:sp>
      <p:sp>
        <p:nvSpPr>
          <p:cNvPr id="479237" name="Rectangle 5"/>
          <p:cNvSpPr>
            <a:spLocks noGrp="1" noChangeArrowheads="1"/>
          </p:cNvSpPr>
          <p:nvPr>
            <p:ph type="sldNum" sz="quarter" idx="3"/>
          </p:nvPr>
        </p:nvSpPr>
        <p:spPr bwMode="auto">
          <a:xfrm>
            <a:off x="5483225" y="6937375"/>
            <a:ext cx="4110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6" tIns="48556" rIns="97106" bIns="48556" numCol="1" anchor="b" anchorCtr="0" compatLnSpc="1">
            <a:prstTxWarp prst="textNoShape">
              <a:avLst/>
            </a:prstTxWarp>
          </a:bodyPr>
          <a:lstStyle>
            <a:lvl1pPr algn="r" defTabSz="971438">
              <a:spcBef>
                <a:spcPct val="0"/>
              </a:spcBef>
              <a:defRPr sz="1300" b="0">
                <a:solidFill>
                  <a:srgbClr val="FF6600"/>
                </a:solidFill>
                <a:latin typeface="Times New Roman" pitchFamily="18" charset="0"/>
              </a:defRPr>
            </a:lvl1pPr>
          </a:lstStyle>
          <a:p>
            <a:fld id="{55CF66F5-A3D5-47D0-9C42-1641983E521E}" type="slidenum">
              <a:rPr lang="en-US"/>
              <a:pPr/>
              <a:t>‹#›</a:t>
            </a:fld>
            <a:endParaRPr lang="en-US"/>
          </a:p>
        </p:txBody>
      </p:sp>
    </p:spTree>
    <p:extLst>
      <p:ext uri="{BB962C8B-B14F-4D97-AF65-F5344CB8AC3E}">
        <p14:creationId xmlns:p14="http://schemas.microsoft.com/office/powerpoint/2010/main" val="375692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82" tIns="48494" rIns="96982" bIns="48494" numCol="1" anchor="t" anchorCtr="0" compatLnSpc="1">
            <a:prstTxWarp prst="textNoShape">
              <a:avLst/>
            </a:prstTxWarp>
          </a:bodyPr>
          <a:lstStyle>
            <a:lvl1pPr algn="l" defTabSz="971438">
              <a:spcBef>
                <a:spcPct val="0"/>
              </a:spcBef>
              <a:defRPr sz="1300" b="0">
                <a:solidFill>
                  <a:schemeClr val="tx1"/>
                </a:solidFill>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440364" y="1"/>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82" tIns="48494" rIns="96982" bIns="48494" numCol="1" anchor="t" anchorCtr="0" compatLnSpc="1">
            <a:prstTxWarp prst="textNoShape">
              <a:avLst/>
            </a:prstTxWarp>
          </a:bodyPr>
          <a:lstStyle>
            <a:lvl1pPr algn="r" defTabSz="971438">
              <a:spcBef>
                <a:spcPct val="0"/>
              </a:spcBef>
              <a:defRPr sz="1300" b="0">
                <a:solidFill>
                  <a:schemeClr val="tx1"/>
                </a:solidFill>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3027363" y="549275"/>
            <a:ext cx="3546475" cy="27416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81114" y="3475039"/>
            <a:ext cx="703897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82" tIns="48494" rIns="96982" bIns="484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1" y="6950076"/>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82" tIns="48494" rIns="96982" bIns="48494" numCol="1" anchor="b" anchorCtr="0" compatLnSpc="1">
            <a:prstTxWarp prst="textNoShape">
              <a:avLst/>
            </a:prstTxWarp>
          </a:bodyPr>
          <a:lstStyle>
            <a:lvl1pPr algn="l" defTabSz="971438">
              <a:spcBef>
                <a:spcPct val="0"/>
              </a:spcBef>
              <a:defRPr sz="1300" b="0">
                <a:solidFill>
                  <a:schemeClr val="tx1"/>
                </a:solidFill>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440364" y="6950076"/>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82" tIns="48494" rIns="96982" bIns="48494" numCol="1" anchor="b" anchorCtr="0" compatLnSpc="1">
            <a:prstTxWarp prst="textNoShape">
              <a:avLst/>
            </a:prstTxWarp>
          </a:bodyPr>
          <a:lstStyle>
            <a:lvl1pPr algn="r" defTabSz="971438">
              <a:spcBef>
                <a:spcPct val="0"/>
              </a:spcBef>
              <a:defRPr sz="1300" b="0">
                <a:solidFill>
                  <a:schemeClr val="tx1"/>
                </a:solidFill>
                <a:latin typeface="Times New Roman" pitchFamily="18" charset="0"/>
              </a:defRPr>
            </a:lvl1pPr>
          </a:lstStyle>
          <a:p>
            <a:fld id="{E9CD0889-8E36-4C7E-9454-DDB800DA8C29}" type="slidenum">
              <a:rPr lang="en-US"/>
              <a:pPr/>
              <a:t>‹#›</a:t>
            </a:fld>
            <a:endParaRPr lang="en-US"/>
          </a:p>
        </p:txBody>
      </p:sp>
    </p:spTree>
    <p:extLst>
      <p:ext uri="{BB962C8B-B14F-4D97-AF65-F5344CB8AC3E}">
        <p14:creationId xmlns:p14="http://schemas.microsoft.com/office/powerpoint/2010/main" val="361392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pPr lvl="0"/>
            <a:r>
              <a:rPr lang="en-US" noProof="0" smtClean="0"/>
              <a:t>DOE Site Visit</a:t>
            </a:r>
            <a:br>
              <a:rPr lang="en-US" noProof="0" smtClean="0"/>
            </a:br>
            <a:r>
              <a:rPr lang="en-US" noProof="0" smtClean="0"/>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pPr lvl="0"/>
            <a:r>
              <a:rPr lang="en-US" noProof="0" smtClean="0"/>
              <a:t>David Toback</a:t>
            </a:r>
          </a:p>
        </p:txBody>
      </p:sp>
      <p:sp>
        <p:nvSpPr>
          <p:cNvPr id="523268" name="Rectangle 4"/>
          <p:cNvSpPr>
            <a:spLocks noGrp="1" noChangeArrowheads="1"/>
          </p:cNvSpPr>
          <p:nvPr>
            <p:ph type="dt" sz="half" idx="2"/>
          </p:nvPr>
        </p:nvSpPr>
        <p:spPr>
          <a:xfrm>
            <a:off x="762000" y="7086600"/>
            <a:ext cx="2057400" cy="533400"/>
          </a:xfrm>
        </p:spPr>
        <p:txBody>
          <a:bodyPr/>
          <a:lstStyle>
            <a:lvl1pPr>
              <a:defRPr>
                <a:solidFill>
                  <a:srgbClr val="990099"/>
                </a:solidFill>
              </a:defRPr>
            </a:lvl1pPr>
          </a:lstStyle>
          <a:p>
            <a:r>
              <a:rPr lang="en-US"/>
              <a:t>4/16/02</a:t>
            </a:r>
            <a:r>
              <a:rPr lang="en-US" b="0">
                <a:solidFill>
                  <a:schemeClr val="tx1"/>
                </a:solidFill>
              </a:rPr>
              <a:t> </a:t>
            </a:r>
          </a:p>
        </p:txBody>
      </p:sp>
      <p:sp>
        <p:nvSpPr>
          <p:cNvPr id="523269" name="Rectangle 5"/>
          <p:cNvSpPr>
            <a:spLocks noGrp="1" noChangeArrowheads="1"/>
          </p:cNvSpPr>
          <p:nvPr>
            <p:ph type="ftr" sz="quarter" idx="3"/>
          </p:nvPr>
        </p:nvSpPr>
        <p:spPr>
          <a:xfrm>
            <a:off x="3429000" y="7086600"/>
            <a:ext cx="3200400" cy="533400"/>
          </a:xfrm>
        </p:spPr>
        <p:txBody>
          <a:bodyPr/>
          <a:lstStyle>
            <a:lvl1pPr>
              <a:defRPr>
                <a:solidFill>
                  <a:schemeClr val="accent2"/>
                </a:solidFill>
                <a:latin typeface="Times New Roman" pitchFamily="18" charset="0"/>
              </a:defRPr>
            </a:lvl1pPr>
          </a:lstStyle>
          <a:p>
            <a:r>
              <a:rPr lang="en-US"/>
              <a:t>Directors Review</a:t>
            </a:r>
            <a:endParaRPr lang="en-US" b="0">
              <a:solidFill>
                <a:schemeClr val="tx1"/>
              </a:solidFill>
            </a:endParaRPr>
          </a:p>
        </p:txBody>
      </p:sp>
      <p:sp>
        <p:nvSpPr>
          <p:cNvPr id="523270" name="Rectangle 6"/>
          <p:cNvSpPr>
            <a:spLocks noGrp="1" noChangeArrowheads="1"/>
          </p:cNvSpPr>
          <p:nvPr>
            <p:ph type="sldNum" sz="quarter" idx="4"/>
          </p:nvPr>
        </p:nvSpPr>
        <p:spPr>
          <a:xfrm>
            <a:off x="7239000" y="7086600"/>
            <a:ext cx="2057400" cy="533400"/>
          </a:xfrm>
        </p:spPr>
        <p:txBody>
          <a:bodyPr/>
          <a:lstStyle>
            <a:lvl1pPr>
              <a:defRPr>
                <a:solidFill>
                  <a:srgbClr val="990099"/>
                </a:solidFill>
                <a:latin typeface="Times New Roman" pitchFamily="18" charset="0"/>
              </a:defRPr>
            </a:lvl1pPr>
          </a:lstStyle>
          <a:p>
            <a:fld id="{F0A841F3-8BDF-4107-9054-6D810F1607FB}" type="slidenum">
              <a:rPr lang="en-US"/>
              <a:pPr/>
              <a:t>‹#›</a:t>
            </a:fld>
            <a:endParaRPr lang="en-US">
              <a:solidFill>
                <a:schemeClr val="tx1"/>
              </a:solidFill>
            </a:endParaRPr>
          </a:p>
        </p:txBody>
      </p:sp>
      <p:sp>
        <p:nvSpPr>
          <p:cNvPr id="523271" name="Rectangle 7"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EAA50A1E-A8C5-4A6B-AA9B-59E1487A26B9}"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20951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2AF81868-E564-47DD-A9EA-9297E605A8B1}"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97024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7178675"/>
            <a:ext cx="2468563" cy="517525"/>
          </a:xfrm>
        </p:spPr>
        <p:txBody>
          <a:bodyPr/>
          <a:lstStyle>
            <a:lvl1pPr>
              <a:defRPr>
                <a:latin typeface="Times New Roman" panose="02020603050405020304" pitchFamily="18" charset="0"/>
                <a:cs typeface="Times New Roman" panose="02020603050405020304" pitchFamily="18" charset="0"/>
              </a:defRPr>
            </a:lvl1pPr>
          </a:lstStyle>
          <a:p>
            <a:endParaRPr lang="en-US" dirty="0" smtClean="0"/>
          </a:p>
          <a:p>
            <a:r>
              <a:rPr lang="en-US" dirty="0" smtClean="0"/>
              <a:t>Pisa Seminar, Mar 2016</a:t>
            </a:r>
          </a:p>
          <a:p>
            <a:endParaRPr 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a:xfrm>
            <a:off x="7810500" y="7178675"/>
            <a:ext cx="2095500" cy="517525"/>
          </a:xfrm>
        </p:spPr>
        <p:txBody>
          <a:bodyPr/>
          <a:lstStyle>
            <a:lvl1pPr>
              <a:defRPr>
                <a:solidFill>
                  <a:srgbClr val="990099"/>
                </a:solidFill>
                <a:latin typeface="Times New Roman" panose="02020603050405020304" pitchFamily="18" charset="0"/>
                <a:cs typeface="Times New Roman" panose="02020603050405020304" pitchFamily="18" charset="0"/>
              </a:defRPr>
            </a:lvl1pPr>
          </a:lstStyle>
          <a:p>
            <a:endParaRPr lang="en-US" smtClean="0"/>
          </a:p>
          <a:p>
            <a:fld id="{2EE9679C-92AE-4E55-8437-4DB62EB221A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22495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165DD90C-2AD2-4F63-97A7-0577884D5B5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3933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4550ADC2-BF6E-4AAA-93FF-AB2EBFEF33E6}"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84826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9" name="Slide Number Placeholder 8"/>
          <p:cNvSpPr>
            <a:spLocks noGrp="1"/>
          </p:cNvSpPr>
          <p:nvPr>
            <p:ph type="sldNum" sz="quarter" idx="12"/>
          </p:nvPr>
        </p:nvSpPr>
        <p:spPr/>
        <p:txBody>
          <a:bodyPr/>
          <a:lstStyle>
            <a:lvl1pPr>
              <a:defRPr>
                <a:solidFill>
                  <a:srgbClr val="990099"/>
                </a:solidFill>
              </a:defRPr>
            </a:lvl1pPr>
          </a:lstStyle>
          <a:p>
            <a:endParaRPr lang="en-US"/>
          </a:p>
          <a:p>
            <a:fld id="{59B2C978-B5B9-4706-A493-7B87CFAECB33}"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63794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5" name="Slide Number Placeholder 4"/>
          <p:cNvSpPr>
            <a:spLocks noGrp="1"/>
          </p:cNvSpPr>
          <p:nvPr>
            <p:ph type="sldNum" sz="quarter" idx="12"/>
          </p:nvPr>
        </p:nvSpPr>
        <p:spPr/>
        <p:txBody>
          <a:bodyPr/>
          <a:lstStyle>
            <a:lvl1pPr>
              <a:defRPr>
                <a:solidFill>
                  <a:srgbClr val="990099"/>
                </a:solidFill>
              </a:defRPr>
            </a:lvl1pPr>
          </a:lstStyle>
          <a:p>
            <a:endParaRPr lang="en-US"/>
          </a:p>
          <a:p>
            <a:fld id="{D6774913-34C6-4616-9D03-42FD4E752E4A}"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15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4" name="Slide Number Placeholder 3"/>
          <p:cNvSpPr>
            <a:spLocks noGrp="1"/>
          </p:cNvSpPr>
          <p:nvPr>
            <p:ph type="sldNum" sz="quarter" idx="12"/>
          </p:nvPr>
        </p:nvSpPr>
        <p:spPr/>
        <p:txBody>
          <a:bodyPr/>
          <a:lstStyle>
            <a:lvl1pPr>
              <a:defRPr>
                <a:solidFill>
                  <a:srgbClr val="990099"/>
                </a:solidFill>
              </a:defRPr>
            </a:lvl1pPr>
          </a:lstStyle>
          <a:p>
            <a:endParaRPr lang="en-US"/>
          </a:p>
          <a:p>
            <a:fld id="{593CB36A-5306-46C4-BB11-FE395B42E1D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9506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DE808B8F-BCBD-4D19-B49A-AAC70A4AB0BB}"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68539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76B2B658-416E-4EBB-B6A0-1250ABAC6DE7}"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61830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533400" y="1371600"/>
            <a:ext cx="90678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latin typeface="Times New Roman" pitchFamily="18" charset="0"/>
              </a:defRPr>
            </a:lvl1pPr>
          </a:lstStyle>
          <a:p>
            <a:endParaRPr lang="en-US" dirty="0" smtClean="0"/>
          </a:p>
          <a:p>
            <a:r>
              <a:rPr lang="en-US" dirty="0" smtClean="0">
                <a:latin typeface="+mn-lt"/>
              </a:rPr>
              <a:t>October 2011</a:t>
            </a:r>
          </a:p>
          <a:p>
            <a:endParaRPr lang="en-US" dirty="0">
              <a:latin typeface="+mn-lt"/>
            </a:endParaRPr>
          </a:p>
        </p:txBody>
      </p:sp>
      <p:sp>
        <p:nvSpPr>
          <p:cNvPr id="1029" name="Rectangle 5"/>
          <p:cNvSpPr>
            <a:spLocks noGrp="1" noChangeArrowheads="1"/>
          </p:cNvSpPr>
          <p:nvPr>
            <p:ph type="ftr" sz="quarter" idx="3"/>
          </p:nvPr>
        </p:nvSpPr>
        <p:spPr bwMode="auto">
          <a:xfrm>
            <a:off x="2590800" y="7178675"/>
            <a:ext cx="518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r>
              <a:rPr lang="en-US" dirty="0" smtClean="0"/>
              <a:t>David Toback, Texas A&amp;M University</a:t>
            </a:r>
          </a:p>
          <a:p>
            <a:r>
              <a:rPr lang="en-US" dirty="0" smtClean="0"/>
              <a:t>Research Topics Seminar</a:t>
            </a:r>
            <a:endParaRPr lang="en-US" dirty="0"/>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endParaRPr lang="en-US">
              <a:solidFill>
                <a:srgbClr val="990099"/>
              </a:solidFill>
            </a:endParaRPr>
          </a:p>
          <a:p>
            <a:fld id="{E2E32A6D-7D37-41B6-8129-F0CEF58B54F1}" type="slidenum">
              <a:rPr lang="en-US"/>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endParaRPr lang="en-US" dirty="0"/>
          </a:p>
          <a:p>
            <a:r>
              <a:rPr lang="en-US" dirty="0" smtClean="0"/>
              <a:t>October </a:t>
            </a:r>
            <a:r>
              <a:rPr lang="en-US" dirty="0"/>
              <a:t>2011</a:t>
            </a:r>
          </a:p>
          <a:p>
            <a:endParaRPr lang="en-US" dirty="0"/>
          </a:p>
        </p:txBody>
      </p:sp>
      <p:sp>
        <p:nvSpPr>
          <p:cNvPr id="10" name="Footer Placeholder 4"/>
          <p:cNvSpPr>
            <a:spLocks noGrp="1"/>
          </p:cNvSpPr>
          <p:nvPr>
            <p:ph type="ftr" sz="quarter" idx="11"/>
          </p:nvPr>
        </p:nvSpPr>
        <p:spPr/>
        <p:txBody>
          <a:bodyPr/>
          <a:lstStyle/>
          <a:p>
            <a:r>
              <a:rPr lang="en-US" dirty="0"/>
              <a:t>David Toback, Texas A&amp;M University</a:t>
            </a:r>
          </a:p>
          <a:p>
            <a:r>
              <a:rPr lang="en-US" dirty="0" smtClean="0"/>
              <a:t>Research Topics Seminar</a:t>
            </a:r>
            <a:endParaRPr lang="en-US" dirty="0"/>
          </a:p>
        </p:txBody>
      </p:sp>
      <p:sp>
        <p:nvSpPr>
          <p:cNvPr id="11" name="Slide Number Placeholder 5"/>
          <p:cNvSpPr>
            <a:spLocks noGrp="1"/>
          </p:cNvSpPr>
          <p:nvPr>
            <p:ph type="sldNum" sz="quarter" idx="12"/>
          </p:nvPr>
        </p:nvSpPr>
        <p:spPr/>
        <p:txBody>
          <a:bodyPr/>
          <a:lstStyle/>
          <a:p>
            <a:endParaRPr lang="en-US"/>
          </a:p>
          <a:p>
            <a:fld id="{AB096E9D-2158-438B-9ECD-11FB85AB47B0}" type="slidenum">
              <a:rPr lang="en-US">
                <a:solidFill>
                  <a:schemeClr val="tx1"/>
                </a:solidFill>
              </a:rPr>
              <a:pPr/>
              <a:t>1</a:t>
            </a:fld>
            <a:endParaRPr lang="en-US">
              <a:solidFill>
                <a:schemeClr val="tx1"/>
              </a:solidFill>
            </a:endParaRPr>
          </a:p>
        </p:txBody>
      </p:sp>
      <p:sp>
        <p:nvSpPr>
          <p:cNvPr id="1955842" name="Rectangle 2"/>
          <p:cNvSpPr>
            <a:spLocks noChangeArrowheads="1"/>
          </p:cNvSpPr>
          <p:nvPr/>
        </p:nvSpPr>
        <p:spPr bwMode="auto">
          <a:xfrm>
            <a:off x="0" y="0"/>
            <a:ext cx="10058400" cy="8229600"/>
          </a:xfrm>
          <a:prstGeom prst="rect">
            <a:avLst/>
          </a:prstGeom>
          <a:solidFill>
            <a:srgbClr val="F5EE59"/>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1955845" name="Rectangle 5"/>
          <p:cNvSpPr>
            <a:spLocks noChangeArrowheads="1"/>
          </p:cNvSpPr>
          <p:nvPr/>
        </p:nvSpPr>
        <p:spPr bwMode="auto">
          <a:xfrm>
            <a:off x="1341438" y="5029200"/>
            <a:ext cx="7375525" cy="2383501"/>
          </a:xfrm>
          <a:prstGeom prst="rect">
            <a:avLst/>
          </a:prstGeom>
          <a:solidFill>
            <a:schemeClr val="accent1"/>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ctr">
            <a:spAutoFit/>
          </a:bodyPr>
          <a:lstStyle/>
          <a:p>
            <a:pPr defTabSz="1019175" eaLnBrk="1" hangingPunct="1">
              <a:lnSpc>
                <a:spcPct val="80000"/>
              </a:lnSpc>
            </a:pPr>
            <a:r>
              <a:rPr lang="en-US" sz="6000" dirty="0">
                <a:solidFill>
                  <a:srgbClr val="0000FF"/>
                </a:solidFill>
                <a:latin typeface="Times New Roman" panose="02020603050405020304" pitchFamily="18" charset="0"/>
                <a:cs typeface="Times New Roman" panose="02020603050405020304" pitchFamily="18" charset="0"/>
              </a:rPr>
              <a:t>David Toback</a:t>
            </a:r>
          </a:p>
          <a:p>
            <a:pPr defTabSz="1019175" eaLnBrk="1" hangingPunct="1">
              <a:lnSpc>
                <a:spcPct val="80000"/>
              </a:lnSpc>
            </a:pPr>
            <a:r>
              <a:rPr lang="en-US" sz="3300" dirty="0">
                <a:latin typeface="Times New Roman" panose="02020603050405020304" pitchFamily="18" charset="0"/>
                <a:cs typeface="Times New Roman" panose="02020603050405020304" pitchFamily="18" charset="0"/>
              </a:rPr>
              <a:t>Texas A&amp;M University</a:t>
            </a:r>
          </a:p>
          <a:p>
            <a:pPr defTabSz="1019175"/>
            <a:r>
              <a:rPr lang="en-US" sz="2800" dirty="0" smtClean="0">
                <a:solidFill>
                  <a:schemeClr val="tx1"/>
                </a:solidFill>
                <a:latin typeface="Times New Roman" panose="02020603050405020304" pitchFamily="18" charset="0"/>
                <a:cs typeface="Times New Roman" panose="02020603050405020304" pitchFamily="18" charset="0"/>
              </a:rPr>
              <a:t>INFN-Pisa Seminar </a:t>
            </a:r>
          </a:p>
          <a:p>
            <a:pPr defTabSz="1019175"/>
            <a:r>
              <a:rPr lang="en-US" sz="2800" dirty="0" smtClean="0">
                <a:solidFill>
                  <a:schemeClr val="tx1"/>
                </a:solidFill>
                <a:latin typeface="Times New Roman" panose="02020603050405020304" pitchFamily="18" charset="0"/>
                <a:cs typeface="Times New Roman" panose="02020603050405020304" pitchFamily="18" charset="0"/>
              </a:rPr>
              <a:t>March 2016</a:t>
            </a:r>
            <a:endParaRPr lang="en-US" sz="3300" dirty="0">
              <a:solidFill>
                <a:schemeClr val="tx1"/>
              </a:solidFill>
              <a:latin typeface="Times New Roman" panose="02020603050405020304" pitchFamily="18" charset="0"/>
              <a:cs typeface="Times New Roman" panose="02020603050405020304" pitchFamily="18" charset="0"/>
            </a:endParaRPr>
          </a:p>
        </p:txBody>
      </p:sp>
      <p:sp>
        <p:nvSpPr>
          <p:cNvPr id="1955843" name="Rectangle 3"/>
          <p:cNvSpPr>
            <a:spLocks noChangeArrowheads="1"/>
          </p:cNvSpPr>
          <p:nvPr/>
        </p:nvSpPr>
        <p:spPr bwMode="auto">
          <a:xfrm>
            <a:off x="0" y="1860798"/>
            <a:ext cx="10058400" cy="769441"/>
          </a:xfrm>
          <a:prstGeom prst="rect">
            <a:avLst/>
          </a:prstGeom>
          <a:solidFill>
            <a:srgbClr val="00FF00"/>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pic>
        <p:nvPicPr>
          <p:cNvPr id="195584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750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7" descr="cdfii.eps"/>
          <p:cNvPicPr>
            <a:picLocks noGrp="1" noChangeAspect="1"/>
          </p:cNvPicPr>
          <p:nvPr>
            <p:ph idx="1"/>
          </p:nvPr>
        </p:nvPicPr>
        <p:blipFill>
          <a:blip r:embed="rId3" cstate="print"/>
          <a:stretch>
            <a:fillRect/>
          </a:stretch>
        </p:blipFill>
        <p:spPr>
          <a:xfrm>
            <a:off x="8223738" y="0"/>
            <a:ext cx="1834662" cy="1828800"/>
          </a:xfrm>
          <a:prstGeom prst="rect">
            <a:avLst/>
          </a:prstGeom>
        </p:spPr>
      </p:pic>
      <p:sp>
        <p:nvSpPr>
          <p:cNvPr id="1955844" name="Rectangle 4"/>
          <p:cNvSpPr>
            <a:spLocks noChangeArrowheads="1"/>
          </p:cNvSpPr>
          <p:nvPr/>
        </p:nvSpPr>
        <p:spPr bwMode="auto">
          <a:xfrm>
            <a:off x="4936834" y="3501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55848" name="Rectangle 8"/>
              <p:cNvSpPr>
                <a:spLocks noChangeArrowheads="1"/>
              </p:cNvSpPr>
              <p:nvPr/>
            </p:nvSpPr>
            <p:spPr bwMode="auto">
              <a:xfrm>
                <a:off x="0" y="2003934"/>
                <a:ext cx="10058400" cy="2872866"/>
              </a:xfrm>
              <a:prstGeom prst="rect">
                <a:avLst/>
              </a:prstGeom>
              <a:solidFill>
                <a:srgbClr val="00FF00"/>
              </a:solidFill>
              <a:ln>
                <a:noFill/>
              </a:ln>
              <a:effectLst/>
              <a:extLst/>
            </p:spPr>
            <p:txBody>
              <a:bodyPr lIns="101882" tIns="50941" rIns="101882" bIns="50941" anchor="ctr">
                <a:spAutoFit/>
              </a:bodyPr>
              <a:lstStyle/>
              <a:p>
                <a:r>
                  <a:rPr lang="en-US" sz="6000" dirty="0" smtClean="0">
                    <a:latin typeface="Times New Roman" panose="02020603050405020304" pitchFamily="18" charset="0"/>
                    <a:cs typeface="Times New Roman" panose="02020603050405020304" pitchFamily="18" charset="0"/>
                  </a:rPr>
                  <a:t>Measurement </a:t>
                </a:r>
                <a:r>
                  <a:rPr lang="en-US" sz="6000" dirty="0">
                    <a:latin typeface="Times New Roman" panose="02020603050405020304" pitchFamily="18" charset="0"/>
                    <a:cs typeface="Times New Roman" panose="02020603050405020304" pitchFamily="18" charset="0"/>
                  </a:rPr>
                  <a:t>of the </a:t>
                </a:r>
                <a:r>
                  <a:rPr lang="en-US" sz="6000" dirty="0" smtClean="0">
                    <a:latin typeface="Times New Roman" panose="02020603050405020304" pitchFamily="18" charset="0"/>
                    <a:cs typeface="Times New Roman" panose="02020603050405020304" pitchFamily="18" charset="0"/>
                  </a:rPr>
                  <a:t>Forward-Backward Asymmetry </a:t>
                </a:r>
                <a:r>
                  <a:rPr lang="en-US" sz="6000" dirty="0" smtClean="0">
                    <a:solidFill>
                      <a:srgbClr val="FF0000"/>
                    </a:solidFill>
                    <a:latin typeface="Times New Roman" panose="02020603050405020304" pitchFamily="18" charset="0"/>
                    <a:cs typeface="Times New Roman" panose="02020603050405020304" pitchFamily="18" charset="0"/>
                  </a:rPr>
                  <a:t>of </a:t>
                </a:r>
                <a14:m>
                  <m:oMath xmlns:m="http://schemas.openxmlformats.org/officeDocument/2006/math">
                    <m:r>
                      <a:rPr lang="en-US" sz="6000">
                        <a:solidFill>
                          <a:srgbClr val="FF0000"/>
                        </a:solidFill>
                        <a:latin typeface="Cambria Math"/>
                      </a:rPr>
                      <m:t>𝐭</m:t>
                    </m:r>
                    <m:acc>
                      <m:accPr>
                        <m:chr m:val="̅"/>
                        <m:ctrlPr>
                          <a:rPr lang="en-US" sz="6000" i="1">
                            <a:solidFill>
                              <a:srgbClr val="FF0000"/>
                            </a:solidFill>
                            <a:latin typeface="Cambria Math" panose="02040503050406030204" pitchFamily="18" charset="0"/>
                          </a:rPr>
                        </m:ctrlPr>
                      </m:accPr>
                      <m:e>
                        <m:r>
                          <a:rPr lang="en-US" sz="6000">
                            <a:solidFill>
                              <a:srgbClr val="FF0000"/>
                            </a:solidFill>
                            <a:latin typeface="Cambria Math"/>
                          </a:rPr>
                          <m:t>𝐭</m:t>
                        </m:r>
                      </m:e>
                    </m:acc>
                  </m:oMath>
                </a14:m>
                <a:r>
                  <a:rPr lang="en-US" sz="6000" dirty="0">
                    <a:latin typeface="Times New Roman" panose="02020603050405020304" pitchFamily="18" charset="0"/>
                    <a:cs typeface="Times New Roman" panose="02020603050405020304" pitchFamily="18" charset="0"/>
                  </a:rPr>
                  <a:t> at the Fermilab </a:t>
                </a:r>
                <a:r>
                  <a:rPr lang="en-US" sz="6000" dirty="0" smtClean="0">
                    <a:latin typeface="Times New Roman" panose="02020603050405020304" pitchFamily="18" charset="0"/>
                    <a:cs typeface="Times New Roman" panose="02020603050405020304" pitchFamily="18" charset="0"/>
                  </a:rPr>
                  <a:t>Tevatron</a:t>
                </a:r>
              </a:p>
            </p:txBody>
          </p:sp>
        </mc:Choice>
        <mc:Fallback xmlns="">
          <p:sp>
            <p:nvSpPr>
              <p:cNvPr id="1955848" name="Rectangle 8"/>
              <p:cNvSpPr>
                <a:spLocks noRot="1" noChangeAspect="1" noMove="1" noResize="1" noEditPoints="1" noAdjustHandles="1" noChangeArrowheads="1" noChangeShapeType="1" noTextEdit="1"/>
              </p:cNvSpPr>
              <p:nvPr/>
            </p:nvSpPr>
            <p:spPr bwMode="auto">
              <a:xfrm>
                <a:off x="0" y="2003934"/>
                <a:ext cx="10058400" cy="2872866"/>
              </a:xfrm>
              <a:prstGeom prst="rect">
                <a:avLst/>
              </a:prstGeom>
              <a:blipFill rotWithShape="0">
                <a:blip r:embed="rId4" cstate="print"/>
                <a:stretch>
                  <a:fillRect l="-3515" t="-5945" r="-4727" b="-13800"/>
                </a:stretch>
              </a:blipFill>
              <a:ln>
                <a:noFill/>
              </a:ln>
              <a:effectLs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Systematics &amp; Biases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10</a:t>
            </a:fld>
            <a:endParaRPr lang="en-US" dirty="0">
              <a:solidFill>
                <a:schemeClr val="tx1"/>
              </a:solidFill>
            </a:endParaRPr>
          </a:p>
        </p:txBody>
      </p:sp>
      <p:sp>
        <p:nvSpPr>
          <p:cNvPr id="7" name="Content Placeholder 2"/>
          <p:cNvSpPr>
            <a:spLocks noGrp="1"/>
          </p:cNvSpPr>
          <p:nvPr>
            <p:ph idx="1"/>
          </p:nvPr>
        </p:nvSpPr>
        <p:spPr>
          <a:xfrm>
            <a:off x="533400" y="1371600"/>
            <a:ext cx="9067800" cy="5537200"/>
          </a:xfrm>
        </p:spPr>
        <p:txBody>
          <a:bodyPr>
            <a:normAutofit fontScale="92500" lnSpcReduction="10000"/>
          </a:bodyPr>
          <a:lstStyle/>
          <a:p>
            <a:r>
              <a:rPr lang="en-US" sz="4400" dirty="0" smtClean="0"/>
              <a:t>The measurements presented today are statistics limited, so focus on techniques which make the most of the data</a:t>
            </a:r>
          </a:p>
          <a:p>
            <a:r>
              <a:rPr lang="en-US" sz="4400" dirty="0" smtClean="0">
                <a:solidFill>
                  <a:schemeClr val="tx1"/>
                </a:solidFill>
              </a:rPr>
              <a:t>Spent a lot of time worrying that our methods aren’t biased</a:t>
            </a:r>
          </a:p>
          <a:p>
            <a:r>
              <a:rPr lang="en-US" sz="4400" dirty="0" smtClean="0">
                <a:solidFill>
                  <a:srgbClr val="0000FF"/>
                </a:solidFill>
              </a:rPr>
              <a:t>Won’t rehash the results from </a:t>
            </a:r>
            <a:r>
              <a:rPr lang="en-US" sz="4400" dirty="0" err="1" smtClean="0">
                <a:solidFill>
                  <a:srgbClr val="0000FF"/>
                </a:solidFill>
              </a:rPr>
              <a:t>Lep+Jets</a:t>
            </a:r>
            <a:r>
              <a:rPr lang="en-US" sz="4400" dirty="0" smtClean="0">
                <a:solidFill>
                  <a:srgbClr val="0000FF"/>
                </a:solidFill>
              </a:rPr>
              <a:t> analysis as those were published a few years ago…</a:t>
            </a:r>
            <a:endParaRPr lang="en-US" sz="4400" dirty="0">
              <a:solidFill>
                <a:srgbClr val="0000FF"/>
              </a:solidFill>
            </a:endParaRPr>
          </a:p>
        </p:txBody>
      </p:sp>
    </p:spTree>
    <p:extLst>
      <p:ext uri="{BB962C8B-B14F-4D97-AF65-F5344CB8AC3E}">
        <p14:creationId xmlns:p14="http://schemas.microsoft.com/office/powerpoint/2010/main" val="352353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Top Quark Events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11</a:t>
            </a:fld>
            <a:endParaRPr lang="en-US"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386013"/>
            <a:ext cx="343688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855" y="2386012"/>
            <a:ext cx="415083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187636" y="1237428"/>
            <a:ext cx="3171061" cy="1581972"/>
          </a:xfrm>
          <a:prstGeom prst="rect">
            <a:avLst/>
          </a:prstGeom>
          <a:solidFill>
            <a:srgbClr val="66FF33"/>
          </a:solidFill>
        </p:spPr>
        <p:txBody>
          <a:bodyPr wrap="none" rtlCol="0">
            <a:spAutoFit/>
          </a:bodyPr>
          <a:lstStyle/>
          <a:p>
            <a:pPr algn="l"/>
            <a:r>
              <a:rPr lang="en-US" dirty="0" err="1" smtClean="0">
                <a:latin typeface="Times New Roman" panose="02020603050405020304" pitchFamily="18" charset="0"/>
                <a:cs typeface="Times New Roman" panose="02020603050405020304" pitchFamily="18" charset="0"/>
              </a:rPr>
              <a:t>Lepton+Jets</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Final State</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10196" y="1295400"/>
            <a:ext cx="2802370" cy="1581972"/>
          </a:xfrm>
          <a:prstGeom prst="rect">
            <a:avLst/>
          </a:prstGeom>
          <a:solidFill>
            <a:srgbClr val="FFFF00"/>
          </a:solidFill>
        </p:spPr>
        <p:txBody>
          <a:bodyPr wrap="none" rtlCol="0">
            <a:spAutoFit/>
          </a:bodyPr>
          <a:lstStyle/>
          <a:p>
            <a:pPr algn="l"/>
            <a:r>
              <a:rPr lang="en-US" dirty="0" err="1" smtClean="0">
                <a:latin typeface="Times New Roman" panose="02020603050405020304" pitchFamily="18" charset="0"/>
                <a:cs typeface="Times New Roman" panose="02020603050405020304" pitchFamily="18" charset="0"/>
              </a:rPr>
              <a:t>Dilepton</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Final State</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52401" y="4972456"/>
            <a:ext cx="4876799" cy="2185214"/>
          </a:xfrm>
          <a:prstGeom prst="rect">
            <a:avLst/>
          </a:prstGeom>
          <a:solidFill>
            <a:srgbClr val="FFFF00"/>
          </a:solidFill>
        </p:spPr>
        <p:txBody>
          <a:bodyPr wrap="square" rtlCol="0">
            <a:spAutoFit/>
          </a:bodyPr>
          <a:lstStyle/>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1 reconstructed lepton</a:t>
            </a:r>
          </a:p>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Missing transverse energy</a:t>
            </a:r>
          </a:p>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≥4 jets (1 </a:t>
            </a:r>
            <a:r>
              <a:rPr lang="en-US" sz="2000" i="1" dirty="0" smtClean="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-tag)</a:t>
            </a:r>
          </a:p>
          <a:p>
            <a:pPr marL="228600" indent="-228600" algn="l">
              <a:buFont typeface="Arial" pitchFamily="34" charset="0"/>
              <a:buChar char="•"/>
            </a:pPr>
            <a:r>
              <a:rPr lang="en-US" sz="2000" dirty="0" smtClean="0">
                <a:latin typeface="Symbol" panose="05050102010706020507" pitchFamily="18" charset="2"/>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a:t>
            </a:r>
            <a:r>
              <a:rPr lang="en-US" sz="2000" baseline="-25000"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&gt; 220 </a:t>
            </a:r>
            <a:r>
              <a:rPr lang="en-US" sz="2000" dirty="0" err="1" smtClean="0">
                <a:latin typeface="Times New Roman" panose="02020603050405020304" pitchFamily="18" charset="0"/>
                <a:cs typeface="Times New Roman" panose="02020603050405020304" pitchFamily="18" charset="0"/>
              </a:rPr>
              <a:t>GeV</a:t>
            </a:r>
            <a:endParaRPr lang="en-US" sz="2000" dirty="0" smtClean="0">
              <a:latin typeface="Times New Roman" panose="02020603050405020304" pitchFamily="18" charset="0"/>
              <a:cs typeface="Times New Roman" panose="02020603050405020304" pitchFamily="18" charset="0"/>
            </a:endParaRPr>
          </a:p>
          <a:p>
            <a:pPr algn="l"/>
            <a:r>
              <a:rPr lang="en-US" sz="2000" dirty="0" smtClean="0">
                <a:solidFill>
                  <a:schemeClr val="tx1"/>
                </a:solidFill>
                <a:latin typeface="Times New Roman" panose="02020603050405020304" pitchFamily="18" charset="0"/>
                <a:cs typeface="Times New Roman" panose="02020603050405020304" pitchFamily="18" charset="0"/>
              </a:rPr>
              <a:t>Bigger branching fraction, more final state particles to measure, bigger backgrounds</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029200" y="4971633"/>
            <a:ext cx="5029200" cy="2800767"/>
          </a:xfrm>
          <a:prstGeom prst="rect">
            <a:avLst/>
          </a:prstGeom>
          <a:solidFill>
            <a:srgbClr val="66FF33"/>
          </a:solidFill>
        </p:spPr>
        <p:txBody>
          <a:bodyPr wrap="square" rtlCol="0">
            <a:spAutoFit/>
          </a:bodyPr>
          <a:lstStyle/>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2 reconstructed leptons</a:t>
            </a:r>
          </a:p>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Missing transverse energy</a:t>
            </a:r>
          </a:p>
          <a:p>
            <a:pPr marL="228600" indent="-228600" algn="l">
              <a:buFont typeface="Arial" pitchFamily="34" charset="0"/>
              <a:buChar char="•"/>
            </a:pPr>
            <a:r>
              <a:rPr lang="en-US" sz="2000" dirty="0" smtClean="0">
                <a:latin typeface="Times New Roman" panose="02020603050405020304" pitchFamily="18" charset="0"/>
                <a:cs typeface="Times New Roman" panose="02020603050405020304" pitchFamily="18" charset="0"/>
              </a:rPr>
              <a:t>≥2 jets</a:t>
            </a:r>
          </a:p>
          <a:p>
            <a:pPr marL="228600" indent="-228600" algn="l">
              <a:buFont typeface="Arial" pitchFamily="34" charset="0"/>
              <a:buChar char="•"/>
            </a:pPr>
            <a:r>
              <a:rPr lang="en-US" sz="2000" dirty="0" smtClean="0">
                <a:latin typeface="Symbol" panose="05050102010706020507" pitchFamily="18" charset="2"/>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a:t>
            </a:r>
            <a:r>
              <a:rPr lang="en-US" sz="2000" baseline="-25000"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&gt; 200 </a:t>
            </a:r>
            <a:r>
              <a:rPr lang="en-US" sz="2000" dirty="0" err="1" smtClean="0">
                <a:latin typeface="Times New Roman" panose="02020603050405020304" pitchFamily="18" charset="0"/>
                <a:cs typeface="Times New Roman" panose="02020603050405020304" pitchFamily="18" charset="0"/>
              </a:rPr>
              <a:t>GeV</a:t>
            </a:r>
            <a:endParaRPr lang="en-US" sz="2000" dirty="0" smtClean="0">
              <a:latin typeface="Times New Roman" panose="02020603050405020304" pitchFamily="18" charset="0"/>
              <a:cs typeface="Times New Roman" panose="02020603050405020304" pitchFamily="18" charset="0"/>
            </a:endParaRPr>
          </a:p>
          <a:p>
            <a:pPr marL="228600" indent="-228600" algn="l">
              <a:buFont typeface="Arial"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Higher purity sample, but smaller branching fraction, two leptons have better angles, but two neutrinos cause reconstruction ambiguities</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6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A</a:t>
            </a:r>
            <a:r>
              <a:rPr lang="en-US" baseline="-25000" dirty="0"/>
              <a:t>FB</a:t>
            </a:r>
            <a:r>
              <a:rPr lang="en-US" dirty="0"/>
              <a:t>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12</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8519" r="45370" b="3703"/>
          <a:stretch/>
        </p:blipFill>
        <p:spPr>
          <a:xfrm>
            <a:off x="200783" y="1524000"/>
            <a:ext cx="5209417" cy="5562599"/>
          </a:xfrm>
          <a:prstGeom prst="rect">
            <a:avLst/>
          </a:prstGeom>
        </p:spPr>
      </p:pic>
      <p:pic>
        <p:nvPicPr>
          <p:cNvPr id="8" name="Picture 2" descr="Fig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00" y="1447800"/>
            <a:ext cx="4762500" cy="3476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0" y="4953000"/>
            <a:ext cx="4572000" cy="2382191"/>
          </a:xfrm>
          <a:prstGeom prst="rect">
            <a:avLst/>
          </a:prstGeom>
          <a:solidFill>
            <a:srgbClr val="FFFF00"/>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Prediction in plot is old so one can see where the excitement came from</a:t>
            </a:r>
          </a:p>
          <a:p>
            <a:r>
              <a:rPr lang="en-US" sz="2400" dirty="0" smtClean="0">
                <a:solidFill>
                  <a:srgbClr val="0000FF"/>
                </a:solidFill>
                <a:latin typeface="Times New Roman" panose="02020603050405020304" pitchFamily="18" charset="0"/>
                <a:cs typeface="Times New Roman" panose="02020603050405020304" pitchFamily="18" charset="0"/>
              </a:rPr>
              <a:t>Can already tell that the asymmetry is larger than expected for large |</a:t>
            </a:r>
            <a:r>
              <a:rPr lang="en-US" sz="2400" dirty="0" err="1" smtClean="0">
                <a:solidFill>
                  <a:srgbClr val="0000FF"/>
                </a:solidFill>
                <a:latin typeface="Symbol" panose="05050102010706020507" pitchFamily="18" charset="2"/>
                <a:cs typeface="Times New Roman" panose="02020603050405020304" pitchFamily="18" charset="0"/>
              </a:rPr>
              <a:t>D</a:t>
            </a:r>
            <a:r>
              <a:rPr lang="en-US" sz="2400" dirty="0" err="1" smtClean="0">
                <a:solidFill>
                  <a:srgbClr val="0000FF"/>
                </a:solidFill>
                <a:latin typeface="Times New Roman" panose="02020603050405020304" pitchFamily="18" charset="0"/>
                <a:cs typeface="Times New Roman" panose="02020603050405020304" pitchFamily="18" charset="0"/>
              </a:rPr>
              <a:t>y</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62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CDF </a:t>
            </a:r>
            <a:r>
              <a:rPr lang="en-US" sz="5400" dirty="0" err="1"/>
              <a:t>Dilepton</a:t>
            </a:r>
            <a:r>
              <a:rPr lang="en-US" sz="5400" dirty="0"/>
              <a:t> Result with 5.1fb</a:t>
            </a:r>
            <a:r>
              <a:rPr lang="en-US" sz="5400" baseline="30000" dirty="0"/>
              <a:t>-1</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13</a:t>
            </a:fld>
            <a:endParaRPr lang="en-US"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228600" y="1295400"/>
                <a:ext cx="9677400" cy="5537200"/>
              </a:xfrm>
            </p:spPr>
            <p:txBody>
              <a:bodyPr>
                <a:normAutofit/>
              </a:bodyPr>
              <a:lstStyle/>
              <a:p>
                <a:r>
                  <a:rPr lang="en-US" dirty="0" smtClean="0"/>
                  <a:t>Blessed-but-not-published result:</a:t>
                </a:r>
              </a:p>
              <a:p>
                <a:pPr marL="0" indent="0">
                  <a:buNone/>
                </a:pPr>
                <a:r>
                  <a:rPr lang="en-US" dirty="0"/>
                  <a:t> </a:t>
                </a:r>
                <a:r>
                  <a:rPr lang="en-US" dirty="0" smtClean="0"/>
                  <a:t>  	A</a:t>
                </a:r>
                <a:r>
                  <a:rPr lang="en-US" baseline="-25000" dirty="0" smtClean="0"/>
                  <a:t>FB</a:t>
                </a:r>
                <a:r>
                  <a:rPr lang="en-US" dirty="0" smtClean="0"/>
                  <a:t> = 0.417</a:t>
                </a:r>
                <a:r>
                  <a:rPr lang="en-US" dirty="0"/>
                  <a:t> ±</a:t>
                </a:r>
                <a:r>
                  <a:rPr lang="en-US" dirty="0" smtClean="0"/>
                  <a:t> 0.148 (stat) </a:t>
                </a:r>
                <a:r>
                  <a:rPr lang="en-US" dirty="0"/>
                  <a:t>±</a:t>
                </a:r>
                <a:r>
                  <a:rPr lang="en-US" dirty="0" smtClean="0"/>
                  <a:t> 0.053 (sys)</a:t>
                </a:r>
              </a:p>
              <a:p>
                <a:r>
                  <a:rPr lang="en-US" dirty="0" smtClean="0">
                    <a:solidFill>
                      <a:schemeClr val="tx1"/>
                    </a:solidFill>
                  </a:rPr>
                  <a:t>Also appeared to be bigger for large </a:t>
                </a:r>
                <a14:m>
                  <m:oMath xmlns:m="http://schemas.openxmlformats.org/officeDocument/2006/math">
                    <m:sSub>
                      <m:sSubPr>
                        <m:ctrlPr>
                          <a:rPr lang="en-US" i="1">
                            <a:solidFill>
                              <a:schemeClr val="tx1"/>
                            </a:solidFill>
                            <a:latin typeface="Cambria Math" panose="02040503050406030204" pitchFamily="18" charset="0"/>
                          </a:rPr>
                        </m:ctrlPr>
                      </m:sSubPr>
                      <m:e>
                        <m:r>
                          <m:rPr>
                            <m:sty m:val="p"/>
                          </m:rPr>
                          <a:rPr lang="en-US" b="0">
                            <a:solidFill>
                              <a:schemeClr val="tx1"/>
                            </a:solidFill>
                            <a:latin typeface="Cambria Math"/>
                          </a:rPr>
                          <m:t>M</m:t>
                        </m:r>
                      </m:e>
                      <m:sub>
                        <m:r>
                          <a:rPr lang="en-US" i="1">
                            <a:solidFill>
                              <a:schemeClr val="tx1"/>
                            </a:solidFill>
                            <a:latin typeface="Cambria Math"/>
                          </a:rPr>
                          <m:t>𝒕</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a:rPr>
                              <m:t>𝒕</m:t>
                            </m:r>
                          </m:e>
                        </m:acc>
                      </m:sub>
                    </m:sSub>
                  </m:oMath>
                </a14:m>
                <a:endParaRPr lang="en-US" dirty="0" smtClean="0">
                  <a:solidFill>
                    <a:schemeClr val="tx1"/>
                  </a:solidFill>
                </a:endParaRPr>
              </a:p>
              <a:p>
                <a:pPr marL="0" indent="0">
                  <a:buNone/>
                </a:pPr>
                <a:r>
                  <a:rPr lang="en-US" dirty="0" smtClean="0">
                    <a:solidFill>
                      <a:srgbClr val="0000FF"/>
                    </a:solidFill>
                  </a:rPr>
                  <a:t>(N.B. Now know it wasn’t a clean measurement)</a:t>
                </a:r>
              </a:p>
              <a:p>
                <a:pPr lvl="1"/>
                <a:r>
                  <a:rPr lang="en-US" dirty="0" smtClean="0">
                    <a:solidFill>
                      <a:schemeClr val="tx1"/>
                    </a:solidFill>
                  </a:rPr>
                  <a:t>Back then fueled the fire</a:t>
                </a:r>
                <a:endParaRPr lang="en-US" dirty="0">
                  <a:solidFill>
                    <a:schemeClr val="tx1"/>
                  </a:solidFill>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228600" y="1295400"/>
                <a:ext cx="9677400" cy="5537200"/>
              </a:xfrm>
              <a:blipFill rotWithShape="0">
                <a:blip r:embed="rId2"/>
                <a:stretch>
                  <a:fillRect l="-1827" t="-1762" r="-630"/>
                </a:stretch>
              </a:blipFill>
            </p:spPr>
            <p:txBody>
              <a:bodyPr/>
              <a:lstStyle/>
              <a:p>
                <a:r>
                  <a:rPr lang="en-US">
                    <a:noFill/>
                  </a:rPr>
                  <a:t> </a:t>
                </a:r>
              </a:p>
            </p:txBody>
          </p:sp>
        </mc:Fallback>
      </mc:AlternateContent>
      <p:pic>
        <p:nvPicPr>
          <p:cNvPr id="8" name="Picture 4" descr="http://www-cdf.fnal.gov/physics/new/top/2011/DilAfb/fig.afb/dyt.H45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123" y="4481877"/>
            <a:ext cx="5485477" cy="332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5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14</a:t>
            </a:fld>
            <a:endParaRPr lang="en-US" dirty="0">
              <a:solidFill>
                <a:schemeClr val="tx1"/>
              </a:solidFill>
            </a:endParaRPr>
          </a:p>
        </p:txBody>
      </p:sp>
      <p:sp>
        <p:nvSpPr>
          <p:cNvPr id="7" name="Content Placeholder 2"/>
          <p:cNvSpPr>
            <a:spLocks noGrp="1"/>
          </p:cNvSpPr>
          <p:nvPr>
            <p:ph idx="1"/>
          </p:nvPr>
        </p:nvSpPr>
        <p:spPr>
          <a:xfrm>
            <a:off x="533400" y="1371600"/>
            <a:ext cx="9067800" cy="5537200"/>
          </a:xfrm>
        </p:spPr>
        <p:txBody>
          <a:bodyPr/>
          <a:lstStyle/>
          <a:p>
            <a:r>
              <a:rPr lang="en-US" dirty="0" smtClean="0"/>
              <a:t>Adopt a quasi-historical approach from here on out</a:t>
            </a:r>
          </a:p>
          <a:p>
            <a:r>
              <a:rPr lang="en-US" dirty="0" smtClean="0">
                <a:solidFill>
                  <a:schemeClr val="tx1"/>
                </a:solidFill>
              </a:rPr>
              <a:t>For awhile there was a the real sense that there was a significant discrepancy between the data and the SM predictions</a:t>
            </a:r>
          </a:p>
          <a:p>
            <a:r>
              <a:rPr lang="en-US" dirty="0" smtClean="0"/>
              <a:t>Goals:</a:t>
            </a:r>
          </a:p>
          <a:p>
            <a:pPr lvl="1"/>
            <a:r>
              <a:rPr lang="en-US" dirty="0" smtClean="0"/>
              <a:t>Improve SM prediction</a:t>
            </a:r>
          </a:p>
          <a:p>
            <a:pPr lvl="1"/>
            <a:r>
              <a:rPr lang="en-US" dirty="0" smtClean="0"/>
              <a:t>Consider other ways to look at the data</a:t>
            </a:r>
          </a:p>
          <a:p>
            <a:pPr lvl="1"/>
            <a:r>
              <a:rPr lang="en-US" i="1" dirty="0" smtClean="0"/>
              <a:t>New physics models? </a:t>
            </a:r>
          </a:p>
        </p:txBody>
      </p:sp>
    </p:spTree>
    <p:extLst>
      <p:ext uri="{BB962C8B-B14F-4D97-AF65-F5344CB8AC3E}">
        <p14:creationId xmlns:p14="http://schemas.microsoft.com/office/powerpoint/2010/main" val="85182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15</a:t>
            </a:fld>
            <a:endParaRPr lang="en-US" dirty="0">
              <a:solidFill>
                <a:schemeClr val="tx1"/>
              </a:solidFill>
            </a:endParaRPr>
          </a:p>
        </p:txBody>
      </p:sp>
      <p:sp>
        <p:nvSpPr>
          <p:cNvPr id="7" name="Title 1"/>
          <p:cNvSpPr txBox="1">
            <a:spLocks/>
          </p:cNvSpPr>
          <p:nvPr/>
        </p:nvSpPr>
        <p:spPr bwMode="auto">
          <a:xfrm>
            <a:off x="0" y="-92333"/>
            <a:ext cx="10058400" cy="213420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sz="4400" kern="0" smtClean="0"/>
              <a:t>Recurring Theme:</a:t>
            </a:r>
            <a:br>
              <a:rPr lang="en-US" sz="4400" kern="0" smtClean="0"/>
            </a:br>
            <a:r>
              <a:rPr lang="en-US" sz="4400" kern="0" smtClean="0">
                <a:solidFill>
                  <a:schemeClr val="tx1"/>
                </a:solidFill>
              </a:rPr>
              <a:t>Lots of Ways to Measure and/or </a:t>
            </a:r>
            <a:br>
              <a:rPr lang="en-US" sz="4400" kern="0" smtClean="0">
                <a:solidFill>
                  <a:schemeClr val="tx1"/>
                </a:solidFill>
              </a:rPr>
            </a:br>
            <a:r>
              <a:rPr lang="en-US" sz="4400" kern="0" smtClean="0">
                <a:solidFill>
                  <a:schemeClr val="tx1"/>
                </a:solidFill>
              </a:rPr>
              <a:t>Compare to predictions</a:t>
            </a:r>
            <a:endParaRPr lang="en-US" sz="4400" kern="0" dirty="0">
              <a:solidFill>
                <a:schemeClr val="tx1"/>
              </a:solidFill>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381000" y="1930400"/>
                <a:ext cx="9220200" cy="5537200"/>
              </a:xfrm>
              <a:solidFill>
                <a:schemeClr val="bg1"/>
              </a:solidFill>
            </p:spPr>
            <p:txBody>
              <a:bodyPr/>
              <a:lstStyle/>
              <a:p>
                <a:r>
                  <a:rPr lang="en-US" sz="4400" dirty="0" err="1" smtClean="0"/>
                  <a:t>Lepton+Jets</a:t>
                </a:r>
                <a:r>
                  <a:rPr lang="en-US" sz="4400" dirty="0" smtClean="0"/>
                  <a:t> vs. </a:t>
                </a:r>
                <a:r>
                  <a:rPr lang="en-US" sz="4400" dirty="0" err="1" smtClean="0"/>
                  <a:t>Dileptons</a:t>
                </a:r>
                <a:endParaRPr lang="en-US" sz="4400" dirty="0" smtClean="0"/>
              </a:p>
              <a:p>
                <a:r>
                  <a:rPr lang="en-US" sz="4400" dirty="0">
                    <a:solidFill>
                      <a:schemeClr val="tx1"/>
                    </a:solidFill>
                  </a:rPr>
                  <a:t>Reconstructed </a:t>
                </a:r>
                <a:r>
                  <a:rPr lang="en-US" sz="4400" dirty="0" smtClean="0">
                    <a:solidFill>
                      <a:schemeClr val="tx1"/>
                    </a:solidFill>
                  </a:rPr>
                  <a:t>A</a:t>
                </a:r>
                <a:r>
                  <a:rPr lang="en-US" sz="4400" baseline="-25000" dirty="0" smtClean="0">
                    <a:solidFill>
                      <a:schemeClr val="tx1"/>
                    </a:solidFill>
                  </a:rPr>
                  <a:t>FB</a:t>
                </a:r>
                <a:r>
                  <a:rPr lang="en-US" sz="4400" dirty="0" smtClean="0">
                    <a:solidFill>
                      <a:schemeClr val="tx1"/>
                    </a:solidFill>
                  </a:rPr>
                  <a:t> vs. Leptonic A</a:t>
                </a:r>
                <a:r>
                  <a:rPr lang="en-US" sz="4400" baseline="-25000" dirty="0" smtClean="0">
                    <a:solidFill>
                      <a:schemeClr val="tx1"/>
                    </a:solidFill>
                  </a:rPr>
                  <a:t>FB</a:t>
                </a:r>
                <a:endParaRPr lang="en-US" sz="4400" dirty="0" smtClean="0">
                  <a:solidFill>
                    <a:schemeClr val="tx1"/>
                  </a:solidFill>
                </a:endParaRPr>
              </a:p>
              <a:p>
                <a:r>
                  <a:rPr lang="en-US" sz="4400" dirty="0" smtClean="0">
                    <a:solidFill>
                      <a:srgbClr val="0000FF"/>
                    </a:solidFill>
                  </a:rPr>
                  <a:t>Reconstructed </a:t>
                </a:r>
                <a:r>
                  <a:rPr lang="en-US" sz="4400" dirty="0">
                    <a:solidFill>
                      <a:srgbClr val="0000FF"/>
                    </a:solidFill>
                  </a:rPr>
                  <a:t>Asymmetry vs. |</a:t>
                </a:r>
                <a:r>
                  <a:rPr lang="en-US" sz="4400" dirty="0" err="1" smtClean="0">
                    <a:solidFill>
                      <a:srgbClr val="0000FF"/>
                    </a:solidFill>
                    <a:latin typeface="Symbol" panose="05050102010706020507" pitchFamily="18" charset="2"/>
                  </a:rPr>
                  <a:t>D</a:t>
                </a:r>
                <a:r>
                  <a:rPr lang="en-US" sz="4400" dirty="0" err="1">
                    <a:solidFill>
                      <a:srgbClr val="0000FF"/>
                    </a:solidFill>
                  </a:rPr>
                  <a:t>y</a:t>
                </a:r>
                <a:r>
                  <a:rPr lang="en-US" sz="4400" dirty="0" smtClean="0">
                    <a:solidFill>
                      <a:srgbClr val="0000FF"/>
                    </a:solidFill>
                  </a:rPr>
                  <a:t>|</a:t>
                </a:r>
                <a:endParaRPr lang="en-US" sz="4400" dirty="0">
                  <a:solidFill>
                    <a:srgbClr val="0000FF"/>
                  </a:solidFill>
                </a:endParaRPr>
              </a:p>
              <a:p>
                <a:r>
                  <a:rPr lang="en-US" sz="4400" dirty="0" smtClean="0">
                    <a:solidFill>
                      <a:schemeClr val="tx1"/>
                    </a:solidFill>
                  </a:rPr>
                  <a:t>Reconstructed Asymmetry vs. </a:t>
                </a:r>
                <a14:m>
                  <m:oMath xmlns:m="http://schemas.openxmlformats.org/officeDocument/2006/math">
                    <m:sSub>
                      <m:sSubPr>
                        <m:ctrlPr>
                          <a:rPr lang="en-US" sz="4400" i="1" smtClean="0">
                            <a:solidFill>
                              <a:schemeClr val="tx1"/>
                            </a:solidFill>
                            <a:latin typeface="Cambria Math" panose="02040503050406030204" pitchFamily="18" charset="0"/>
                          </a:rPr>
                        </m:ctrlPr>
                      </m:sSubPr>
                      <m:e>
                        <m:r>
                          <m:rPr>
                            <m:sty m:val="p"/>
                          </m:rPr>
                          <a:rPr lang="en-US" sz="4400" b="0">
                            <a:solidFill>
                              <a:schemeClr val="tx1"/>
                            </a:solidFill>
                            <a:latin typeface="Cambria Math"/>
                          </a:rPr>
                          <m:t>M</m:t>
                        </m:r>
                      </m:e>
                      <m:sub>
                        <m:r>
                          <a:rPr lang="en-US" sz="4400" i="1">
                            <a:solidFill>
                              <a:schemeClr val="tx1"/>
                            </a:solidFill>
                            <a:latin typeface="Cambria Math"/>
                          </a:rPr>
                          <m:t>𝒕</m:t>
                        </m:r>
                        <m:acc>
                          <m:accPr>
                            <m:chr m:val="̅"/>
                            <m:ctrlPr>
                              <a:rPr lang="en-US" sz="4400" i="1">
                                <a:solidFill>
                                  <a:schemeClr val="tx1"/>
                                </a:solidFill>
                                <a:latin typeface="Cambria Math" panose="02040503050406030204" pitchFamily="18" charset="0"/>
                              </a:rPr>
                            </m:ctrlPr>
                          </m:accPr>
                          <m:e>
                            <m:r>
                              <a:rPr lang="en-US" sz="4400" i="1">
                                <a:solidFill>
                                  <a:schemeClr val="tx1"/>
                                </a:solidFill>
                                <a:latin typeface="Cambria Math"/>
                              </a:rPr>
                              <m:t>𝒕</m:t>
                            </m:r>
                          </m:e>
                        </m:acc>
                      </m:sub>
                    </m:sSub>
                  </m:oMath>
                </a14:m>
                <a:endParaRPr lang="en-US" sz="4400" dirty="0" smtClean="0">
                  <a:solidFill>
                    <a:srgbClr val="0000FF"/>
                  </a:solidFill>
                </a:endParaRPr>
              </a:p>
              <a:p>
                <a:r>
                  <a:rPr lang="en-US" sz="4400" dirty="0" smtClean="0"/>
                  <a:t>CDF vs. </a:t>
                </a:r>
                <a:r>
                  <a:rPr lang="en-US" sz="4400" dirty="0" err="1" smtClean="0"/>
                  <a:t>DZero</a:t>
                </a:r>
                <a:endParaRPr lang="en-US" sz="4400" dirty="0" smtClean="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381000" y="1930400"/>
                <a:ext cx="9220200" cy="5537200"/>
              </a:xfrm>
              <a:blipFill rotWithShape="0">
                <a:blip r:embed="rId2"/>
                <a:stretch>
                  <a:fillRect l="-2315" t="-2093" r="-132"/>
                </a:stretch>
              </a:blipFill>
            </p:spPr>
            <p:txBody>
              <a:bodyPr/>
              <a:lstStyle/>
              <a:p>
                <a:r>
                  <a:rPr lang="en-US">
                    <a:noFill/>
                  </a:rPr>
                  <a:t> </a:t>
                </a:r>
              </a:p>
            </p:txBody>
          </p:sp>
        </mc:Fallback>
      </mc:AlternateContent>
    </p:spTree>
    <p:extLst>
      <p:ext uri="{BB962C8B-B14F-4D97-AF65-F5344CB8AC3E}">
        <p14:creationId xmlns:p14="http://schemas.microsoft.com/office/powerpoint/2010/main" val="197385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baseline="-25000" dirty="0"/>
              <a:t>FB</a:t>
            </a:r>
            <a:r>
              <a:rPr lang="en-US" dirty="0"/>
              <a:t> as a function of </a:t>
            </a:r>
            <a:r>
              <a:rPr lang="en-US" dirty="0" err="1">
                <a:latin typeface="Symbol" panose="05050102010706020507" pitchFamily="18" charset="2"/>
              </a:rPr>
              <a:t>D</a:t>
            </a:r>
            <a:r>
              <a:rPr lang="en-US" dirty="0" err="1"/>
              <a:t>y</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16</a:t>
            </a:fld>
            <a:endParaRPr lang="en-US"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533399" y="1568449"/>
                <a:ext cx="4863203" cy="55943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normAutofit fontScale="47500" lnSpcReduction="20000"/>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FontTx/>
                  <a:buNone/>
                </a:pPr>
                <a:r>
                  <a:rPr lang="en-US" sz="4200" kern="0" dirty="0" smtClean="0">
                    <a:solidFill>
                      <a:schemeClr val="tx1"/>
                    </a:solidFill>
                  </a:rPr>
                  <a:t>Observe larger asymmetry at larger values of </a:t>
                </a:r>
                <a:r>
                  <a:rPr lang="en-US" sz="4200" kern="0" dirty="0" err="1" smtClean="0">
                    <a:solidFill>
                      <a:schemeClr val="tx1"/>
                    </a:solidFill>
                    <a:latin typeface="Symbol" panose="05050102010706020507" pitchFamily="18" charset="2"/>
                  </a:rPr>
                  <a:t>D</a:t>
                </a:r>
                <a:r>
                  <a:rPr lang="en-US" sz="4200" kern="0" dirty="0" err="1" smtClean="0">
                    <a:solidFill>
                      <a:schemeClr val="tx1"/>
                    </a:solidFill>
                  </a:rPr>
                  <a:t>y</a:t>
                </a:r>
                <a:endParaRPr lang="en-US" sz="4200" kern="0" dirty="0" smtClean="0">
                  <a:solidFill>
                    <a:schemeClr val="tx1"/>
                  </a:solidFill>
                </a:endParaRPr>
              </a:p>
              <a:p>
                <a:pPr marL="0" indent="0">
                  <a:buFontTx/>
                  <a:buNone/>
                </a:pPr>
                <a:r>
                  <a:rPr lang="en-US" sz="4200" kern="0" dirty="0" smtClean="0">
                    <a:solidFill>
                      <a:srgbClr val="0000FF"/>
                    </a:solidFill>
                  </a:rPr>
                  <a:t>Differential values of A</a:t>
                </a:r>
                <a:r>
                  <a:rPr lang="en-US" sz="4200" kern="0" baseline="-25000" dirty="0" smtClean="0">
                    <a:solidFill>
                      <a:srgbClr val="0000FF"/>
                    </a:solidFill>
                  </a:rPr>
                  <a:t>FB</a:t>
                </a:r>
                <a:r>
                  <a:rPr lang="en-US" sz="4200" kern="0" dirty="0" smtClean="0">
                    <a:solidFill>
                      <a:srgbClr val="0000FF"/>
                    </a:solidFill>
                  </a:rPr>
                  <a:t> well described by a linear relationship</a:t>
                </a:r>
              </a:p>
              <a:p>
                <a:pPr lvl="1"/>
                <a:r>
                  <a:rPr lang="en-US" sz="4200" kern="0" dirty="0" smtClean="0">
                    <a:solidFill>
                      <a:srgbClr val="7030A0"/>
                    </a:solidFill>
                  </a:rPr>
                  <a:t>Not clear to theorists why this should be so…</a:t>
                </a:r>
                <a:endParaRPr lang="en-US" sz="4200" kern="0" dirty="0" smtClean="0"/>
              </a:p>
              <a:p>
                <a:r>
                  <a:rPr lang="en-US" sz="4200" kern="0" dirty="0"/>
                  <a:t>Results from CDF in </a:t>
                </a:r>
                <a:r>
                  <a:rPr lang="en-US" sz="4200" kern="0" dirty="0" err="1"/>
                  <a:t>Lep+Jets</a:t>
                </a:r>
                <a:r>
                  <a:rPr lang="en-US" sz="4200" kern="0" dirty="0"/>
                  <a:t>:</a:t>
                </a:r>
              </a:p>
              <a:p>
                <a:pPr lvl="1"/>
                <a:r>
                  <a:rPr lang="en-US" sz="4200" kern="0" dirty="0"/>
                  <a:t>A</a:t>
                </a:r>
                <a:r>
                  <a:rPr lang="en-US" sz="4200" kern="0" baseline="-25000" dirty="0"/>
                  <a:t>FB</a:t>
                </a:r>
                <a:r>
                  <a:rPr lang="en-US" sz="4200" kern="0" dirty="0"/>
                  <a:t> = 0.164 ± 0.047</a:t>
                </a:r>
              </a:p>
              <a:p>
                <a:pPr lvl="1"/>
                <a:r>
                  <a:rPr lang="en-US" sz="4200" kern="0" dirty="0" err="1"/>
                  <a:t>Slope</a:t>
                </a:r>
                <a:r>
                  <a:rPr lang="en-US" sz="4200" kern="0" baseline="-25000" dirty="0" err="1">
                    <a:latin typeface="Symbol" panose="05050102010706020507" pitchFamily="18" charset="2"/>
                  </a:rPr>
                  <a:t>D</a:t>
                </a:r>
                <a:r>
                  <a:rPr lang="en-US" sz="4200" kern="0" baseline="-25000" dirty="0" err="1"/>
                  <a:t>Y</a:t>
                </a:r>
                <a:r>
                  <a:rPr lang="en-US" sz="4200" kern="0" dirty="0"/>
                  <a:t> = 0.253±0.062</a:t>
                </a:r>
                <a:endParaRPr lang="en-US" sz="4200" kern="0" baseline="30000" dirty="0"/>
              </a:p>
              <a:p>
                <a:pPr lvl="2"/>
                <a:r>
                  <a:rPr lang="en-US" sz="4200" kern="0" dirty="0"/>
                  <a:t>PRD 87, 092002 (2012)</a:t>
                </a:r>
              </a:p>
              <a:p>
                <a:r>
                  <a:rPr lang="en-US" sz="4200" kern="0" dirty="0"/>
                  <a:t>Note large change in SM predictions:</a:t>
                </a:r>
              </a:p>
              <a:p>
                <a:pPr lvl="1"/>
                <a:r>
                  <a:rPr lang="en-US" sz="4200" kern="0" dirty="0"/>
                  <a:t>A</a:t>
                </a:r>
                <a:r>
                  <a:rPr lang="en-US" sz="4200" kern="0" baseline="-25000" dirty="0"/>
                  <a:t>FB</a:t>
                </a:r>
                <a:r>
                  <a:rPr lang="en-US" sz="4200" kern="0" dirty="0"/>
                  <a:t> (NNLO SM) = 0.095±0.007 </a:t>
                </a:r>
              </a:p>
              <a:p>
                <a:pPr lvl="2"/>
                <a:r>
                  <a:rPr lang="en-US" sz="4200" kern="0" dirty="0" err="1"/>
                  <a:t>Czakon</a:t>
                </a:r>
                <a:r>
                  <a:rPr lang="en-US" sz="4200" kern="0" dirty="0"/>
                  <a:t>, Fiedler &amp; </a:t>
                </a:r>
                <a:r>
                  <a:rPr lang="en-US" sz="4200" kern="0" dirty="0" err="1"/>
                  <a:t>Mitov</a:t>
                </a:r>
                <a:r>
                  <a:rPr lang="en-US" sz="4200" kern="0" dirty="0"/>
                  <a:t>, </a:t>
                </a:r>
              </a:p>
              <a:p>
                <a:pPr marL="955675" lvl="2" indent="0">
                  <a:buFontTx/>
                  <a:buNone/>
                </a:pPr>
                <a:r>
                  <a:rPr lang="en-US" sz="4200" kern="0" dirty="0"/>
                  <a:t>	   PRL 115, 052001 (2015)</a:t>
                </a:r>
              </a:p>
              <a:p>
                <a:pPr lvl="1"/>
                <a:r>
                  <a:rPr lang="en-US" sz="4200" kern="0" dirty="0" err="1"/>
                  <a:t>Slope</a:t>
                </a:r>
                <a:r>
                  <a:rPr lang="en-US" sz="4200" kern="0" baseline="-25000" dirty="0" err="1">
                    <a:latin typeface="Symbol" panose="05050102010706020507" pitchFamily="18" charset="2"/>
                  </a:rPr>
                  <a:t>D</a:t>
                </a:r>
                <a:r>
                  <a:rPr lang="en-US" sz="4200" kern="0" baseline="-25000" dirty="0" err="1"/>
                  <a:t>Y</a:t>
                </a:r>
                <a:r>
                  <a:rPr lang="en-US" sz="4200" kern="0" dirty="0"/>
                  <a:t> (NNLO)= </a:t>
                </a:r>
                <a14:m>
                  <m:oMath xmlns:m="http://schemas.openxmlformats.org/officeDocument/2006/math">
                    <m:sSubSup>
                      <m:sSubSupPr>
                        <m:ctrlPr>
                          <a:rPr lang="en-US" sz="4200" i="1" kern="0">
                            <a:latin typeface="Cambria Math" panose="02040503050406030204" pitchFamily="18" charset="0"/>
                          </a:rPr>
                        </m:ctrlPr>
                      </m:sSubSupPr>
                      <m:e>
                        <m:r>
                          <a:rPr lang="en-US" sz="4200" i="1" kern="0">
                            <a:latin typeface="Cambria Math" panose="02040503050406030204" pitchFamily="18" charset="0"/>
                          </a:rPr>
                          <m:t>𝟎</m:t>
                        </m:r>
                        <m:r>
                          <a:rPr lang="en-US" sz="4200" i="1" kern="0">
                            <a:latin typeface="Cambria Math" panose="02040503050406030204" pitchFamily="18" charset="0"/>
                          </a:rPr>
                          <m:t>.</m:t>
                        </m:r>
                        <m:r>
                          <a:rPr lang="en-US" sz="4200" i="1" kern="0">
                            <a:latin typeface="Cambria Math" panose="02040503050406030204" pitchFamily="18" charset="0"/>
                          </a:rPr>
                          <m:t>𝟏𝟏𝟒</m:t>
                        </m:r>
                      </m:e>
                      <m:sub>
                        <m:r>
                          <a:rPr lang="en-US" sz="4200" i="1" kern="0" dirty="0">
                            <a:latin typeface="Cambria Math" panose="02040503050406030204" pitchFamily="18" charset="0"/>
                          </a:rPr>
                          <m:t>−</m:t>
                        </m:r>
                        <m:r>
                          <a:rPr lang="en-US" sz="4200" i="1" kern="0" dirty="0">
                            <a:latin typeface="Cambria Math" panose="02040503050406030204" pitchFamily="18" charset="0"/>
                          </a:rPr>
                          <m:t>𝟎</m:t>
                        </m:r>
                        <m:r>
                          <a:rPr lang="en-US" sz="4200" i="1" kern="0" dirty="0">
                            <a:latin typeface="Cambria Math" panose="02040503050406030204" pitchFamily="18" charset="0"/>
                          </a:rPr>
                          <m:t>.</m:t>
                        </m:r>
                        <m:r>
                          <a:rPr lang="en-US" sz="4200" i="1" kern="0" dirty="0">
                            <a:latin typeface="Cambria Math" panose="02040503050406030204" pitchFamily="18" charset="0"/>
                          </a:rPr>
                          <m:t>𝟎𝟏𝟐</m:t>
                        </m:r>
                      </m:sub>
                      <m:sup>
                        <m:r>
                          <a:rPr lang="en-US" sz="4200" i="1" kern="0">
                            <a:latin typeface="Cambria Math" panose="02040503050406030204" pitchFamily="18" charset="0"/>
                          </a:rPr>
                          <m:t>+</m:t>
                        </m:r>
                        <m:r>
                          <a:rPr lang="en-US" sz="4200" i="1" kern="0">
                            <a:latin typeface="Cambria Math" panose="02040503050406030204" pitchFamily="18" charset="0"/>
                          </a:rPr>
                          <m:t>𝟎</m:t>
                        </m:r>
                        <m:r>
                          <a:rPr lang="en-US" sz="4200" i="1" kern="0">
                            <a:latin typeface="Cambria Math" panose="02040503050406030204" pitchFamily="18" charset="0"/>
                          </a:rPr>
                          <m:t>.</m:t>
                        </m:r>
                        <m:r>
                          <a:rPr lang="en-US" sz="4200" i="1" kern="0">
                            <a:latin typeface="Cambria Math" panose="02040503050406030204" pitchFamily="18" charset="0"/>
                          </a:rPr>
                          <m:t>𝟎𝟎𝟔</m:t>
                        </m:r>
                      </m:sup>
                    </m:sSubSup>
                  </m:oMath>
                </a14:m>
                <a:endParaRPr lang="en-US" sz="4200" kern="0" dirty="0">
                  <a:latin typeface="Symbol" panose="05050102010706020507" pitchFamily="18" charset="2"/>
                </a:endParaRPr>
              </a:p>
              <a:p>
                <a:pPr lvl="2"/>
                <a:r>
                  <a:rPr lang="en-US" sz="4200" kern="0" dirty="0" err="1"/>
                  <a:t>Czakon</a:t>
                </a:r>
                <a:r>
                  <a:rPr lang="en-US" sz="4200" kern="0" dirty="0"/>
                  <a:t>, Fiedler, </a:t>
                </a:r>
                <a:r>
                  <a:rPr lang="en-US" sz="4200" kern="0" dirty="0" err="1"/>
                  <a:t>Heimes</a:t>
                </a:r>
                <a:r>
                  <a:rPr lang="en-US" sz="4200" kern="0" dirty="0"/>
                  <a:t> &amp; </a:t>
                </a:r>
                <a:r>
                  <a:rPr lang="en-US" sz="4200" kern="0" dirty="0" err="1"/>
                  <a:t>Mitov</a:t>
                </a:r>
                <a:r>
                  <a:rPr lang="en-US" sz="4200" kern="0" dirty="0"/>
                  <a:t>, arXiv:1601.05375</a:t>
                </a:r>
              </a:p>
              <a:p>
                <a:pPr marL="0" indent="0" algn="ctr">
                  <a:buFontTx/>
                  <a:buNone/>
                </a:pPr>
                <a:endParaRPr lang="en-US" sz="4800" kern="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533399" y="1568449"/>
                <a:ext cx="4863203" cy="5594351"/>
              </a:xfrm>
              <a:prstGeom prst="rect">
                <a:avLst/>
              </a:prstGeom>
              <a:blipFill rotWithShape="0">
                <a:blip r:embed="rId2"/>
                <a:stretch>
                  <a:fillRect l="-1003" t="-1525" r="-21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8" name="Picture 6" descr="Fig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603" y="3778248"/>
            <a:ext cx="4585597" cy="3127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68449"/>
            <a:ext cx="2653082" cy="19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1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A</a:t>
                </a:r>
                <a:r>
                  <a:rPr lang="en-US" baseline="-25000" dirty="0"/>
                  <a:t>FB</a:t>
                </a:r>
                <a:r>
                  <a:rPr lang="en-US" dirty="0"/>
                  <a:t> vs. </a:t>
                </a:r>
                <a14:m>
                  <m:oMath xmlns:m="http://schemas.openxmlformats.org/officeDocument/2006/math">
                    <m:sSub>
                      <m:sSubPr>
                        <m:ctrlPr>
                          <a:rPr lang="en-US" i="1">
                            <a:latin typeface="Cambria Math" panose="02040503050406030204" pitchFamily="18" charset="0"/>
                          </a:rPr>
                        </m:ctrlPr>
                      </m:sSubPr>
                      <m:e>
                        <m:r>
                          <m:rPr>
                            <m:sty m:val="p"/>
                          </m:rPr>
                          <a:rPr lang="en-US" b="0">
                            <a:latin typeface="Cambria Math"/>
                          </a:rPr>
                          <m:t>M</m:t>
                        </m:r>
                      </m:e>
                      <m:sub>
                        <m:r>
                          <a:rPr lang="en-US" i="1">
                            <a:latin typeface="Cambria Math"/>
                          </a:rPr>
                          <m:t>𝒕</m:t>
                        </m:r>
                        <m:acc>
                          <m:accPr>
                            <m:chr m:val="̅"/>
                            <m:ctrlPr>
                              <a:rPr lang="en-US" i="1">
                                <a:latin typeface="Cambria Math" panose="02040503050406030204" pitchFamily="18" charset="0"/>
                              </a:rPr>
                            </m:ctrlPr>
                          </m:accPr>
                          <m:e>
                            <m:r>
                              <a:rPr lang="en-US" i="1">
                                <a:latin typeface="Cambria Math"/>
                              </a:rPr>
                              <m:t>𝒕</m:t>
                            </m:r>
                          </m:e>
                        </m:acc>
                      </m:sub>
                    </m:sSub>
                  </m:oMath>
                </a14:m>
                <a:r>
                  <a:rPr lang="en-US" dirty="0"/>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75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17</a:t>
            </a:fld>
            <a:endParaRPr lang="en-US"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533400" y="1371600"/>
                <a:ext cx="5638800" cy="5537200"/>
              </a:xfrm>
            </p:spPr>
            <p:txBody>
              <a:bodyPr/>
              <a:lstStyle/>
              <a:p>
                <a:r>
                  <a:rPr lang="en-US" dirty="0" smtClean="0"/>
                  <a:t>Can break the data into </a:t>
                </a:r>
                <a:r>
                  <a:rPr lang="en-US" dirty="0" smtClean="0">
                    <a:solidFill>
                      <a:srgbClr val="FF0000"/>
                    </a:solidFill>
                  </a:rPr>
                  <a:t>low values of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n-US" b="0">
                            <a:solidFill>
                              <a:srgbClr val="FF0000"/>
                            </a:solidFill>
                            <a:latin typeface="Cambria Math"/>
                          </a:rPr>
                          <m:t>M</m:t>
                        </m:r>
                      </m:e>
                      <m:sub>
                        <m:r>
                          <a:rPr lang="en-US" i="1">
                            <a:solidFill>
                              <a:srgbClr val="FF0000"/>
                            </a:solidFill>
                            <a:latin typeface="Cambria Math"/>
                          </a:rPr>
                          <m:t>𝒕</m:t>
                        </m:r>
                        <m:acc>
                          <m:accPr>
                            <m:chr m:val="̅"/>
                            <m:ctrlPr>
                              <a:rPr lang="en-US" i="1">
                                <a:solidFill>
                                  <a:srgbClr val="FF0000"/>
                                </a:solidFill>
                                <a:latin typeface="Cambria Math" panose="02040503050406030204" pitchFamily="18" charset="0"/>
                              </a:rPr>
                            </m:ctrlPr>
                          </m:accPr>
                          <m:e>
                            <m:r>
                              <a:rPr lang="en-US" i="1">
                                <a:solidFill>
                                  <a:srgbClr val="FF0000"/>
                                </a:solidFill>
                                <a:latin typeface="Cambria Math"/>
                              </a:rPr>
                              <m:t>𝒕</m:t>
                            </m:r>
                          </m:e>
                        </m:acc>
                      </m:sub>
                    </m:sSub>
                    <m:r>
                      <a:rPr lang="en-US" b="1" i="0" smtClean="0">
                        <a:solidFill>
                          <a:srgbClr val="FF0000"/>
                        </a:solidFill>
                        <a:latin typeface="Cambria Math" panose="02040503050406030204" pitchFamily="18" charset="0"/>
                      </a:rPr>
                      <m:t> </m:t>
                    </m:r>
                  </m:oMath>
                </a14:m>
                <a:r>
                  <a:rPr lang="en-US" dirty="0" smtClean="0">
                    <a:solidFill>
                      <a:srgbClr val="FF0000"/>
                    </a:solidFill>
                  </a:rPr>
                  <a:t>and large values of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n-US" b="0">
                            <a:solidFill>
                              <a:srgbClr val="FF0000"/>
                            </a:solidFill>
                            <a:latin typeface="Cambria Math"/>
                          </a:rPr>
                          <m:t>M</m:t>
                        </m:r>
                      </m:e>
                      <m:sub>
                        <m:r>
                          <a:rPr lang="en-US" i="1">
                            <a:solidFill>
                              <a:srgbClr val="FF0000"/>
                            </a:solidFill>
                            <a:latin typeface="Cambria Math"/>
                          </a:rPr>
                          <m:t>𝒕</m:t>
                        </m:r>
                        <m:acc>
                          <m:accPr>
                            <m:chr m:val="̅"/>
                            <m:ctrlPr>
                              <a:rPr lang="en-US" i="1">
                                <a:solidFill>
                                  <a:srgbClr val="FF0000"/>
                                </a:solidFill>
                                <a:latin typeface="Cambria Math" panose="02040503050406030204" pitchFamily="18" charset="0"/>
                              </a:rPr>
                            </m:ctrlPr>
                          </m:accPr>
                          <m:e>
                            <m:r>
                              <a:rPr lang="en-US" i="1">
                                <a:solidFill>
                                  <a:srgbClr val="FF0000"/>
                                </a:solidFill>
                                <a:latin typeface="Cambria Math"/>
                              </a:rPr>
                              <m:t>𝒕</m:t>
                            </m:r>
                          </m:e>
                        </m:acc>
                      </m:sub>
                    </m:sSub>
                  </m:oMath>
                </a14:m>
                <a:endParaRPr lang="en-US" dirty="0">
                  <a:solidFill>
                    <a:srgbClr val="FF0000"/>
                  </a:solidFill>
                </a:endParaRPr>
              </a:p>
              <a:p>
                <a:pPr marL="0" indent="0">
                  <a:buNone/>
                </a:pPr>
                <a:endParaRPr lang="en-US" dirty="0" smtClean="0"/>
              </a:p>
              <a:p>
                <a:r>
                  <a:rPr lang="en-US" dirty="0" smtClean="0">
                    <a:solidFill>
                      <a:schemeClr val="tx1"/>
                    </a:solidFill>
                  </a:rPr>
                  <a:t>Can see by eye that the data doesn’t agree with predictions</a:t>
                </a:r>
                <a:endParaRPr lang="en-US" dirty="0">
                  <a:solidFill>
                    <a:schemeClr val="tx1"/>
                  </a:solidFill>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533400" y="1371600"/>
                <a:ext cx="5638800" cy="5537200"/>
              </a:xfrm>
              <a:blipFill rotWithShape="0">
                <a:blip r:embed="rId3"/>
                <a:stretch>
                  <a:fillRect l="-2811" t="-1762"/>
                </a:stretch>
              </a:blipFill>
            </p:spPr>
            <p:txBody>
              <a:bodyPr/>
              <a:lstStyle/>
              <a:p>
                <a:r>
                  <a:rPr lang="en-US">
                    <a:noFill/>
                  </a:rPr>
                  <a:t> </a:t>
                </a:r>
              </a:p>
            </p:txBody>
          </p:sp>
        </mc:Fallback>
      </mc:AlternateContent>
      <p:pic>
        <p:nvPicPr>
          <p:cNvPr id="8" name="Picture 4" descr="Fig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90" b="5085"/>
          <a:stretch/>
        </p:blipFill>
        <p:spPr bwMode="auto">
          <a:xfrm>
            <a:off x="6172200" y="1676400"/>
            <a:ext cx="3657600" cy="2437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gure 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489" t="1" b="5010"/>
          <a:stretch/>
        </p:blipFill>
        <p:spPr bwMode="auto">
          <a:xfrm>
            <a:off x="6172200" y="4572000"/>
            <a:ext cx="3657600" cy="253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5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A</a:t>
                </a:r>
                <a:r>
                  <a:rPr lang="en-US" baseline="-25000" dirty="0"/>
                  <a:t>FB</a:t>
                </a:r>
                <a:r>
                  <a:rPr lang="en-US" dirty="0"/>
                  <a:t> vs. </a:t>
                </a:r>
                <a14:m>
                  <m:oMath xmlns:m="http://schemas.openxmlformats.org/officeDocument/2006/math">
                    <m:sSub>
                      <m:sSubPr>
                        <m:ctrlPr>
                          <a:rPr lang="en-US" i="1">
                            <a:latin typeface="Cambria Math" panose="02040503050406030204" pitchFamily="18" charset="0"/>
                          </a:rPr>
                        </m:ctrlPr>
                      </m:sSubPr>
                      <m:e>
                        <m:r>
                          <a:rPr lang="en-US" i="1">
                            <a:latin typeface="Cambria Math"/>
                          </a:rPr>
                          <m:t>𝑴</m:t>
                        </m:r>
                      </m:e>
                      <m:sub>
                        <m:r>
                          <a:rPr lang="en-US" i="1">
                            <a:latin typeface="Cambria Math"/>
                          </a:rPr>
                          <m:t>𝒕</m:t>
                        </m:r>
                        <m:acc>
                          <m:accPr>
                            <m:chr m:val="̅"/>
                            <m:ctrlPr>
                              <a:rPr lang="en-US" i="1">
                                <a:latin typeface="Cambria Math" panose="02040503050406030204" pitchFamily="18" charset="0"/>
                              </a:rPr>
                            </m:ctrlPr>
                          </m:accPr>
                          <m:e>
                            <m:r>
                              <a:rPr lang="en-US" i="1">
                                <a:latin typeface="Cambria Math"/>
                              </a:rPr>
                              <m:t>𝒕</m:t>
                            </m:r>
                          </m:e>
                        </m:acc>
                      </m:sub>
                    </m:sSub>
                  </m:oMath>
                </a14:m>
                <a:r>
                  <a:rPr lang="en-US" dirty="0"/>
                  <a:t>  </a:t>
                </a:r>
                <a:r>
                  <a:rPr lang="en-US" dirty="0" err="1"/>
                  <a:t>Cont</a:t>
                </a:r>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75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18</a:t>
            </a:fld>
            <a:endParaRPr lang="en-US" dirty="0">
              <a:solidFill>
                <a:schemeClr val="tx1"/>
              </a:solidFill>
            </a:endParaRPr>
          </a:p>
        </p:txBody>
      </p:sp>
      <p:pic>
        <p:nvPicPr>
          <p:cNvPr id="7" name="Picture 2" descr="Fig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524" y="1371600"/>
            <a:ext cx="4248076" cy="60860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33400" y="1371600"/>
            <a:ext cx="5029200" cy="6086053"/>
          </a:xfrm>
          <a:solidFill>
            <a:srgbClr val="FFFF00"/>
          </a:solidFill>
        </p:spPr>
        <p:txBody>
          <a:bodyPr wrap="square">
            <a:spAutoFit/>
          </a:bodyPr>
          <a:lstStyle/>
          <a:p>
            <a:pPr marL="0" indent="0">
              <a:buNone/>
            </a:pPr>
            <a:r>
              <a:rPr lang="en-US" dirty="0" smtClean="0"/>
              <a:t>Quantify with a Slope: </a:t>
            </a:r>
          </a:p>
          <a:p>
            <a:r>
              <a:rPr lang="en-US" dirty="0" smtClean="0"/>
              <a:t>(15.5±4.8)x10</a:t>
            </a:r>
            <a:r>
              <a:rPr lang="en-US" baseline="30000" dirty="0" smtClean="0"/>
              <a:t>-4 </a:t>
            </a:r>
            <a:r>
              <a:rPr lang="en-US" dirty="0"/>
              <a:t>Observed</a:t>
            </a:r>
            <a:endParaRPr lang="en-US" dirty="0" smtClean="0"/>
          </a:p>
          <a:p>
            <a:r>
              <a:rPr lang="en-US" dirty="0" smtClean="0"/>
              <a:t>(3.4±1.2)x10</a:t>
            </a:r>
            <a:r>
              <a:rPr lang="en-US" baseline="30000" dirty="0" smtClean="0"/>
              <a:t>-4</a:t>
            </a:r>
            <a:r>
              <a:rPr lang="en-US" dirty="0" smtClean="0"/>
              <a:t> NLO</a:t>
            </a:r>
          </a:p>
          <a:p>
            <a:pPr marL="0" indent="0">
              <a:buNone/>
            </a:pPr>
            <a:r>
              <a:rPr lang="en-US" dirty="0" smtClean="0">
                <a:solidFill>
                  <a:srgbClr val="0000FF"/>
                </a:solidFill>
              </a:rPr>
              <a:t>Not a huge anomaly, but certainly we notice it and push forward…</a:t>
            </a:r>
          </a:p>
          <a:p>
            <a:pPr marL="0" indent="0">
              <a:buNone/>
            </a:pPr>
            <a:r>
              <a:rPr lang="en-US" i="1" dirty="0" smtClean="0">
                <a:solidFill>
                  <a:schemeClr val="tx1"/>
                </a:solidFill>
              </a:rPr>
              <a:t>Can </a:t>
            </a:r>
            <a:r>
              <a:rPr lang="en-US" i="1" dirty="0">
                <a:solidFill>
                  <a:schemeClr val="tx1"/>
                </a:solidFill>
              </a:rPr>
              <a:t>the numerical values of these slopes be useful to model builders</a:t>
            </a:r>
            <a:r>
              <a:rPr lang="en-US" i="1" dirty="0" smtClean="0">
                <a:solidFill>
                  <a:schemeClr val="tx1"/>
                </a:solidFill>
              </a:rPr>
              <a:t>?</a:t>
            </a:r>
            <a:endParaRPr lang="en-US" i="1" dirty="0">
              <a:solidFill>
                <a:schemeClr val="tx1"/>
              </a:solidFill>
            </a:endParaRPr>
          </a:p>
        </p:txBody>
      </p:sp>
    </p:spTree>
    <p:extLst>
      <p:ext uri="{BB962C8B-B14F-4D97-AF65-F5344CB8AC3E}">
        <p14:creationId xmlns:p14="http://schemas.microsoft.com/office/powerpoint/2010/main" val="111060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19</a:t>
            </a:fld>
            <a:endParaRPr lang="en-US" dirty="0">
              <a:solidFill>
                <a:schemeClr val="tx1"/>
              </a:solidFill>
            </a:endParaRPr>
          </a:p>
        </p:txBody>
      </p:sp>
      <p:sp>
        <p:nvSpPr>
          <p:cNvPr id="7" name="Title 1"/>
          <p:cNvSpPr txBox="1">
            <a:spLocks/>
          </p:cNvSpPr>
          <p:nvPr/>
        </p:nvSpPr>
        <p:spPr bwMode="auto">
          <a:xfrm>
            <a:off x="0" y="-157791"/>
            <a:ext cx="10058400" cy="161098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kern="0" dirty="0" smtClean="0"/>
              <a:t>Examples of New Physics that could give a Large A</a:t>
            </a:r>
            <a:r>
              <a:rPr lang="en-US" kern="0" baseline="-25000" dirty="0" smtClean="0"/>
              <a:t>FB</a:t>
            </a:r>
            <a:endParaRPr lang="en-US" kern="0" baseline="-25000" dirty="0"/>
          </a:p>
        </p:txBody>
      </p:sp>
      <p:sp>
        <p:nvSpPr>
          <p:cNvPr id="8" name="Content Placeholder 2"/>
          <p:cNvSpPr txBox="1">
            <a:spLocks/>
          </p:cNvSpPr>
          <p:nvPr/>
        </p:nvSpPr>
        <p:spPr bwMode="auto">
          <a:xfrm>
            <a:off x="304800" y="1625600"/>
            <a:ext cx="66294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normAutofit fontScale="92500" lnSpcReduction="20000"/>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FontTx/>
              <a:buNone/>
            </a:pPr>
            <a:r>
              <a:rPr lang="en-US" kern="0" dirty="0" smtClean="0"/>
              <a:t>Two main classes of models</a:t>
            </a:r>
          </a:p>
          <a:p>
            <a:r>
              <a:rPr lang="en-US" kern="0" dirty="0" smtClean="0">
                <a:solidFill>
                  <a:srgbClr val="0000FF"/>
                </a:solidFill>
              </a:rPr>
              <a:t>S-channel mediator </a:t>
            </a:r>
          </a:p>
          <a:p>
            <a:pPr lvl="1"/>
            <a:r>
              <a:rPr lang="en-US" kern="0" dirty="0" smtClean="0">
                <a:solidFill>
                  <a:schemeClr val="tx1"/>
                </a:solidFill>
              </a:rPr>
              <a:t>e.g. </a:t>
            </a:r>
            <a:r>
              <a:rPr lang="en-US" kern="0" dirty="0" err="1" smtClean="0">
                <a:solidFill>
                  <a:schemeClr val="tx1"/>
                </a:solidFill>
              </a:rPr>
              <a:t>axigluon</a:t>
            </a:r>
            <a:endParaRPr lang="en-US" kern="0" dirty="0" smtClean="0">
              <a:solidFill>
                <a:schemeClr val="tx1"/>
              </a:solidFill>
            </a:endParaRPr>
          </a:p>
          <a:p>
            <a:r>
              <a:rPr lang="en-US" kern="0" dirty="0" smtClean="0">
                <a:solidFill>
                  <a:srgbClr val="0000FF"/>
                </a:solidFill>
              </a:rPr>
              <a:t>T-channel flavor changing mediator </a:t>
            </a:r>
          </a:p>
          <a:p>
            <a:pPr lvl="1"/>
            <a:r>
              <a:rPr lang="en-US" kern="0" dirty="0" smtClean="0">
                <a:solidFill>
                  <a:schemeClr val="tx1"/>
                </a:solidFill>
              </a:rPr>
              <a:t>e.g. W’ or Z’</a:t>
            </a:r>
          </a:p>
          <a:p>
            <a:endParaRPr lang="en-US" kern="0" dirty="0" smtClean="0">
              <a:solidFill>
                <a:srgbClr val="0000FF"/>
              </a:solidFill>
            </a:endParaRPr>
          </a:p>
          <a:p>
            <a:pPr marL="0" indent="0">
              <a:buFontTx/>
              <a:buNone/>
            </a:pPr>
            <a:r>
              <a:rPr lang="en-US" sz="2800" kern="0" dirty="0" smtClean="0"/>
              <a:t>Although many of these have strong constraints (and many are now excluded), they provide a good model for searches</a:t>
            </a:r>
          </a:p>
          <a:p>
            <a:pPr marL="0" indent="0">
              <a:buFontTx/>
              <a:buNone/>
            </a:pPr>
            <a:r>
              <a:rPr lang="en-US" sz="2200" kern="0" dirty="0" smtClean="0">
                <a:solidFill>
                  <a:schemeClr val="tx1"/>
                </a:solidFill>
              </a:rPr>
              <a:t>For a review see: </a:t>
            </a:r>
          </a:p>
          <a:p>
            <a:pPr marL="0" indent="0">
              <a:buFontTx/>
              <a:buNone/>
            </a:pPr>
            <a:r>
              <a:rPr lang="en-US" sz="2200" kern="0" dirty="0" smtClean="0">
                <a:solidFill>
                  <a:srgbClr val="0000FF"/>
                </a:solidFill>
              </a:rPr>
              <a:t>M. Gresham, I.-W. Kim and K. Zurek, </a:t>
            </a:r>
          </a:p>
          <a:p>
            <a:pPr marL="0" indent="0">
              <a:buFontTx/>
              <a:buNone/>
            </a:pPr>
            <a:r>
              <a:rPr lang="en-US" sz="2200" i="1" kern="0" dirty="0" smtClean="0">
                <a:solidFill>
                  <a:srgbClr val="0000FF"/>
                </a:solidFill>
              </a:rPr>
              <a:t>Phys. Rev. D83 114027 (2011</a:t>
            </a:r>
            <a:r>
              <a:rPr lang="en-US" sz="2800" i="1" kern="0" dirty="0" smtClean="0">
                <a:solidFill>
                  <a:srgbClr val="0000FF"/>
                </a:solidFill>
              </a:rPr>
              <a:t>)</a:t>
            </a:r>
            <a:endParaRPr lang="en-US" sz="2800" i="1" kern="0" dirty="0">
              <a:solidFill>
                <a:srgbClr val="0000FF"/>
              </a:solidFill>
            </a:endParaRP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30"/>
          <a:stretch/>
        </p:blipFill>
        <p:spPr bwMode="auto">
          <a:xfrm>
            <a:off x="6705600" y="1447800"/>
            <a:ext cx="2743200" cy="61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7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Prologue</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a:t>
            </a:fld>
            <a:endParaRPr lang="en-US"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p:txBody>
              <a:bodyPr>
                <a:normAutofit fontScale="92500" lnSpcReduction="10000"/>
              </a:bodyPr>
              <a:lstStyle/>
              <a:p>
                <a:r>
                  <a:rPr lang="en-US" dirty="0" smtClean="0"/>
                  <a:t>What you might know… “</a:t>
                </a:r>
                <a:r>
                  <a:rPr lang="en-US" i="1" dirty="0" smtClean="0"/>
                  <a:t>Didn’t there used to be an excess in </a:t>
                </a:r>
                <a14:m>
                  <m:oMath xmlns:m="http://schemas.openxmlformats.org/officeDocument/2006/math">
                    <m:r>
                      <a:rPr lang="en-US" i="1">
                        <a:latin typeface="Cambria Math"/>
                      </a:rPr>
                      <m:t>𝑡</m:t>
                    </m:r>
                    <m:acc>
                      <m:accPr>
                        <m:chr m:val="̅"/>
                        <m:ctrlPr>
                          <a:rPr lang="en-US" i="1">
                            <a:latin typeface="Cambria Math" panose="02040503050406030204" pitchFamily="18" charset="0"/>
                          </a:rPr>
                        </m:ctrlPr>
                      </m:accPr>
                      <m:e>
                        <m:r>
                          <a:rPr lang="en-US" i="1">
                            <a:latin typeface="Cambria Math"/>
                          </a:rPr>
                          <m:t>𝑡</m:t>
                        </m:r>
                      </m:e>
                    </m:acc>
                  </m:oMath>
                </a14:m>
                <a:r>
                  <a:rPr lang="en-US" i="1" dirty="0" smtClean="0"/>
                  <a:t> asymmetry at the Tevatron? </a:t>
                </a:r>
                <a:r>
                  <a:rPr lang="en-US" i="1" dirty="0"/>
                  <a:t>B</a:t>
                </a:r>
                <a:r>
                  <a:rPr lang="en-US" i="1" dirty="0" smtClean="0"/>
                  <a:t>ut then it went away?</a:t>
                </a:r>
                <a:r>
                  <a:rPr lang="en-US" dirty="0" smtClean="0"/>
                  <a:t>”</a:t>
                </a:r>
                <a:endParaRPr lang="en-US" dirty="0"/>
              </a:p>
              <a:p>
                <a:r>
                  <a:rPr lang="en-US" dirty="0">
                    <a:solidFill>
                      <a:schemeClr val="tx1"/>
                    </a:solidFill>
                  </a:rPr>
                  <a:t>T</a:t>
                </a:r>
                <a:r>
                  <a:rPr lang="en-US" dirty="0" smtClean="0">
                    <a:solidFill>
                      <a:schemeClr val="tx1"/>
                    </a:solidFill>
                  </a:rPr>
                  <a:t>his is THAT talk. Want to get the facts, story and details out</a:t>
                </a:r>
                <a:endParaRPr lang="en-US" dirty="0">
                  <a:solidFill>
                    <a:schemeClr val="tx1"/>
                  </a:solidFill>
                </a:endParaRPr>
              </a:p>
              <a:p>
                <a:r>
                  <a:rPr lang="en-US" dirty="0" smtClean="0">
                    <a:solidFill>
                      <a:srgbClr val="0000FF"/>
                    </a:solidFill>
                  </a:rPr>
                  <a:t>Will focus on the parts that are most interesting, not the gory details to convince you that we did it right</a:t>
                </a:r>
              </a:p>
              <a:p>
                <a:r>
                  <a:rPr lang="en-US" dirty="0" smtClean="0"/>
                  <a:t>Description will be partly historical since its been a fun chase, and partly focused on some of the new the tools that have evolved</a:t>
                </a:r>
              </a:p>
              <a:p>
                <a:endParaRPr lang="en-US"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79" t="-2423" r="-2219" b="-881"/>
                </a:stretch>
              </a:blipFill>
            </p:spPr>
            <p:txBody>
              <a:bodyPr/>
              <a:lstStyle/>
              <a:p>
                <a:r>
                  <a:rPr lang="en-US">
                    <a:noFill/>
                  </a:rPr>
                  <a:t> </a:t>
                </a:r>
              </a:p>
            </p:txBody>
          </p:sp>
        </mc:Fallback>
      </mc:AlternateContent>
    </p:spTree>
    <p:extLst>
      <p:ext uri="{BB962C8B-B14F-4D97-AF65-F5344CB8AC3E}">
        <p14:creationId xmlns:p14="http://schemas.microsoft.com/office/powerpoint/2010/main" val="142225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historical aside…</a:t>
            </a:r>
          </a:p>
        </p:txBody>
      </p:sp>
      <p:sp>
        <p:nvSpPr>
          <p:cNvPr id="3" name="Content Placeholder 2"/>
          <p:cNvSpPr>
            <a:spLocks noGrp="1"/>
          </p:cNvSpPr>
          <p:nvPr>
            <p:ph idx="1"/>
          </p:nvPr>
        </p:nvSpPr>
        <p:spPr/>
        <p:txBody>
          <a:bodyPr>
            <a:normAutofit lnSpcReduction="10000"/>
          </a:bodyPr>
          <a:lstStyle/>
          <a:p>
            <a:r>
              <a:rPr lang="en-US" dirty="0"/>
              <a:t>This is when my team joined the hunt</a:t>
            </a:r>
          </a:p>
          <a:p>
            <a:r>
              <a:rPr lang="en-US" dirty="0">
                <a:solidFill>
                  <a:schemeClr val="tx1"/>
                </a:solidFill>
              </a:rPr>
              <a:t>Before we joined: Amidei/Michigan and his group led </a:t>
            </a:r>
            <a:r>
              <a:rPr lang="en-US" dirty="0" err="1">
                <a:solidFill>
                  <a:schemeClr val="tx1"/>
                </a:solidFill>
              </a:rPr>
              <a:t>Lep+Jets</a:t>
            </a:r>
            <a:endParaRPr lang="en-US" dirty="0">
              <a:solidFill>
                <a:schemeClr val="tx1"/>
              </a:solidFill>
            </a:endParaRPr>
          </a:p>
          <a:p>
            <a:pPr lvl="1"/>
            <a:r>
              <a:rPr lang="en-US" dirty="0"/>
              <a:t>His postdoc Jon Wilson now works with me</a:t>
            </a:r>
          </a:p>
          <a:p>
            <a:r>
              <a:rPr lang="en-US" dirty="0" err="1"/>
              <a:t>Top</a:t>
            </a:r>
            <a:r>
              <a:rPr lang="en-US" dirty="0" err="1">
                <a:sym typeface="Wingdings" panose="05000000000000000000" pitchFamily="2" charset="2"/>
              </a:rPr>
              <a:t></a:t>
            </a:r>
            <a:r>
              <a:rPr lang="en-US" dirty="0" err="1"/>
              <a:t>Dileptons</a:t>
            </a:r>
            <a:r>
              <a:rPr lang="en-US" dirty="0"/>
              <a:t> datasets were a mess</a:t>
            </a:r>
          </a:p>
          <a:p>
            <a:r>
              <a:rPr lang="en-US" dirty="0">
                <a:solidFill>
                  <a:schemeClr val="tx1"/>
                </a:solidFill>
              </a:rPr>
              <a:t>Ziqing Hong, student who worked with me, cleaned up </a:t>
            </a:r>
            <a:r>
              <a:rPr lang="en-US" dirty="0" err="1">
                <a:solidFill>
                  <a:schemeClr val="tx1"/>
                </a:solidFill>
              </a:rPr>
              <a:t>dilepton</a:t>
            </a:r>
            <a:r>
              <a:rPr lang="en-US" dirty="0">
                <a:solidFill>
                  <a:schemeClr val="tx1"/>
                </a:solidFill>
              </a:rPr>
              <a:t> datasets, then systematically did all the measurements</a:t>
            </a:r>
          </a:p>
          <a:p>
            <a:pPr lvl="1"/>
            <a:r>
              <a:rPr lang="en-US" dirty="0">
                <a:solidFill>
                  <a:schemeClr val="tx1"/>
                </a:solidFill>
              </a:rPr>
              <a:t>Now postdoc on CDMS/Northwestern</a:t>
            </a:r>
          </a:p>
          <a:p>
            <a:r>
              <a:rPr lang="en-US" dirty="0"/>
              <a:t>Start picking them off one-by-one…</a:t>
            </a:r>
          </a:p>
          <a:p>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192331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Leptonic</a:t>
            </a:r>
            <a:r>
              <a:rPr lang="en-US" dirty="0"/>
              <a:t> A</a:t>
            </a:r>
            <a:r>
              <a:rPr lang="en-US" baseline="-25000" dirty="0"/>
              <a:t>FB</a:t>
            </a:r>
            <a:r>
              <a:rPr lang="en-US" dirty="0"/>
              <a:t> Definition</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21</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6376" b="7234"/>
          <a:stretch/>
        </p:blipFill>
        <p:spPr>
          <a:xfrm>
            <a:off x="457200" y="1219200"/>
            <a:ext cx="9144000" cy="5238751"/>
          </a:xfrm>
          <a:prstGeom prst="rect">
            <a:avLst/>
          </a:prstGeom>
        </p:spPr>
      </p:pic>
      <p:sp>
        <p:nvSpPr>
          <p:cNvPr id="8" name="Rectangle 7"/>
          <p:cNvSpPr/>
          <p:nvPr/>
        </p:nvSpPr>
        <p:spPr>
          <a:xfrm>
            <a:off x="381000" y="6486537"/>
            <a:ext cx="9525000" cy="904863"/>
          </a:xfrm>
          <a:prstGeom prst="rect">
            <a:avLst/>
          </a:prstGeom>
          <a:solidFill>
            <a:srgbClr val="FFFF00"/>
          </a:solidFill>
        </p:spPr>
        <p:txBody>
          <a:bodyPr wrap="square">
            <a:spAutoFit/>
          </a:bodyPr>
          <a:lstStyle/>
          <a:p>
            <a:r>
              <a:rPr lang="en-US" sz="2400" dirty="0">
                <a:solidFill>
                  <a:schemeClr val="tx1"/>
                </a:solidFill>
                <a:latin typeface="Times New Roman" panose="02020603050405020304" pitchFamily="18" charset="0"/>
                <a:cs typeface="Times New Roman" panose="02020603050405020304" pitchFamily="18" charset="0"/>
              </a:rPr>
              <a:t>SM: </a:t>
            </a:r>
            <a:r>
              <a:rPr lang="en-US" sz="2400" dirty="0" smtClean="0">
                <a:solidFill>
                  <a:schemeClr val="tx1"/>
                </a:solidFill>
                <a:latin typeface="Times New Roman" panose="02020603050405020304" pitchFamily="18" charset="0"/>
                <a:cs typeface="Times New Roman" panose="02020603050405020304" pitchFamily="18" charset="0"/>
              </a:rPr>
              <a:t>A</a:t>
            </a:r>
            <a:r>
              <a:rPr lang="en-US" sz="2400" baseline="-25000" dirty="0" smtClean="0">
                <a:solidFill>
                  <a:schemeClr val="tx1"/>
                </a:solidFill>
                <a:latin typeface="Times New Roman" panose="02020603050405020304" pitchFamily="18" charset="0"/>
                <a:cs typeface="Times New Roman" panose="02020603050405020304" pitchFamily="18" charset="0"/>
              </a:rPr>
              <a:t>FB</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a:solidFill>
                  <a:schemeClr val="tx1"/>
                </a:solidFill>
                <a:latin typeface="Times New Roman" panose="02020603050405020304" pitchFamily="18" charset="0"/>
                <a:cs typeface="Times New Roman" panose="02020603050405020304" pitchFamily="18" charset="0"/>
              </a:rPr>
              <a:t>3.8%, specific ratio for </a:t>
            </a:r>
            <a:r>
              <a:rPr lang="en-US" sz="2400" dirty="0" smtClean="0">
                <a:solidFill>
                  <a:schemeClr val="tx1"/>
                </a:solidFill>
                <a:latin typeface="Times New Roman" panose="02020603050405020304" pitchFamily="18" charset="0"/>
                <a:cs typeface="Times New Roman" panose="02020603050405020304" pitchFamily="18" charset="0"/>
              </a:rPr>
              <a:t>Reconstructed/Leptonic</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Various BSM Models: </a:t>
            </a:r>
            <a:r>
              <a:rPr lang="en-US" sz="2400" dirty="0">
                <a:latin typeface="Times New Roman" panose="02020603050405020304" pitchFamily="18" charset="0"/>
                <a:cs typeface="Times New Roman" panose="02020603050405020304" pitchFamily="18" charset="0"/>
              </a:rPr>
              <a:t>-5% &lt; A</a:t>
            </a:r>
            <a:r>
              <a:rPr lang="en-US" sz="2400" baseline="-25000" dirty="0">
                <a:latin typeface="Times New Roman" panose="02020603050405020304" pitchFamily="18" charset="0"/>
                <a:cs typeface="Times New Roman" panose="02020603050405020304" pitchFamily="18" charset="0"/>
              </a:rPr>
              <a:t>FB</a:t>
            </a:r>
            <a:r>
              <a:rPr lang="en-US" sz="2400" dirty="0">
                <a:latin typeface="Times New Roman" panose="02020603050405020304" pitchFamily="18" charset="0"/>
                <a:cs typeface="Times New Roman" panose="02020603050405020304" pitchFamily="18" charset="0"/>
              </a:rPr>
              <a:t> &lt; </a:t>
            </a:r>
            <a:r>
              <a:rPr lang="en-US" sz="2400" dirty="0" smtClean="0">
                <a:latin typeface="Times New Roman" panose="02020603050405020304" pitchFamily="18" charset="0"/>
                <a:cs typeface="Times New Roman" panose="02020603050405020304" pitchFamily="18" charset="0"/>
              </a:rPr>
              <a:t>15%, ratio can vary significantly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77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Dilepton</a:t>
            </a:r>
            <a:r>
              <a:rPr lang="en-US" dirty="0"/>
              <a:t>-only Observable</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22</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3457" b="17284"/>
          <a:stretch/>
        </p:blipFill>
        <p:spPr>
          <a:xfrm>
            <a:off x="457200" y="1905000"/>
            <a:ext cx="9144000" cy="4064000"/>
          </a:xfrm>
          <a:prstGeom prst="rect">
            <a:avLst/>
          </a:prstGeom>
        </p:spPr>
      </p:pic>
      <p:sp>
        <p:nvSpPr>
          <p:cNvPr id="8" name="Rectangle 7"/>
          <p:cNvSpPr/>
          <p:nvPr/>
        </p:nvSpPr>
        <p:spPr>
          <a:xfrm>
            <a:off x="304800" y="6012359"/>
            <a:ext cx="9601200" cy="58477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Same </a:t>
            </a:r>
            <a:r>
              <a:rPr lang="en-US" sz="3200" dirty="0">
                <a:latin typeface="Times New Roman" panose="02020603050405020304" pitchFamily="18" charset="0"/>
                <a:cs typeface="Times New Roman" panose="02020603050405020304" pitchFamily="18" charset="0"/>
              </a:rPr>
              <a:t>BSM models: -9% &lt; A</a:t>
            </a:r>
            <a:r>
              <a:rPr lang="en-US" sz="3200" baseline="-25000" dirty="0">
                <a:latin typeface="Times New Roman" panose="02020603050405020304" pitchFamily="18" charset="0"/>
                <a:cs typeface="Times New Roman" panose="02020603050405020304" pitchFamily="18" charset="0"/>
              </a:rPr>
              <a:t>FB</a:t>
            </a:r>
            <a:r>
              <a:rPr lang="en-US" sz="3200" dirty="0">
                <a:latin typeface="Times New Roman" panose="02020603050405020304" pitchFamily="18" charset="0"/>
                <a:cs typeface="Times New Roman" panose="02020603050405020304" pitchFamily="18" charset="0"/>
              </a:rPr>
              <a:t> &lt; 22%</a:t>
            </a:r>
          </a:p>
        </p:txBody>
      </p:sp>
    </p:spTree>
    <p:extLst>
      <p:ext uri="{BB962C8B-B14F-4D97-AF65-F5344CB8AC3E}">
        <p14:creationId xmlns:p14="http://schemas.microsoft.com/office/powerpoint/2010/main" val="217178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Aside on the Method</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23</a:t>
            </a:fld>
            <a:endParaRPr lang="en-US" dirty="0">
              <a:solidFill>
                <a:schemeClr val="tx1"/>
              </a:solidFill>
            </a:endParaRPr>
          </a:p>
        </p:txBody>
      </p:sp>
      <p:sp>
        <p:nvSpPr>
          <p:cNvPr id="7" name="Content Placeholder 2"/>
          <p:cNvSpPr>
            <a:spLocks noGrp="1"/>
          </p:cNvSpPr>
          <p:nvPr>
            <p:ph idx="1"/>
          </p:nvPr>
        </p:nvSpPr>
        <p:spPr>
          <a:xfrm>
            <a:off x="533400" y="1371600"/>
            <a:ext cx="9067800" cy="5537200"/>
          </a:xfrm>
        </p:spPr>
        <p:txBody>
          <a:bodyPr/>
          <a:lstStyle/>
          <a:p>
            <a:r>
              <a:rPr lang="en-US" dirty="0" smtClean="0"/>
              <a:t>The methodology for measuring the Leptonic asymmetry turned out to be both simple and complicated</a:t>
            </a:r>
          </a:p>
          <a:p>
            <a:r>
              <a:rPr lang="en-US" dirty="0" smtClean="0">
                <a:solidFill>
                  <a:srgbClr val="0000FF"/>
                </a:solidFill>
              </a:rPr>
              <a:t>Not sure why it worked</a:t>
            </a:r>
          </a:p>
          <a:p>
            <a:r>
              <a:rPr lang="en-US" dirty="0" smtClean="0">
                <a:solidFill>
                  <a:schemeClr val="tx1"/>
                </a:solidFill>
              </a:rPr>
              <a:t>Spent some real time trying to understand why</a:t>
            </a:r>
          </a:p>
          <a:p>
            <a:r>
              <a:rPr lang="en-US" dirty="0" smtClean="0"/>
              <a:t>Turned out to be so simple that I thought I’d share what we learned</a:t>
            </a:r>
          </a:p>
        </p:txBody>
      </p:sp>
    </p:spTree>
    <p:extLst>
      <p:ext uri="{BB962C8B-B14F-4D97-AF65-F5344CB8AC3E}">
        <p14:creationId xmlns:p14="http://schemas.microsoft.com/office/powerpoint/2010/main" val="82372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Leptonic</a:t>
            </a:r>
            <a:r>
              <a:rPr lang="en-US" dirty="0"/>
              <a:t> Methodology</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24</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3580" b="7407"/>
          <a:stretch/>
        </p:blipFill>
        <p:spPr>
          <a:xfrm>
            <a:off x="457200" y="1447800"/>
            <a:ext cx="9144000" cy="5418667"/>
          </a:xfrm>
          <a:prstGeom prst="rect">
            <a:avLst/>
          </a:prstGeom>
        </p:spPr>
      </p:pic>
    </p:spTree>
    <p:extLst>
      <p:ext uri="{BB962C8B-B14F-4D97-AF65-F5344CB8AC3E}">
        <p14:creationId xmlns:p14="http://schemas.microsoft.com/office/powerpoint/2010/main" val="351309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Clever idea: Break into parts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25</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345" b="3703"/>
          <a:stretch/>
        </p:blipFill>
        <p:spPr>
          <a:xfrm>
            <a:off x="533400" y="1408814"/>
            <a:ext cx="9144000" cy="5757333"/>
          </a:xfrm>
          <a:prstGeom prst="rect">
            <a:avLst/>
          </a:prstGeom>
        </p:spPr>
      </p:pic>
    </p:spTree>
    <p:extLst>
      <p:ext uri="{BB962C8B-B14F-4D97-AF65-F5344CB8AC3E}">
        <p14:creationId xmlns:p14="http://schemas.microsoft.com/office/powerpoint/2010/main" val="347736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does it work? </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26</a:t>
            </a:fld>
            <a:endParaRPr lang="en-US" dirty="0">
              <a:solidFill>
                <a:schemeClr val="tx1"/>
              </a:solidFill>
            </a:endParaRPr>
          </a:p>
        </p:txBody>
      </p:sp>
      <p:grpSp>
        <p:nvGrpSpPr>
          <p:cNvPr id="7" name="Group 6"/>
          <p:cNvGrpSpPr/>
          <p:nvPr/>
        </p:nvGrpSpPr>
        <p:grpSpPr>
          <a:xfrm>
            <a:off x="370367" y="1447800"/>
            <a:ext cx="9230833" cy="5791200"/>
            <a:chOff x="370367" y="1447800"/>
            <a:chExt cx="9230833" cy="579120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962" b="2726"/>
            <a:stretch/>
          </p:blipFill>
          <p:spPr>
            <a:xfrm>
              <a:off x="370367" y="1447800"/>
              <a:ext cx="9144000" cy="5576346"/>
            </a:xfrm>
            <a:prstGeom prst="rect">
              <a:avLst/>
            </a:prstGeom>
          </p:spPr>
        </p:pic>
        <p:sp>
          <p:nvSpPr>
            <p:cNvPr id="9" name="Rectangle 8"/>
            <p:cNvSpPr/>
            <p:nvPr/>
          </p:nvSpPr>
          <p:spPr bwMode="auto">
            <a:xfrm>
              <a:off x="6705600" y="4724400"/>
              <a:ext cx="2895600" cy="2514600"/>
            </a:xfrm>
            <a:prstGeom prst="rect">
              <a:avLst/>
            </a:prstGeom>
            <a:solidFill>
              <a:schemeClr val="bg1"/>
            </a:solidFill>
            <a:ln w="57150" cap="flat" cmpd="sng" algn="ctr">
              <a:solidFill>
                <a:schemeClr val="bg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grpSp>
    </p:spTree>
    <p:extLst>
      <p:ext uri="{BB962C8B-B14F-4D97-AF65-F5344CB8AC3E}">
        <p14:creationId xmlns:p14="http://schemas.microsoft.com/office/powerpoint/2010/main" val="15173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details</a:t>
            </a:r>
            <a:endParaRPr lang="en-US" dirty="0"/>
          </a:p>
        </p:txBody>
      </p:sp>
      <p:sp>
        <p:nvSpPr>
          <p:cNvPr id="4" name="Date Placeholder 3"/>
          <p:cNvSpPr>
            <a:spLocks noGrp="1"/>
          </p:cNvSpPr>
          <p:nvPr>
            <p:ph type="dt" sz="half" idx="10"/>
          </p:nvPr>
        </p:nvSpPr>
        <p:spPr/>
        <p:txBody>
          <a:bodyPr/>
          <a:lstStyle/>
          <a:p>
            <a:endParaRPr lang="en-US" smtClean="0"/>
          </a:p>
          <a:p>
            <a:r>
              <a:rPr lang="en-US" smtClean="0"/>
              <a:t>UC Seminar, Nov 2015</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27</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4863" t="3990" r="13537" b="25331"/>
          <a:stretch/>
        </p:blipFill>
        <p:spPr>
          <a:xfrm>
            <a:off x="5257800" y="1597378"/>
            <a:ext cx="4648200" cy="5336822"/>
          </a:xfrm>
          <a:prstGeom prst="rect">
            <a:avLst/>
          </a:prstGeom>
        </p:spPr>
      </p:pic>
      <p:sp>
        <p:nvSpPr>
          <p:cNvPr id="3" name="Content Placeholder 2"/>
          <p:cNvSpPr>
            <a:spLocks noGrp="1"/>
          </p:cNvSpPr>
          <p:nvPr>
            <p:ph idx="1"/>
          </p:nvPr>
        </p:nvSpPr>
        <p:spPr>
          <a:xfrm>
            <a:off x="457200" y="1371600"/>
            <a:ext cx="4724400" cy="6381519"/>
          </a:xfrm>
          <a:solidFill>
            <a:srgbClr val="FFFF00"/>
          </a:solidFill>
        </p:spPr>
        <p:txBody>
          <a:bodyPr>
            <a:spAutoFit/>
          </a:bodyPr>
          <a:lstStyle/>
          <a:p>
            <a:r>
              <a:rPr lang="en-US" sz="2400" dirty="0" smtClean="0"/>
              <a:t>If we look at the </a:t>
            </a:r>
            <a:r>
              <a:rPr lang="en-US" sz="2400" u="sng" dirty="0" smtClean="0"/>
              <a:t>contribution</a:t>
            </a:r>
            <a:r>
              <a:rPr lang="en-US" sz="2400" dirty="0" smtClean="0"/>
              <a:t> to the asymmetry as a function of </a:t>
            </a:r>
            <a:r>
              <a:rPr lang="en-US" sz="2400" dirty="0">
                <a:latin typeface="Symbol" panose="05050102010706020507" pitchFamily="18" charset="2"/>
              </a:rPr>
              <a:t>h</a:t>
            </a:r>
            <a:r>
              <a:rPr lang="en-US" sz="2400" dirty="0" smtClean="0"/>
              <a:t>, we see that for different means (total A</a:t>
            </a:r>
            <a:r>
              <a:rPr lang="en-US" sz="2400" baseline="-25000" dirty="0" smtClean="0"/>
              <a:t>FB</a:t>
            </a:r>
            <a:r>
              <a:rPr lang="en-US" sz="2400" dirty="0" smtClean="0"/>
              <a:t>) we get very different results</a:t>
            </a:r>
          </a:p>
          <a:p>
            <a:r>
              <a:rPr lang="en-US" sz="2400" dirty="0" smtClean="0">
                <a:solidFill>
                  <a:srgbClr val="0000FF"/>
                </a:solidFill>
              </a:rPr>
              <a:t>However, the shapes basically look the same, just with a different overall normalization</a:t>
            </a:r>
          </a:p>
          <a:p>
            <a:pPr lvl="1"/>
            <a:r>
              <a:rPr lang="en-US" sz="2400" dirty="0" smtClean="0">
                <a:solidFill>
                  <a:schemeClr val="tx1"/>
                </a:solidFill>
              </a:rPr>
              <a:t>Gives us a robust way to measure things</a:t>
            </a:r>
          </a:p>
          <a:p>
            <a:r>
              <a:rPr lang="en-US" sz="2400" dirty="0" smtClean="0"/>
              <a:t>Interesting:</a:t>
            </a:r>
          </a:p>
          <a:p>
            <a:pPr lvl="1"/>
            <a:r>
              <a:rPr lang="en-US" sz="2400" dirty="0" smtClean="0">
                <a:solidFill>
                  <a:schemeClr val="tx1"/>
                </a:solidFill>
              </a:rPr>
              <a:t>Very little sensitivity at the center of the detector/where most of the events are</a:t>
            </a:r>
          </a:p>
          <a:p>
            <a:pPr lvl="1"/>
            <a:r>
              <a:rPr lang="en-US" sz="2400" dirty="0" smtClean="0">
                <a:solidFill>
                  <a:schemeClr val="tx1"/>
                </a:solidFill>
              </a:rPr>
              <a:t>Most of the sensitivity comes around |</a:t>
            </a:r>
            <a:r>
              <a:rPr lang="en-US" sz="2400" dirty="0" smtClean="0">
                <a:solidFill>
                  <a:schemeClr val="tx1"/>
                </a:solidFill>
                <a:latin typeface="Symbol" panose="05050102010706020507" pitchFamily="18" charset="2"/>
              </a:rPr>
              <a:t>h</a:t>
            </a:r>
            <a:r>
              <a:rPr lang="en-US" sz="2400" dirty="0" smtClean="0">
                <a:solidFill>
                  <a:schemeClr val="tx1"/>
                </a:solidFill>
              </a:rPr>
              <a:t>|=1</a:t>
            </a:r>
            <a:endParaRPr lang="en-US" sz="2400" dirty="0">
              <a:solidFill>
                <a:schemeClr val="tx1"/>
              </a:solidFill>
            </a:endParaRPr>
          </a:p>
        </p:txBody>
      </p:sp>
      <p:cxnSp>
        <p:nvCxnSpPr>
          <p:cNvPr id="10" name="Straight Arrow Connector 9"/>
          <p:cNvCxnSpPr/>
          <p:nvPr/>
        </p:nvCxnSpPr>
        <p:spPr bwMode="auto">
          <a:xfrm flipV="1">
            <a:off x="4800600" y="2514600"/>
            <a:ext cx="1295400" cy="228600"/>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953000" y="4265789"/>
            <a:ext cx="1600200" cy="382411"/>
          </a:xfrm>
          <a:prstGeom prst="straightConnector1">
            <a:avLst/>
          </a:prstGeom>
          <a:solidFill>
            <a:schemeClr val="accent1"/>
          </a:solidFill>
          <a:ln w="571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794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how well it worked</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28</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3346" t="5083" r="10216" b="15750"/>
          <a:stretch/>
        </p:blipFill>
        <p:spPr>
          <a:xfrm>
            <a:off x="76200" y="1676400"/>
            <a:ext cx="4800600" cy="51816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585" r="12490" b="31480"/>
          <a:stretch/>
        </p:blipFill>
        <p:spPr>
          <a:xfrm>
            <a:off x="4995560" y="3271270"/>
            <a:ext cx="4758040" cy="2735008"/>
          </a:xfrm>
          <a:prstGeom prst="rect">
            <a:avLst/>
          </a:prstGeom>
        </p:spPr>
      </p:pic>
      <p:sp>
        <p:nvSpPr>
          <p:cNvPr id="9" name="TextBox 8"/>
          <p:cNvSpPr txBox="1"/>
          <p:nvPr/>
        </p:nvSpPr>
        <p:spPr>
          <a:xfrm>
            <a:off x="4953000" y="1676400"/>
            <a:ext cx="4953000" cy="147117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Works well as a function of </a:t>
            </a:r>
            <a:r>
              <a:rPr lang="en-US" sz="2800" dirty="0" err="1" smtClean="0">
                <a:latin typeface="Times New Roman" panose="02020603050405020304" pitchFamily="18" charset="0"/>
                <a:cs typeface="Times New Roman" panose="02020603050405020304" pitchFamily="18" charset="0"/>
              </a:rPr>
              <a:t>q</a:t>
            </a:r>
            <a:r>
              <a:rPr lang="en-US" sz="2800" dirty="0" err="1" smtClean="0">
                <a:latin typeface="Symbol" panose="05050102010706020507" pitchFamily="18" charset="2"/>
                <a:cs typeface="Times New Roman" panose="02020603050405020304" pitchFamily="18" charset="0"/>
              </a:rPr>
              <a:t>h</a:t>
            </a:r>
            <a:endParaRPr lang="en-US" sz="2800" dirty="0" smtClean="0">
              <a:latin typeface="Symbol" panose="05050102010706020507" pitchFamily="18" charset="2"/>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Works well for many different input values of A</a:t>
            </a:r>
            <a:r>
              <a:rPr lang="en-US" sz="2800" baseline="-25000" dirty="0" smtClean="0">
                <a:solidFill>
                  <a:schemeClr val="tx1"/>
                </a:solidFill>
                <a:latin typeface="Times New Roman" panose="02020603050405020304" pitchFamily="18" charset="0"/>
                <a:cs typeface="Times New Roman" panose="02020603050405020304" pitchFamily="18" charset="0"/>
              </a:rPr>
              <a:t>FB</a:t>
            </a:r>
            <a:endParaRPr lang="en-US" sz="2800" baseline="-25000" dirty="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bwMode="auto">
          <a:xfrm flipH="1">
            <a:off x="2971800" y="1981200"/>
            <a:ext cx="2209800" cy="838200"/>
          </a:xfrm>
          <a:prstGeom prst="straightConnector1">
            <a:avLst/>
          </a:prstGeom>
          <a:solidFill>
            <a:schemeClr val="accent1"/>
          </a:solidFill>
          <a:ln w="571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2057400" y="1981200"/>
            <a:ext cx="3124200" cy="2971800"/>
          </a:xfrm>
          <a:prstGeom prst="straightConnector1">
            <a:avLst/>
          </a:prstGeom>
          <a:solidFill>
            <a:schemeClr val="accent1"/>
          </a:solidFill>
          <a:ln w="571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9" idx="2"/>
          </p:cNvCxnSpPr>
          <p:nvPr/>
        </p:nvCxnSpPr>
        <p:spPr bwMode="auto">
          <a:xfrm flipH="1">
            <a:off x="7423940" y="3147572"/>
            <a:ext cx="5560" cy="1172397"/>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1799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Leptonic</a:t>
            </a:r>
            <a:r>
              <a:rPr lang="en-US" dirty="0"/>
              <a:t> A</a:t>
            </a:r>
            <a:r>
              <a:rPr lang="en-US" baseline="-25000" dirty="0"/>
              <a:t>FB</a:t>
            </a:r>
            <a:r>
              <a:rPr lang="en-US" dirty="0"/>
              <a:t> from </a:t>
            </a:r>
            <a:r>
              <a:rPr lang="en-US" dirty="0" err="1"/>
              <a:t>Lepton+Jets</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29</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40849" b="15942"/>
          <a:stretch/>
        </p:blipFill>
        <p:spPr>
          <a:xfrm>
            <a:off x="533400" y="2514600"/>
            <a:ext cx="9144000" cy="2963334"/>
          </a:xfrm>
          <a:prstGeom prst="rect">
            <a:avLst/>
          </a:prstGeom>
        </p:spPr>
      </p:pic>
    </p:spTree>
    <p:extLst>
      <p:ext uri="{BB962C8B-B14F-4D97-AF65-F5344CB8AC3E}">
        <p14:creationId xmlns:p14="http://schemas.microsoft.com/office/powerpoint/2010/main" val="362289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a:t>
            </a:fld>
            <a:endParaRPr lang="en-US" dirty="0">
              <a:solidFill>
                <a:schemeClr val="tx1"/>
              </a:solidFill>
            </a:endParaRPr>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533400" y="1371600"/>
                <a:ext cx="9067800" cy="6110675"/>
              </a:xfrm>
              <a:solidFill>
                <a:srgbClr val="FFFF00"/>
              </a:solidFill>
            </p:spPr>
            <p:txBody>
              <a:bodyPr>
                <a:spAutoFit/>
              </a:bodyPr>
              <a:lstStyle/>
              <a:p>
                <a:r>
                  <a:rPr lang="en-US" sz="3200" dirty="0" smtClean="0"/>
                  <a:t>Start with the basics of A</a:t>
                </a:r>
                <a:r>
                  <a:rPr lang="en-US" sz="3200" baseline="-25000" dirty="0" smtClean="0"/>
                  <a:t>FB</a:t>
                </a:r>
                <a:r>
                  <a:rPr lang="en-US" sz="3200" dirty="0" smtClean="0"/>
                  <a:t> for </a:t>
                </a:r>
                <a14:m>
                  <m:oMath xmlns:m="http://schemas.openxmlformats.org/officeDocument/2006/math">
                    <m:r>
                      <a:rPr lang="en-US" sz="3200">
                        <a:latin typeface="Cambria Math"/>
                      </a:rPr>
                      <m:t>𝐭</m:t>
                    </m:r>
                    <m:acc>
                      <m:accPr>
                        <m:chr m:val="̅"/>
                        <m:ctrlPr>
                          <a:rPr lang="en-US" sz="3200" i="1">
                            <a:latin typeface="Cambria Math" panose="02040503050406030204" pitchFamily="18" charset="0"/>
                          </a:rPr>
                        </m:ctrlPr>
                      </m:accPr>
                      <m:e>
                        <m:r>
                          <a:rPr lang="en-US" sz="3200">
                            <a:latin typeface="Cambria Math"/>
                          </a:rPr>
                          <m:t>𝐭</m:t>
                        </m:r>
                      </m:e>
                    </m:acc>
                  </m:oMath>
                </a14:m>
                <a:r>
                  <a:rPr lang="en-US" sz="3200" dirty="0" smtClean="0"/>
                  <a:t> predictions</a:t>
                </a:r>
              </a:p>
              <a:p>
                <a:r>
                  <a:rPr lang="en-US" sz="3200" dirty="0" smtClean="0">
                    <a:solidFill>
                      <a:schemeClr val="tx1"/>
                    </a:solidFill>
                  </a:rPr>
                  <a:t>Then tell you about the interesting results (</a:t>
                </a:r>
                <a:r>
                  <a:rPr lang="en-US" sz="3200" dirty="0" err="1">
                    <a:solidFill>
                      <a:schemeClr val="tx1"/>
                    </a:solidFill>
                  </a:rPr>
                  <a:t>L</a:t>
                </a:r>
                <a:r>
                  <a:rPr lang="en-US" sz="3200" dirty="0" err="1" smtClean="0">
                    <a:solidFill>
                      <a:schemeClr val="tx1"/>
                    </a:solidFill>
                  </a:rPr>
                  <a:t>ep+Jets</a:t>
                </a:r>
                <a:r>
                  <a:rPr lang="en-US" sz="3200" dirty="0" smtClean="0">
                    <a:solidFill>
                      <a:schemeClr val="tx1"/>
                    </a:solidFill>
                  </a:rPr>
                  <a:t>) that CDF got which started a lot of excitement</a:t>
                </a:r>
              </a:p>
              <a:p>
                <a:r>
                  <a:rPr lang="en-US" sz="3200" dirty="0" smtClean="0">
                    <a:solidFill>
                      <a:srgbClr val="0000FF"/>
                    </a:solidFill>
                  </a:rPr>
                  <a:t>The set of stuff that came afterwards: better SM predictions, other </a:t>
                </a:r>
                <a:r>
                  <a:rPr lang="en-US" sz="3200" dirty="0">
                    <a:solidFill>
                      <a:srgbClr val="0000FF"/>
                    </a:solidFill>
                  </a:rPr>
                  <a:t>observables, </a:t>
                </a:r>
                <a:r>
                  <a:rPr lang="en-US" sz="3200" dirty="0" smtClean="0">
                    <a:solidFill>
                      <a:srgbClr val="0000FF"/>
                    </a:solidFill>
                  </a:rPr>
                  <a:t>better </a:t>
                </a:r>
                <a:r>
                  <a:rPr lang="en-US" sz="3200" dirty="0">
                    <a:solidFill>
                      <a:srgbClr val="0000FF"/>
                    </a:solidFill>
                  </a:rPr>
                  <a:t>MC, o</a:t>
                </a:r>
                <a:r>
                  <a:rPr lang="en-US" sz="3200" dirty="0" smtClean="0">
                    <a:solidFill>
                      <a:srgbClr val="0000FF"/>
                    </a:solidFill>
                  </a:rPr>
                  <a:t>ther final states, new methods, etc.</a:t>
                </a:r>
                <a:endParaRPr lang="en-US" sz="3200" dirty="0" smtClean="0"/>
              </a:p>
              <a:p>
                <a:r>
                  <a:rPr lang="en-US" sz="3200" dirty="0" smtClean="0"/>
                  <a:t>Emphasis in this talk: the </a:t>
                </a:r>
                <a:r>
                  <a:rPr lang="en-US" sz="3200" dirty="0" err="1" smtClean="0"/>
                  <a:t>dilepton</a:t>
                </a:r>
                <a:r>
                  <a:rPr lang="en-US" sz="3200" dirty="0" smtClean="0"/>
                  <a:t> results </a:t>
                </a:r>
              </a:p>
              <a:p>
                <a:pPr lvl="1"/>
                <a:r>
                  <a:rPr lang="en-US" sz="3200" dirty="0" smtClean="0">
                    <a:solidFill>
                      <a:schemeClr val="tx1"/>
                    </a:solidFill>
                  </a:rPr>
                  <a:t>Leptonic Asymmetry</a:t>
                </a:r>
              </a:p>
              <a:p>
                <a:pPr lvl="1"/>
                <a:r>
                  <a:rPr lang="en-US" sz="3200" dirty="0" smtClean="0">
                    <a:solidFill>
                      <a:schemeClr val="tx1"/>
                    </a:solidFill>
                  </a:rPr>
                  <a:t>Fully Reconstructed A</a:t>
                </a:r>
                <a:r>
                  <a:rPr lang="en-US" sz="3200" baseline="-25000" dirty="0" smtClean="0">
                    <a:solidFill>
                      <a:schemeClr val="tx1"/>
                    </a:solidFill>
                  </a:rPr>
                  <a:t>FB</a:t>
                </a:r>
              </a:p>
              <a:p>
                <a:r>
                  <a:rPr lang="en-US" sz="3200" dirty="0" smtClean="0"/>
                  <a:t>Current State-of-the-World-Understanding</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533400" y="1371600"/>
                <a:ext cx="9067800" cy="6110675"/>
              </a:xfrm>
              <a:blipFill rotWithShape="0">
                <a:blip r:embed="rId2"/>
                <a:stretch>
                  <a:fillRect l="-1412" t="-1297" r="-1547" b="-2196"/>
                </a:stretch>
              </a:blipFill>
            </p:spPr>
            <p:txBody>
              <a:bodyPr/>
              <a:lstStyle/>
              <a:p>
                <a:r>
                  <a:rPr lang="en-US">
                    <a:noFill/>
                  </a:rPr>
                  <a:t> </a:t>
                </a:r>
              </a:p>
            </p:txBody>
          </p:sp>
        </mc:Fallback>
      </mc:AlternateContent>
    </p:spTree>
    <p:extLst>
      <p:ext uri="{BB962C8B-B14F-4D97-AF65-F5344CB8AC3E}">
        <p14:creationId xmlns:p14="http://schemas.microsoft.com/office/powerpoint/2010/main" val="289959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Leptonic</a:t>
            </a:r>
            <a:r>
              <a:rPr lang="en-US" dirty="0"/>
              <a:t> A</a:t>
            </a:r>
            <a:r>
              <a:rPr lang="en-US" baseline="-25000" dirty="0"/>
              <a:t>FB</a:t>
            </a:r>
            <a:r>
              <a:rPr lang="en-US" dirty="0"/>
              <a:t> from </a:t>
            </a:r>
            <a:r>
              <a:rPr lang="en-US" dirty="0" err="1"/>
              <a:t>Dileptons</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30</a:t>
            </a:fld>
            <a:endParaRPr lang="en-US" dirty="0">
              <a:solidFill>
                <a:schemeClr val="tx1"/>
              </a:solidFill>
            </a:endParaRPr>
          </a:p>
        </p:txBody>
      </p:sp>
      <p:sp>
        <p:nvSpPr>
          <p:cNvPr id="7" name="Content Placeholder 2"/>
          <p:cNvSpPr>
            <a:spLocks noGrp="1"/>
          </p:cNvSpPr>
          <p:nvPr>
            <p:ph idx="1"/>
          </p:nvPr>
        </p:nvSpPr>
        <p:spPr>
          <a:xfrm>
            <a:off x="381000" y="1371600"/>
            <a:ext cx="4572000" cy="6135298"/>
          </a:xfrm>
          <a:solidFill>
            <a:schemeClr val="bg1"/>
          </a:solidFill>
        </p:spPr>
        <p:txBody>
          <a:bodyPr>
            <a:spAutoFit/>
          </a:bodyPr>
          <a:lstStyle/>
          <a:p>
            <a:r>
              <a:rPr lang="en-US" sz="2800" dirty="0"/>
              <a:t>Measure </a:t>
            </a:r>
            <a:r>
              <a:rPr lang="en-US" sz="2800" dirty="0" smtClean="0"/>
              <a:t>A</a:t>
            </a:r>
            <a:r>
              <a:rPr lang="en-US" sz="2800" baseline="-25000" dirty="0" smtClean="0"/>
              <a:t>FB</a:t>
            </a:r>
            <a:r>
              <a:rPr lang="en-US" sz="2800" dirty="0" smtClean="0"/>
              <a:t> </a:t>
            </a:r>
            <a:r>
              <a:rPr lang="en-US" sz="2800" dirty="0"/>
              <a:t>with CDF </a:t>
            </a:r>
            <a:r>
              <a:rPr lang="en-US" sz="2800" dirty="0" smtClean="0"/>
              <a:t>full dataset </a:t>
            </a:r>
            <a:r>
              <a:rPr lang="en-US" sz="2800" dirty="0"/>
              <a:t>in </a:t>
            </a:r>
            <a:r>
              <a:rPr lang="en-US" sz="2800" dirty="0" err="1"/>
              <a:t>dilepton</a:t>
            </a:r>
            <a:r>
              <a:rPr lang="en-US" sz="2800" dirty="0"/>
              <a:t> (</a:t>
            </a:r>
            <a:r>
              <a:rPr lang="en-US" sz="2800" dirty="0" smtClean="0"/>
              <a:t>9.1 fb</a:t>
            </a:r>
            <a:r>
              <a:rPr lang="en-US" sz="2800" baseline="30000" dirty="0" smtClean="0"/>
              <a:t>-1</a:t>
            </a:r>
            <a:r>
              <a:rPr lang="en-US" sz="2800" dirty="0" smtClean="0"/>
              <a:t>)</a:t>
            </a:r>
            <a:endParaRPr lang="en-US" sz="2800" dirty="0"/>
          </a:p>
          <a:p>
            <a:r>
              <a:rPr lang="en-US" sz="2800" dirty="0" smtClean="0">
                <a:solidFill>
                  <a:schemeClr val="tx1"/>
                </a:solidFill>
              </a:rPr>
              <a:t>A</a:t>
            </a:r>
            <a:r>
              <a:rPr lang="en-US" sz="2800" baseline="-25000" dirty="0" smtClean="0">
                <a:solidFill>
                  <a:schemeClr val="tx1"/>
                </a:solidFill>
              </a:rPr>
              <a:t>FB</a:t>
            </a:r>
            <a:r>
              <a:rPr lang="en-US" sz="2800" dirty="0" smtClean="0">
                <a:solidFill>
                  <a:schemeClr val="tx1"/>
                </a:solidFill>
              </a:rPr>
              <a:t> </a:t>
            </a:r>
            <a:r>
              <a:rPr lang="en-US" sz="2800" dirty="0">
                <a:solidFill>
                  <a:schemeClr val="tx1"/>
                </a:solidFill>
              </a:rPr>
              <a:t>= </a:t>
            </a:r>
            <a:r>
              <a:rPr lang="en-US" sz="2800" dirty="0" smtClean="0">
                <a:solidFill>
                  <a:schemeClr val="tx1"/>
                </a:solidFill>
              </a:rPr>
              <a:t>0.072±0.060</a:t>
            </a:r>
            <a:endParaRPr lang="en-US" sz="2800" dirty="0">
              <a:solidFill>
                <a:schemeClr val="tx1"/>
              </a:solidFill>
            </a:endParaRPr>
          </a:p>
          <a:p>
            <a:pPr lvl="1"/>
            <a:r>
              <a:rPr lang="en-US" sz="2800" dirty="0" smtClean="0"/>
              <a:t>A</a:t>
            </a:r>
            <a:r>
              <a:rPr lang="en-US" sz="2800" baseline="-25000" dirty="0" smtClean="0"/>
              <a:t>FB</a:t>
            </a:r>
            <a:r>
              <a:rPr lang="en-US" sz="2800" dirty="0" smtClean="0"/>
              <a:t>(SM,NLO</a:t>
            </a:r>
            <a:r>
              <a:rPr lang="en-US" sz="2800" dirty="0"/>
              <a:t>) = </a:t>
            </a:r>
            <a:r>
              <a:rPr lang="en-US" sz="2800" dirty="0" smtClean="0"/>
              <a:t>0.038 ±0.003</a:t>
            </a:r>
            <a:endParaRPr lang="en-US" sz="2800" dirty="0"/>
          </a:p>
          <a:p>
            <a:r>
              <a:rPr lang="en-US" sz="2800" dirty="0" smtClean="0">
                <a:solidFill>
                  <a:schemeClr val="tx1"/>
                </a:solidFill>
              </a:rPr>
              <a:t>Combine CDF measurements </a:t>
            </a:r>
            <a:r>
              <a:rPr lang="en-US" sz="2800" dirty="0" smtClean="0">
                <a:solidFill>
                  <a:schemeClr val="tx1"/>
                </a:solidFill>
                <a:sym typeface="Wingdings" panose="05000000000000000000" pitchFamily="2" charset="2"/>
              </a:rPr>
              <a:t></a:t>
            </a:r>
            <a:r>
              <a:rPr lang="en-US" sz="2800" dirty="0" smtClean="0">
                <a:solidFill>
                  <a:schemeClr val="tx1"/>
                </a:solidFill>
              </a:rPr>
              <a:t>Result </a:t>
            </a:r>
            <a:r>
              <a:rPr lang="en-US" sz="2800" dirty="0">
                <a:solidFill>
                  <a:schemeClr val="tx1"/>
                </a:solidFill>
              </a:rPr>
              <a:t>is </a:t>
            </a:r>
            <a:r>
              <a:rPr lang="en-US" sz="2800" dirty="0" smtClean="0">
                <a:solidFill>
                  <a:schemeClr val="tx1"/>
                </a:solidFill>
              </a:rPr>
              <a:t>2</a:t>
            </a:r>
            <a:r>
              <a:rPr lang="en-US" sz="2800" dirty="0" smtClean="0">
                <a:solidFill>
                  <a:schemeClr val="tx1"/>
                </a:solidFill>
                <a:latin typeface="Symbol" panose="05050102010706020507" pitchFamily="18" charset="2"/>
              </a:rPr>
              <a:t>s </a:t>
            </a:r>
            <a:r>
              <a:rPr lang="en-US" sz="2800" dirty="0" smtClean="0">
                <a:solidFill>
                  <a:schemeClr val="tx1"/>
                </a:solidFill>
              </a:rPr>
              <a:t>larger </a:t>
            </a:r>
            <a:r>
              <a:rPr lang="en-US" sz="2800" dirty="0">
                <a:solidFill>
                  <a:schemeClr val="tx1"/>
                </a:solidFill>
              </a:rPr>
              <a:t>than NLO </a:t>
            </a:r>
            <a:r>
              <a:rPr lang="en-US" sz="2800" dirty="0" smtClean="0">
                <a:solidFill>
                  <a:schemeClr val="tx1"/>
                </a:solidFill>
              </a:rPr>
              <a:t>SM prediction</a:t>
            </a:r>
            <a:r>
              <a:rPr lang="en-US" sz="2800" dirty="0">
                <a:solidFill>
                  <a:schemeClr val="tx1"/>
                </a:solidFill>
              </a:rPr>
              <a:t>:</a:t>
            </a:r>
          </a:p>
          <a:p>
            <a:pPr lvl="1"/>
            <a:r>
              <a:rPr lang="en-US" sz="2800" dirty="0" smtClean="0"/>
              <a:t>A</a:t>
            </a:r>
            <a:r>
              <a:rPr lang="en-US" sz="2800" baseline="-25000" dirty="0" smtClean="0"/>
              <a:t>FB</a:t>
            </a:r>
            <a:r>
              <a:rPr lang="en-US" sz="2800" dirty="0" smtClean="0"/>
              <a:t> </a:t>
            </a:r>
            <a:r>
              <a:rPr lang="en-US" sz="2800" dirty="0"/>
              <a:t>= 0.090 ± 0.028</a:t>
            </a:r>
            <a:endParaRPr lang="en-US" sz="2800" dirty="0" smtClean="0"/>
          </a:p>
          <a:p>
            <a:r>
              <a:rPr lang="en-US" sz="2800" dirty="0" smtClean="0"/>
              <a:t>Published as PRL </a:t>
            </a:r>
            <a:r>
              <a:rPr lang="en-US" sz="2800" dirty="0"/>
              <a:t>113, 042001 (2014) (CDF)</a:t>
            </a:r>
          </a:p>
        </p:txBody>
      </p:sp>
      <p:pic>
        <p:nvPicPr>
          <p:cNvPr id="8" name="Picture 4" descr="Figure 2"/>
          <p:cNvPicPr>
            <a:picLocks noChangeAspect="1" noChangeArrowheads="1"/>
          </p:cNvPicPr>
          <p:nvPr/>
        </p:nvPicPr>
        <p:blipFill>
          <a:blip r:embed="rId2" cstate="print"/>
          <a:srcRect/>
          <a:stretch>
            <a:fillRect/>
          </a:stretch>
        </p:blipFill>
        <p:spPr bwMode="auto">
          <a:xfrm>
            <a:off x="4876800" y="1447800"/>
            <a:ext cx="5128687" cy="5623560"/>
          </a:xfrm>
          <a:prstGeom prst="rect">
            <a:avLst/>
          </a:prstGeom>
          <a:noFill/>
        </p:spPr>
      </p:pic>
    </p:spTree>
    <p:extLst>
      <p:ext uri="{BB962C8B-B14F-4D97-AF65-F5344CB8AC3E}">
        <p14:creationId xmlns:p14="http://schemas.microsoft.com/office/powerpoint/2010/main" val="69283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Leptonic</a:t>
            </a:r>
            <a:r>
              <a:rPr lang="en-US" dirty="0"/>
              <a:t> </a:t>
            </a:r>
            <a:r>
              <a:rPr lang="en-US" dirty="0">
                <a:latin typeface="Symbol" panose="05050102010706020507" pitchFamily="18" charset="2"/>
              </a:rPr>
              <a:t>Dh</a:t>
            </a:r>
            <a:r>
              <a:rPr lang="en-US" dirty="0"/>
              <a:t> Results (</a:t>
            </a:r>
            <a:r>
              <a:rPr lang="en-US" dirty="0" err="1"/>
              <a:t>Dileptons</a:t>
            </a:r>
            <a:r>
              <a:rPr lang="en-US" dirty="0"/>
              <a:t> only)</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31</a:t>
            </a:fld>
            <a:endParaRPr lang="en-US" dirty="0">
              <a:solidFill>
                <a:schemeClr val="tx1"/>
              </a:solidFill>
            </a:endParaRPr>
          </a:p>
        </p:txBody>
      </p:sp>
      <p:sp>
        <p:nvSpPr>
          <p:cNvPr id="7" name="Content Placeholder 2"/>
          <p:cNvSpPr>
            <a:spLocks noGrp="1"/>
          </p:cNvSpPr>
          <p:nvPr>
            <p:ph idx="1"/>
          </p:nvPr>
        </p:nvSpPr>
        <p:spPr>
          <a:xfrm>
            <a:off x="76200" y="1371600"/>
            <a:ext cx="5105400" cy="5537200"/>
          </a:xfrm>
        </p:spPr>
        <p:txBody>
          <a:bodyPr>
            <a:noAutofit/>
          </a:bodyPr>
          <a:lstStyle/>
          <a:p>
            <a:r>
              <a:rPr lang="en-US" sz="3200" dirty="0"/>
              <a:t>Measurement techniques </a:t>
            </a:r>
            <a:r>
              <a:rPr lang="en-US" sz="3200" dirty="0" smtClean="0"/>
              <a:t>works equally </a:t>
            </a:r>
            <a:r>
              <a:rPr lang="en-US" sz="3200" dirty="0"/>
              <a:t>well for </a:t>
            </a:r>
            <a:r>
              <a:rPr lang="en-US" sz="3200" dirty="0" smtClean="0"/>
              <a:t>A</a:t>
            </a:r>
            <a:r>
              <a:rPr lang="en-US" sz="3200" baseline="-25000" dirty="0" smtClean="0"/>
              <a:t>FB </a:t>
            </a:r>
            <a:r>
              <a:rPr lang="en-US" sz="3200" dirty="0" smtClean="0"/>
              <a:t>in </a:t>
            </a:r>
            <a:r>
              <a:rPr lang="en-US" sz="3200" dirty="0">
                <a:latin typeface="Symbol" panose="05050102010706020507" pitchFamily="18" charset="2"/>
              </a:rPr>
              <a:t>Dh</a:t>
            </a:r>
            <a:endParaRPr lang="en-US" sz="3200" baseline="-25000" dirty="0"/>
          </a:p>
          <a:p>
            <a:pPr lvl="1"/>
            <a:r>
              <a:rPr lang="en-US" sz="2300" dirty="0" smtClean="0">
                <a:solidFill>
                  <a:schemeClr val="tx1"/>
                </a:solidFill>
              </a:rPr>
              <a:t>A</a:t>
            </a:r>
            <a:r>
              <a:rPr lang="en-US" sz="2300" baseline="-25000" dirty="0" smtClean="0">
                <a:solidFill>
                  <a:schemeClr val="tx1"/>
                </a:solidFill>
              </a:rPr>
              <a:t>FB</a:t>
            </a:r>
            <a:r>
              <a:rPr lang="en-US" sz="2300" dirty="0" smtClean="0">
                <a:solidFill>
                  <a:schemeClr val="tx1"/>
                </a:solidFill>
              </a:rPr>
              <a:t> =0.076±0.072(</a:t>
            </a:r>
            <a:r>
              <a:rPr lang="en-US" sz="2300" dirty="0" err="1" smtClean="0">
                <a:solidFill>
                  <a:schemeClr val="tx1"/>
                </a:solidFill>
              </a:rPr>
              <a:t>st</a:t>
            </a:r>
            <a:r>
              <a:rPr lang="en-US" sz="2300" dirty="0" smtClean="0">
                <a:solidFill>
                  <a:schemeClr val="tx1"/>
                </a:solidFill>
              </a:rPr>
              <a:t>)±0.039(sys)</a:t>
            </a:r>
          </a:p>
          <a:p>
            <a:pPr marL="509588" lvl="1" indent="0">
              <a:buNone/>
            </a:pPr>
            <a:r>
              <a:rPr lang="en-US" sz="2300" dirty="0" smtClean="0">
                <a:solidFill>
                  <a:schemeClr val="tx1"/>
                </a:solidFill>
              </a:rPr>
              <a:t>	     = 0.076± 0.081</a:t>
            </a:r>
            <a:endParaRPr lang="en-US" sz="2300" dirty="0"/>
          </a:p>
          <a:p>
            <a:r>
              <a:rPr lang="en-US" sz="3200" dirty="0" smtClean="0"/>
              <a:t>Result </a:t>
            </a:r>
            <a:r>
              <a:rPr lang="en-US" sz="3200" dirty="0"/>
              <a:t>consistent with </a:t>
            </a:r>
            <a:r>
              <a:rPr lang="en-US" sz="3200" dirty="0" smtClean="0"/>
              <a:t>SM</a:t>
            </a:r>
          </a:p>
          <a:p>
            <a:pPr lvl="1"/>
            <a:r>
              <a:rPr lang="en-US" sz="2400" dirty="0"/>
              <a:t>A</a:t>
            </a:r>
            <a:r>
              <a:rPr lang="en-US" sz="2400" baseline="-25000" dirty="0"/>
              <a:t>FB</a:t>
            </a:r>
            <a:r>
              <a:rPr lang="en-US" sz="2400" dirty="0"/>
              <a:t>(SM,NLO) = </a:t>
            </a:r>
            <a:r>
              <a:rPr lang="en-US" sz="2400" dirty="0" smtClean="0"/>
              <a:t>0.048</a:t>
            </a:r>
            <a:r>
              <a:rPr lang="en-US" sz="2800" dirty="0"/>
              <a:t> </a:t>
            </a:r>
            <a:r>
              <a:rPr lang="en-US" sz="2800" dirty="0" smtClean="0"/>
              <a:t>±</a:t>
            </a:r>
            <a:r>
              <a:rPr lang="en-US" sz="2400" dirty="0" smtClean="0"/>
              <a:t>0.004</a:t>
            </a:r>
            <a:endParaRPr lang="en-US" sz="2400" dirty="0"/>
          </a:p>
          <a:p>
            <a:pPr lvl="1"/>
            <a:r>
              <a:rPr lang="en-US" sz="2400" dirty="0">
                <a:solidFill>
                  <a:schemeClr val="tx1"/>
                </a:solidFill>
              </a:rPr>
              <a:t>PRL 113, 042001 (2014</a:t>
            </a:r>
            <a:r>
              <a:rPr lang="en-US" sz="2400" dirty="0" smtClean="0">
                <a:solidFill>
                  <a:schemeClr val="tx1"/>
                </a:solidFill>
              </a:rPr>
              <a:t>)</a:t>
            </a:r>
          </a:p>
        </p:txBody>
      </p:sp>
      <p:pic>
        <p:nvPicPr>
          <p:cNvPr id="8" name="Picture 6" descr="Figure 3"/>
          <p:cNvPicPr>
            <a:picLocks noChangeAspect="1" noChangeArrowheads="1"/>
          </p:cNvPicPr>
          <p:nvPr/>
        </p:nvPicPr>
        <p:blipFill>
          <a:blip r:embed="rId2" cstate="print"/>
          <a:srcRect/>
          <a:stretch>
            <a:fillRect/>
          </a:stretch>
        </p:blipFill>
        <p:spPr bwMode="auto">
          <a:xfrm>
            <a:off x="5022495" y="1447800"/>
            <a:ext cx="4959705" cy="5486400"/>
          </a:xfrm>
          <a:prstGeom prst="rect">
            <a:avLst/>
          </a:prstGeom>
          <a:noFill/>
        </p:spPr>
      </p:pic>
    </p:spTree>
    <p:extLst>
      <p:ext uri="{BB962C8B-B14F-4D97-AF65-F5344CB8AC3E}">
        <p14:creationId xmlns:p14="http://schemas.microsoft.com/office/powerpoint/2010/main" val="1056962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32</a:t>
            </a:fld>
            <a:endParaRPr lang="en-US" dirty="0">
              <a:solidFill>
                <a:schemeClr val="tx1"/>
              </a:solidFill>
            </a:endParaRPr>
          </a:p>
        </p:txBody>
      </p:sp>
      <p:sp>
        <p:nvSpPr>
          <p:cNvPr id="7" name="Title 1"/>
          <p:cNvSpPr>
            <a:spLocks noGrp="1"/>
          </p:cNvSpPr>
          <p:nvPr>
            <p:ph type="title"/>
          </p:nvPr>
        </p:nvSpPr>
        <p:spPr>
          <a:xfrm>
            <a:off x="0" y="0"/>
            <a:ext cx="10058400" cy="1295400"/>
          </a:xfrm>
          <a:solidFill>
            <a:srgbClr val="FFFF00"/>
          </a:solidFill>
        </p:spPr>
        <p:txBody>
          <a:bodyPr/>
          <a:lstStyle/>
          <a:p>
            <a:r>
              <a:rPr lang="en-US" sz="5400" dirty="0" smtClean="0"/>
              <a:t>State of the Art for Leptonic A</a:t>
            </a:r>
            <a:r>
              <a:rPr lang="en-US" sz="5400" baseline="-25000" dirty="0" smtClean="0"/>
              <a:t>FB</a:t>
            </a:r>
            <a:endParaRPr lang="en-US" sz="5400" baseline="-25000" dirty="0"/>
          </a:p>
        </p:txBody>
      </p:sp>
      <p:sp>
        <p:nvSpPr>
          <p:cNvPr id="8" name="Content Placeholder 2"/>
          <p:cNvSpPr>
            <a:spLocks noGrp="1"/>
          </p:cNvSpPr>
          <p:nvPr>
            <p:ph idx="1"/>
          </p:nvPr>
        </p:nvSpPr>
        <p:spPr>
          <a:xfrm>
            <a:off x="533400" y="1371600"/>
            <a:ext cx="4114800" cy="5537200"/>
          </a:xfrm>
        </p:spPr>
        <p:txBody>
          <a:bodyPr>
            <a:normAutofit/>
          </a:bodyPr>
          <a:lstStyle/>
          <a:p>
            <a:r>
              <a:rPr lang="en-US" sz="4000" dirty="0" smtClean="0"/>
              <a:t>All the results, including from </a:t>
            </a:r>
            <a:r>
              <a:rPr lang="en-US" sz="4000" dirty="0" err="1" smtClean="0"/>
              <a:t>DZero</a:t>
            </a:r>
            <a:r>
              <a:rPr lang="en-US" sz="4000" dirty="0" smtClean="0"/>
              <a:t>, are consistent with SM predictions</a:t>
            </a:r>
          </a:p>
          <a:p>
            <a:r>
              <a:rPr lang="en-US" sz="4000" dirty="0" smtClean="0">
                <a:solidFill>
                  <a:srgbClr val="0000FF"/>
                </a:solidFill>
              </a:rPr>
              <a:t>Notice that all of them are above…</a:t>
            </a:r>
            <a:endParaRPr lang="en-US" sz="4000" dirty="0">
              <a:solidFill>
                <a:srgbClr val="0000FF"/>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8371" t="3084" r="18474" b="19261"/>
          <a:stretch/>
        </p:blipFill>
        <p:spPr>
          <a:xfrm>
            <a:off x="4495800" y="1524000"/>
            <a:ext cx="5471850" cy="5486400"/>
          </a:xfrm>
          <a:prstGeom prst="rect">
            <a:avLst/>
          </a:prstGeom>
        </p:spPr>
      </p:pic>
    </p:spTree>
    <p:extLst>
      <p:ext uri="{BB962C8B-B14F-4D97-AF65-F5344CB8AC3E}">
        <p14:creationId xmlns:p14="http://schemas.microsoft.com/office/powerpoint/2010/main" val="931445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Reconstructed A</a:t>
            </a:r>
            <a:r>
              <a:rPr lang="en-US" baseline="-25000" dirty="0"/>
              <a:t>FB</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33</a:t>
            </a:fld>
            <a:endParaRPr lang="en-US" dirty="0">
              <a:solidFill>
                <a:schemeClr val="tx1"/>
              </a:solidFill>
            </a:endParaRPr>
          </a:p>
        </p:txBody>
      </p:sp>
      <p:sp>
        <p:nvSpPr>
          <p:cNvPr id="7" name="Content Placeholder 2"/>
          <p:cNvSpPr>
            <a:spLocks noGrp="1"/>
          </p:cNvSpPr>
          <p:nvPr>
            <p:ph idx="1"/>
          </p:nvPr>
        </p:nvSpPr>
        <p:spPr>
          <a:xfrm>
            <a:off x="533400" y="1371600"/>
            <a:ext cx="9067800" cy="5537200"/>
          </a:xfrm>
        </p:spPr>
        <p:txBody>
          <a:bodyPr>
            <a:normAutofit fontScale="92500"/>
          </a:bodyPr>
          <a:lstStyle/>
          <a:p>
            <a:pPr marL="0" indent="0">
              <a:buNone/>
            </a:pPr>
            <a:r>
              <a:rPr lang="en-US" dirty="0" smtClean="0"/>
              <a:t>Taking Stock of where we are, and looking forward</a:t>
            </a:r>
          </a:p>
          <a:p>
            <a:r>
              <a:rPr lang="en-US" dirty="0" smtClean="0">
                <a:solidFill>
                  <a:schemeClr val="tx1"/>
                </a:solidFill>
              </a:rPr>
              <a:t>Observed </a:t>
            </a:r>
            <a:r>
              <a:rPr lang="en-US" dirty="0">
                <a:solidFill>
                  <a:schemeClr val="tx1"/>
                </a:solidFill>
              </a:rPr>
              <a:t>large </a:t>
            </a:r>
            <a:r>
              <a:rPr lang="en-US" dirty="0" smtClean="0">
                <a:solidFill>
                  <a:schemeClr val="tx1"/>
                </a:solidFill>
              </a:rPr>
              <a:t>A</a:t>
            </a:r>
            <a:r>
              <a:rPr lang="en-US" baseline="-25000" dirty="0" smtClean="0">
                <a:solidFill>
                  <a:schemeClr val="tx1"/>
                </a:solidFill>
              </a:rPr>
              <a:t>FB</a:t>
            </a:r>
            <a:r>
              <a:rPr lang="en-US" dirty="0" smtClean="0">
                <a:solidFill>
                  <a:schemeClr val="tx1"/>
                </a:solidFill>
              </a:rPr>
              <a:t> </a:t>
            </a:r>
            <a:r>
              <a:rPr lang="en-US" dirty="0">
                <a:solidFill>
                  <a:schemeClr val="tx1"/>
                </a:solidFill>
              </a:rPr>
              <a:t>in </a:t>
            </a:r>
            <a:r>
              <a:rPr lang="en-US" dirty="0" smtClean="0">
                <a:solidFill>
                  <a:schemeClr val="tx1"/>
                </a:solidFill>
              </a:rPr>
              <a:t>reconstructed </a:t>
            </a:r>
            <a:r>
              <a:rPr lang="en-US" dirty="0" err="1">
                <a:solidFill>
                  <a:schemeClr val="tx1"/>
                </a:solidFill>
              </a:rPr>
              <a:t>L</a:t>
            </a:r>
            <a:r>
              <a:rPr lang="en-US" dirty="0" err="1" smtClean="0">
                <a:solidFill>
                  <a:schemeClr val="tx1"/>
                </a:solidFill>
              </a:rPr>
              <a:t>ep+Jets</a:t>
            </a:r>
            <a:r>
              <a:rPr lang="en-US" dirty="0" smtClean="0">
                <a:solidFill>
                  <a:schemeClr val="tx1"/>
                </a:solidFill>
              </a:rPr>
              <a:t>, but only big in differential measurements</a:t>
            </a:r>
          </a:p>
          <a:p>
            <a:r>
              <a:rPr lang="en-US" dirty="0" smtClean="0">
                <a:solidFill>
                  <a:srgbClr val="0000FF"/>
                </a:solidFill>
              </a:rPr>
              <a:t>Looked at Leptonic A</a:t>
            </a:r>
            <a:r>
              <a:rPr lang="en-US" baseline="-25000" dirty="0" smtClean="0">
                <a:solidFill>
                  <a:srgbClr val="0000FF"/>
                </a:solidFill>
              </a:rPr>
              <a:t>FB</a:t>
            </a:r>
            <a:r>
              <a:rPr lang="en-US" dirty="0" smtClean="0">
                <a:solidFill>
                  <a:srgbClr val="0000FF"/>
                </a:solidFill>
              </a:rPr>
              <a:t>: Still above predictions, but not anomalously so</a:t>
            </a:r>
          </a:p>
          <a:p>
            <a:r>
              <a:rPr lang="en-US" dirty="0" smtClean="0"/>
              <a:t>Next</a:t>
            </a:r>
            <a:r>
              <a:rPr lang="en-US" dirty="0"/>
              <a:t>: </a:t>
            </a:r>
            <a:r>
              <a:rPr lang="en-US" dirty="0" smtClean="0"/>
              <a:t>Even though we won’t have enough statistics to say anything conclusive we measure the full reconstructed A</a:t>
            </a:r>
            <a:r>
              <a:rPr lang="en-US" baseline="-25000" dirty="0" smtClean="0"/>
              <a:t>FB</a:t>
            </a:r>
            <a:r>
              <a:rPr lang="en-US" dirty="0" smtClean="0"/>
              <a:t> </a:t>
            </a:r>
            <a:r>
              <a:rPr lang="en-US" dirty="0"/>
              <a:t>in </a:t>
            </a:r>
            <a:r>
              <a:rPr lang="en-US" dirty="0" err="1" smtClean="0"/>
              <a:t>dileptons</a:t>
            </a:r>
            <a:endParaRPr lang="en-US" dirty="0"/>
          </a:p>
        </p:txBody>
      </p:sp>
    </p:spTree>
    <p:extLst>
      <p:ext uri="{BB962C8B-B14F-4D97-AF65-F5344CB8AC3E}">
        <p14:creationId xmlns:p14="http://schemas.microsoft.com/office/powerpoint/2010/main" val="153945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Reconstruction in </a:t>
            </a:r>
            <a:r>
              <a:rPr lang="en-US" dirty="0" err="1"/>
              <a:t>Dileptons</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34</a:t>
            </a:fld>
            <a:endParaRPr lang="en-US" dirty="0">
              <a:solidFill>
                <a:schemeClr val="tx1"/>
              </a:solidFill>
            </a:endParaRP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855" y="2386012"/>
            <a:ext cx="415083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52400" y="1371600"/>
                <a:ext cx="6096000" cy="5537200"/>
              </a:xfrm>
            </p:spPr>
            <p:txBody>
              <a:bodyPr>
                <a:noAutofit/>
              </a:bodyPr>
              <a:lstStyle/>
              <a:p>
                <a:r>
                  <a:rPr lang="en-US" sz="2000" dirty="0" smtClean="0"/>
                  <a:t>A full reconstruction of the 4-momenta </a:t>
                </a:r>
                <a:r>
                  <a:rPr lang="en-US" sz="2000" dirty="0"/>
                  <a:t>of </a:t>
                </a:r>
                <a:r>
                  <a:rPr lang="en-US" sz="2000" dirty="0" smtClean="0"/>
                  <a:t>the t </a:t>
                </a:r>
                <a:r>
                  <a:rPr lang="en-US" sz="2000" dirty="0"/>
                  <a:t>and </a:t>
                </a:r>
                <a14:m>
                  <m:oMath xmlns:m="http://schemas.openxmlformats.org/officeDocument/2006/math">
                    <m:acc>
                      <m:accPr>
                        <m:chr m:val="̅"/>
                        <m:ctrlPr>
                          <a:rPr lang="en-US" sz="2000" i="1">
                            <a:latin typeface="Cambria Math" panose="02040503050406030204" pitchFamily="18" charset="0"/>
                          </a:rPr>
                        </m:ctrlPr>
                      </m:accPr>
                      <m:e>
                        <m:r>
                          <a:rPr lang="en-US" sz="2000" b="1" i="0" smtClean="0">
                            <a:latin typeface="Cambria Math" panose="02040503050406030204" pitchFamily="18" charset="0"/>
                          </a:rPr>
                          <m:t>𝐭</m:t>
                        </m:r>
                      </m:e>
                    </m:acc>
                  </m:oMath>
                </a14:m>
                <a:r>
                  <a:rPr lang="en-US" sz="2000" dirty="0"/>
                  <a:t> </a:t>
                </a:r>
                <a:r>
                  <a:rPr lang="en-US" sz="2000" dirty="0" smtClean="0"/>
                  <a:t>is a pain</a:t>
                </a:r>
                <a:endParaRPr lang="en-US" sz="2000" dirty="0"/>
              </a:p>
              <a:p>
                <a:pPr lvl="1"/>
                <a:r>
                  <a:rPr lang="en-US" sz="1800" dirty="0"/>
                  <a:t>Quadratic energy-momentum </a:t>
                </a:r>
                <a:r>
                  <a:rPr lang="en-US" sz="1800" dirty="0" smtClean="0"/>
                  <a:t>conservation equations</a:t>
                </a:r>
                <a:endParaRPr lang="en-US" sz="1800" dirty="0"/>
              </a:p>
              <a:p>
                <a:pPr lvl="1"/>
                <a:r>
                  <a:rPr lang="en-US" sz="1800" dirty="0"/>
                  <a:t>Two </a:t>
                </a:r>
                <a:r>
                  <a:rPr lang="en-US" sz="1800" dirty="0" smtClean="0"/>
                  <a:t>neutrinos </a:t>
                </a:r>
                <a:r>
                  <a:rPr lang="en-US" sz="1800" dirty="0"/>
                  <a:t>undetected, 6 unknown variables</a:t>
                </a:r>
              </a:p>
              <a:p>
                <a:pPr lvl="1"/>
                <a:r>
                  <a:rPr lang="fr-FR" sz="1800" dirty="0"/>
                  <a:t>6 </a:t>
                </a:r>
                <a:r>
                  <a:rPr lang="fr-FR" sz="1800" dirty="0" err="1" smtClean="0"/>
                  <a:t>constraints</a:t>
                </a:r>
                <a:r>
                  <a:rPr lang="fr-FR" sz="1800" dirty="0" smtClean="0"/>
                  <a:t> </a:t>
                </a:r>
                <a:r>
                  <a:rPr lang="fr-FR" sz="1800" dirty="0"/>
                  <a:t>(2 m</a:t>
                </a:r>
                <a:r>
                  <a:rPr lang="fr-FR" sz="1800" baseline="-25000" dirty="0"/>
                  <a:t>W</a:t>
                </a:r>
                <a:r>
                  <a:rPr lang="fr-FR" sz="1800" dirty="0"/>
                  <a:t>, 2 m</a:t>
                </a:r>
                <a:r>
                  <a:rPr lang="fr-FR" sz="1800" baseline="-25000" dirty="0"/>
                  <a:t>t</a:t>
                </a:r>
                <a:r>
                  <a:rPr lang="fr-FR" sz="1800" dirty="0"/>
                  <a:t> , </a:t>
                </a:r>
                <a:r>
                  <a:rPr lang="fr-FR" sz="1800" dirty="0" err="1" smtClean="0"/>
                  <a:t>Measured</a:t>
                </a:r>
                <a:r>
                  <a:rPr lang="fr-FR" sz="1800" dirty="0" smtClean="0"/>
                  <a:t> Met)</a:t>
                </a:r>
              </a:p>
              <a:p>
                <a:pPr lvl="1"/>
                <a:r>
                  <a:rPr lang="en-US" sz="1800" dirty="0"/>
                  <a:t>2 lepton-jet pairings (</a:t>
                </a:r>
                <a14:m>
                  <m:oMath xmlns:m="http://schemas.openxmlformats.org/officeDocument/2006/math">
                    <m:r>
                      <a:rPr lang="en-US" sz="1800">
                        <a:latin typeface="Cambria Math" panose="02040503050406030204" pitchFamily="18" charset="0"/>
                      </a:rPr>
                      <m:t>𝐛</m:t>
                    </m:r>
                    <m:r>
                      <a:rPr lang="en-US" sz="1800">
                        <a:latin typeface="Cambria Math" panose="02040503050406030204" pitchFamily="18" charset="0"/>
                      </a:rPr>
                      <m:t> </m:t>
                    </m:r>
                    <m:r>
                      <a:rPr lang="en-US" sz="1800">
                        <a:latin typeface="Cambria Math" panose="02040503050406030204" pitchFamily="18" charset="0"/>
                      </a:rPr>
                      <m:t>𝐚𝐧𝐝</m:t>
                    </m:r>
                    <m:r>
                      <a:rPr lang="en-US" sz="1800">
                        <a:latin typeface="Cambria Math" panose="02040503050406030204" pitchFamily="18" charset="0"/>
                      </a:rPr>
                      <m:t> </m:t>
                    </m:r>
                    <m:acc>
                      <m:accPr>
                        <m:chr m:val="̅"/>
                        <m:ctrlPr>
                          <a:rPr lang="en-US" sz="1800" i="1">
                            <a:latin typeface="Cambria Math" panose="02040503050406030204" pitchFamily="18" charset="0"/>
                          </a:rPr>
                        </m:ctrlPr>
                      </m:accPr>
                      <m:e>
                        <m:r>
                          <a:rPr lang="en-US" sz="1800">
                            <a:latin typeface="Cambria Math" panose="02040503050406030204" pitchFamily="18" charset="0"/>
                          </a:rPr>
                          <m:t>𝐛</m:t>
                        </m:r>
                      </m:e>
                    </m:acc>
                  </m:oMath>
                </a14:m>
                <a:r>
                  <a:rPr lang="en-US" sz="1800" dirty="0"/>
                  <a:t> ambiguity):</a:t>
                </a:r>
              </a:p>
              <a:p>
                <a:pPr lvl="1"/>
                <a:r>
                  <a:rPr lang="en-US" sz="1800" dirty="0" smtClean="0"/>
                  <a:t>Large jet </a:t>
                </a:r>
                <a:r>
                  <a:rPr lang="en-US" sz="1800" dirty="0"/>
                  <a:t>energy and </a:t>
                </a:r>
                <a:r>
                  <a:rPr lang="en-US" sz="1800" dirty="0" smtClean="0"/>
                  <a:t>Met resolutions</a:t>
                </a:r>
                <a:endParaRPr lang="en-US" sz="1800" dirty="0"/>
              </a:p>
              <a:p>
                <a:r>
                  <a:rPr lang="en-US" sz="2000" dirty="0"/>
                  <a:t>Under-constrained system, 4-dimensional parameter space </a:t>
                </a:r>
                <a:r>
                  <a:rPr lang="en-US" sz="2000" dirty="0" smtClean="0"/>
                  <a:t>with </a:t>
                </a:r>
                <a:r>
                  <a:rPr lang="en-US" sz="2000" dirty="0"/>
                  <a:t>2 lepton-jet pairing choices </a:t>
                </a:r>
                <a:endParaRPr lang="en-US" sz="2000" dirty="0" smtClean="0"/>
              </a:p>
              <a:p>
                <a:r>
                  <a:rPr lang="en-US" sz="2000" dirty="0" smtClean="0">
                    <a:solidFill>
                      <a:schemeClr val="tx1"/>
                    </a:solidFill>
                  </a:rPr>
                  <a:t>Do a likelihood fit where we map </a:t>
                </a:r>
                <a:r>
                  <a:rPr lang="en-US" sz="2000" dirty="0">
                    <a:solidFill>
                      <a:schemeClr val="tx1"/>
                    </a:solidFill>
                  </a:rPr>
                  <a:t>out the full probability distribution of solutions using </a:t>
                </a:r>
                <a:r>
                  <a:rPr lang="en-US" sz="2000" dirty="0" smtClean="0">
                    <a:solidFill>
                      <a:schemeClr val="tx1"/>
                    </a:solidFill>
                  </a:rPr>
                  <a:t>Markov-Chain </a:t>
                </a:r>
                <a:r>
                  <a:rPr lang="en-US" sz="2000" dirty="0">
                    <a:solidFill>
                      <a:schemeClr val="tx1"/>
                    </a:solidFill>
                  </a:rPr>
                  <a:t>Monte Carlo</a:t>
                </a:r>
              </a:p>
              <a:p>
                <a:r>
                  <a:rPr lang="en-US" sz="2000" dirty="0" smtClean="0">
                    <a:solidFill>
                      <a:srgbClr val="0000FF"/>
                    </a:solidFill>
                  </a:rPr>
                  <a:t>Let all variables float </a:t>
                </a:r>
                <a:r>
                  <a:rPr lang="en-US" sz="2000" dirty="0">
                    <a:solidFill>
                      <a:srgbClr val="0000FF"/>
                    </a:solidFill>
                  </a:rPr>
                  <a:t>within their </a:t>
                </a:r>
                <a:r>
                  <a:rPr lang="en-US" sz="2000" dirty="0" smtClean="0">
                    <a:solidFill>
                      <a:srgbClr val="0000FF"/>
                    </a:solidFill>
                  </a:rPr>
                  <a:t>uncertainties and consider both lepton-jet pairings</a:t>
                </a:r>
              </a:p>
              <a:p>
                <a:r>
                  <a:rPr lang="en-US" sz="2000" dirty="0" smtClean="0"/>
                  <a:t>Computationally </a:t>
                </a:r>
                <a:r>
                  <a:rPr lang="en-US" sz="2000" dirty="0"/>
                  <a:t>intensive algorithm (2 mins/event)</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52400" y="1371600"/>
                <a:ext cx="6096000" cy="5537200"/>
              </a:xfrm>
              <a:blipFill rotWithShape="0">
                <a:blip r:embed="rId3"/>
                <a:stretch>
                  <a:fillRect l="-700" t="-551" b="-3524"/>
                </a:stretch>
              </a:blipFill>
            </p:spPr>
            <p:txBody>
              <a:bodyPr/>
              <a:lstStyle/>
              <a:p>
                <a:r>
                  <a:rPr lang="en-US">
                    <a:noFill/>
                  </a:rPr>
                  <a:t> </a:t>
                </a:r>
              </a:p>
            </p:txBody>
          </p:sp>
        </mc:Fallback>
      </mc:AlternateContent>
    </p:spTree>
    <p:extLst>
      <p:ext uri="{BB962C8B-B14F-4D97-AF65-F5344CB8AC3E}">
        <p14:creationId xmlns:p14="http://schemas.microsoft.com/office/powerpoint/2010/main" val="207468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a:t>How well does the Reconstruction Do?</a:t>
            </a:r>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35</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815" b="4938"/>
          <a:stretch/>
        </p:blipFill>
        <p:spPr>
          <a:xfrm>
            <a:off x="457200" y="1371600"/>
            <a:ext cx="9144000" cy="5503333"/>
          </a:xfrm>
          <a:prstGeom prst="rect">
            <a:avLst/>
          </a:prstGeom>
        </p:spPr>
      </p:pic>
    </p:spTree>
    <p:extLst>
      <p:ext uri="{BB962C8B-B14F-4D97-AF65-F5344CB8AC3E}">
        <p14:creationId xmlns:p14="http://schemas.microsoft.com/office/powerpoint/2010/main" val="142447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Continued</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36</a:t>
            </a:fld>
            <a:endParaRPr lang="en-US" dirty="0">
              <a:solidFill>
                <a:schemeClr val="tx1"/>
              </a:solidFill>
            </a:endParaRPr>
          </a:p>
        </p:txBody>
      </p:sp>
      <p:sp>
        <p:nvSpPr>
          <p:cNvPr id="7" name="Content Placeholder 2"/>
          <p:cNvSpPr>
            <a:spLocks noGrp="1"/>
          </p:cNvSpPr>
          <p:nvPr>
            <p:ph idx="1"/>
          </p:nvPr>
        </p:nvSpPr>
        <p:spPr>
          <a:xfrm>
            <a:off x="429491" y="1447800"/>
            <a:ext cx="3913909" cy="5537200"/>
          </a:xfrm>
        </p:spPr>
        <p:txBody>
          <a:bodyPr>
            <a:normAutofit lnSpcReduction="10000"/>
          </a:bodyPr>
          <a:lstStyle/>
          <a:p>
            <a:r>
              <a:rPr lang="en-US" dirty="0" smtClean="0"/>
              <a:t>Consider all solutions and weight them according to their probability from the fit</a:t>
            </a:r>
            <a:endParaRPr lang="en-US" dirty="0"/>
          </a:p>
          <a:p>
            <a:r>
              <a:rPr lang="en-US" dirty="0" smtClean="0">
                <a:solidFill>
                  <a:srgbClr val="0000FF"/>
                </a:solidFill>
              </a:rPr>
              <a:t>Find 61</a:t>
            </a:r>
            <a:r>
              <a:rPr lang="en-US" dirty="0">
                <a:solidFill>
                  <a:srgbClr val="0000FF"/>
                </a:solidFill>
              </a:rPr>
              <a:t>% </a:t>
            </a:r>
            <a:r>
              <a:rPr lang="en-US" dirty="0" smtClean="0">
                <a:solidFill>
                  <a:srgbClr val="0000FF"/>
                </a:solidFill>
              </a:rPr>
              <a:t>have a </a:t>
            </a:r>
            <a:r>
              <a:rPr lang="en-US" dirty="0" err="1" smtClean="0">
                <a:solidFill>
                  <a:srgbClr val="0000FF"/>
                </a:solidFill>
              </a:rPr>
              <a:t>y</a:t>
            </a:r>
            <a:r>
              <a:rPr lang="en-US" baseline="-25000" dirty="0" err="1" smtClean="0">
                <a:solidFill>
                  <a:srgbClr val="0000FF"/>
                </a:solidFill>
              </a:rPr>
              <a:t>t</a:t>
            </a:r>
            <a:r>
              <a:rPr lang="en-US" dirty="0" smtClean="0">
                <a:solidFill>
                  <a:srgbClr val="0000FF"/>
                </a:solidFill>
              </a:rPr>
              <a:t> </a:t>
            </a:r>
            <a:r>
              <a:rPr lang="en-US" dirty="0">
                <a:solidFill>
                  <a:srgbClr val="0000FF"/>
                </a:solidFill>
              </a:rPr>
              <a:t>measured within 0.5 of </a:t>
            </a:r>
            <a:r>
              <a:rPr lang="en-US" dirty="0" smtClean="0">
                <a:solidFill>
                  <a:srgbClr val="0000FF"/>
                </a:solidFill>
              </a:rPr>
              <a:t>truth value</a:t>
            </a:r>
            <a:endParaRPr lang="en-US" dirty="0">
              <a:solidFill>
                <a:srgbClr val="0000FF"/>
              </a:solidFill>
            </a:endParaRPr>
          </a:p>
          <a:p>
            <a:endParaRPr lang="en-US" dirty="0" smtClean="0"/>
          </a:p>
        </p:txBody>
      </p:sp>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11910" t="10272" r="22922" b="28617"/>
          <a:stretch/>
        </p:blipFill>
        <p:spPr bwMode="auto">
          <a:xfrm>
            <a:off x="4267200" y="1905000"/>
            <a:ext cx="561109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051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37</a:t>
            </a:fld>
            <a:endParaRPr lang="en-US" dirty="0">
              <a:solidFill>
                <a:schemeClr val="tx1"/>
              </a:solidFill>
            </a:endParaRPr>
          </a:p>
        </p:txBody>
      </p:sp>
      <p:sp>
        <p:nvSpPr>
          <p:cNvPr id="7" name="Title 1"/>
          <p:cNvSpPr txBox="1">
            <a:spLocks/>
          </p:cNvSpPr>
          <p:nvPr/>
        </p:nvSpPr>
        <p:spPr bwMode="auto">
          <a:xfrm>
            <a:off x="0" y="0"/>
            <a:ext cx="10058400" cy="161098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kern="0" smtClean="0"/>
              <a:t>Going from Reconstruction to a Measurement of A</a:t>
            </a:r>
            <a:r>
              <a:rPr lang="en-US" kern="0" baseline="-25000" smtClean="0"/>
              <a:t>FB</a:t>
            </a:r>
            <a:endParaRPr lang="en-US" kern="0" baseline="-25000" dirty="0"/>
          </a:p>
        </p:txBody>
      </p:sp>
      <mc:AlternateContent xmlns:mc="http://schemas.openxmlformats.org/markup-compatibility/2006">
        <mc:Choice xmlns:a14="http://schemas.microsoft.com/office/drawing/2010/main" Requires="a14">
          <p:sp>
            <p:nvSpPr>
              <p:cNvPr id="8" name="Content Placeholder 2"/>
              <p:cNvSpPr>
                <a:spLocks noGrp="1"/>
              </p:cNvSpPr>
              <p:nvPr>
                <p:ph idx="1"/>
              </p:nvPr>
            </p:nvSpPr>
            <p:spPr>
              <a:xfrm>
                <a:off x="152400" y="1752600"/>
                <a:ext cx="5181599" cy="5537200"/>
              </a:xfrm>
            </p:spPr>
            <p:txBody>
              <a:bodyPr>
                <a:noAutofit/>
              </a:bodyPr>
              <a:lstStyle/>
              <a:p>
                <a:r>
                  <a:rPr lang="en-US" sz="2000" dirty="0"/>
                  <a:t>Need a sophisticated </a:t>
                </a:r>
                <a:r>
                  <a:rPr lang="en-US" sz="2000" dirty="0" smtClean="0"/>
                  <a:t>methodology </a:t>
                </a:r>
                <a:r>
                  <a:rPr lang="en-US" sz="2000" dirty="0" smtClean="0"/>
                  <a:t>to turn reconstructed </a:t>
                </a:r>
                <a:r>
                  <a:rPr lang="en-US" sz="2000" dirty="0" err="1" smtClean="0">
                    <a:latin typeface="Symbol" panose="05050102010706020507" pitchFamily="18" charset="2"/>
                  </a:rPr>
                  <a:t>D</a:t>
                </a:r>
                <a:r>
                  <a:rPr lang="en-US" sz="2000" dirty="0" err="1" smtClean="0"/>
                  <a:t>y</a:t>
                </a:r>
                <a:r>
                  <a:rPr lang="en-US" sz="2000" dirty="0" smtClean="0"/>
                  <a:t> measurement into a measurement of </a:t>
                </a:r>
                <a:r>
                  <a:rPr lang="en-US" sz="2000" dirty="0" err="1">
                    <a:latin typeface="Symbol" panose="05050102010706020507" pitchFamily="18" charset="2"/>
                  </a:rPr>
                  <a:t>D</a:t>
                </a:r>
                <a:r>
                  <a:rPr lang="en-US" sz="2000" dirty="0" err="1" smtClean="0"/>
                  <a:t>y</a:t>
                </a:r>
                <a:r>
                  <a:rPr lang="en-US" sz="2000" dirty="0" smtClean="0"/>
                  <a:t> at </a:t>
                </a:r>
                <a:r>
                  <a:rPr lang="en-US" sz="2000" dirty="0"/>
                  <a:t>the parton level</a:t>
                </a:r>
              </a:p>
              <a:p>
                <a:r>
                  <a:rPr lang="en-US" sz="2000" dirty="0" smtClean="0">
                    <a:solidFill>
                      <a:schemeClr val="tx1"/>
                    </a:solidFill>
                  </a:rPr>
                  <a:t>Want to measure the inclusive A</a:t>
                </a:r>
                <a:r>
                  <a:rPr lang="en-US" sz="2000" baseline="-25000" dirty="0" smtClean="0">
                    <a:solidFill>
                      <a:schemeClr val="tx1"/>
                    </a:solidFill>
                  </a:rPr>
                  <a:t>FB</a:t>
                </a:r>
                <a:r>
                  <a:rPr lang="en-US" sz="2000" dirty="0" smtClean="0">
                    <a:solidFill>
                      <a:schemeClr val="tx1"/>
                    </a:solidFill>
                  </a:rPr>
                  <a:t> as well as the differential A</a:t>
                </a:r>
                <a:r>
                  <a:rPr lang="en-US" sz="2000" baseline="-25000" dirty="0" smtClean="0">
                    <a:solidFill>
                      <a:schemeClr val="tx1"/>
                    </a:solidFill>
                  </a:rPr>
                  <a:t>FB</a:t>
                </a:r>
                <a:r>
                  <a:rPr lang="en-US" sz="2000" dirty="0" smtClean="0">
                    <a:solidFill>
                      <a:schemeClr val="tx1"/>
                    </a:solidFill>
                  </a:rPr>
                  <a:t> vs. </a:t>
                </a:r>
                <a:r>
                  <a:rPr lang="en-US" sz="2000" dirty="0">
                    <a:solidFill>
                      <a:schemeClr val="tx1"/>
                    </a:solidFill>
                    <a:latin typeface="Symbol" panose="05050102010706020507" pitchFamily="18" charset="2"/>
                  </a:rPr>
                  <a:t>D</a:t>
                </a:r>
                <a:r>
                  <a:rPr lang="en-US" sz="2000" dirty="0" smtClean="0">
                    <a:solidFill>
                      <a:schemeClr val="tx1"/>
                    </a:solidFill>
                  </a:rPr>
                  <a:t>y. </a:t>
                </a:r>
              </a:p>
              <a:p>
                <a:r>
                  <a:rPr lang="en-US" sz="2000" dirty="0" smtClean="0"/>
                  <a:t>Correct </a:t>
                </a:r>
                <a:r>
                  <a:rPr lang="en-US" sz="2000" dirty="0"/>
                  <a:t>for two </a:t>
                </a:r>
                <a:r>
                  <a:rPr lang="en-US" sz="2000" dirty="0" smtClean="0"/>
                  <a:t>effects</a:t>
                </a:r>
                <a:r>
                  <a:rPr lang="en-US" sz="2000" dirty="0"/>
                  <a:t>:</a:t>
                </a:r>
              </a:p>
              <a:p>
                <a:pPr marL="1023938" lvl="1" indent="-514350">
                  <a:buFont typeface="+mj-lt"/>
                  <a:buAutoNum type="arabicParenR"/>
                </a:pPr>
                <a:r>
                  <a:rPr lang="en-US" sz="2000" dirty="0" smtClean="0"/>
                  <a:t>Not </a:t>
                </a:r>
                <a:r>
                  <a:rPr lang="en-US" sz="2000" dirty="0"/>
                  <a:t>able to measure all events</a:t>
                </a:r>
              </a:p>
              <a:p>
                <a:pPr lvl="2"/>
                <a:r>
                  <a:rPr lang="en-US" sz="2000" dirty="0"/>
                  <a:t>Limited detector coverage</a:t>
                </a:r>
              </a:p>
              <a:p>
                <a:pPr lvl="2"/>
                <a:r>
                  <a:rPr lang="en-US" sz="2000" dirty="0"/>
                  <a:t>Imperfect event selection </a:t>
                </a:r>
                <a:r>
                  <a:rPr lang="en-US" sz="2000" dirty="0" smtClean="0"/>
                  <a:t>efficiency</a:t>
                </a:r>
                <a:endParaRPr lang="en-US" sz="2000" dirty="0"/>
              </a:p>
              <a:p>
                <a:pPr marL="1023938" lvl="1" indent="-514350">
                  <a:buFont typeface="+mj-lt"/>
                  <a:buAutoNum type="arabicParenR"/>
                </a:pPr>
                <a:r>
                  <a:rPr lang="en-US" sz="2000" dirty="0" smtClean="0"/>
                  <a:t>Not </a:t>
                </a:r>
                <a:r>
                  <a:rPr lang="en-US" sz="2000" dirty="0"/>
                  <a:t>able to measure </a:t>
                </a:r>
                <a:r>
                  <a:rPr lang="en-US" sz="2000" dirty="0" err="1"/>
                  <a:t>y</a:t>
                </a:r>
                <a:r>
                  <a:rPr lang="en-US" sz="2000" baseline="-25000" dirty="0" err="1"/>
                  <a:t>t</a:t>
                </a:r>
                <a:r>
                  <a:rPr lang="en-US" sz="2000" dirty="0"/>
                  <a:t> correctly for events we </a:t>
                </a:r>
                <a:r>
                  <a:rPr lang="en-US" sz="2000" dirty="0" smtClean="0"/>
                  <a:t>do have </a:t>
                </a:r>
                <a:r>
                  <a:rPr lang="en-US" sz="2000" dirty="0"/>
                  <a:t>a measurement</a:t>
                </a:r>
              </a:p>
              <a:p>
                <a:pPr lvl="2"/>
                <a:r>
                  <a:rPr lang="en-US" sz="2000" dirty="0"/>
                  <a:t>Finite detector response resolution</a:t>
                </a:r>
              </a:p>
              <a:p>
                <a:pPr lvl="2"/>
                <a:r>
                  <a:rPr lang="en-US" sz="2000" dirty="0"/>
                  <a:t>Imperfect </a:t>
                </a:r>
                <a14:m>
                  <m:oMath xmlns:m="http://schemas.openxmlformats.org/officeDocument/2006/math">
                    <m:r>
                      <a:rPr lang="en-US" sz="2000" smtClean="0">
                        <a:solidFill>
                          <a:schemeClr val="tx1"/>
                        </a:solidFill>
                        <a:latin typeface="Cambria Math"/>
                      </a:rPr>
                      <m:t>𝐭</m:t>
                    </m:r>
                    <m:acc>
                      <m:accPr>
                        <m:chr m:val="̅"/>
                        <m:ctrlPr>
                          <a:rPr lang="en-US" sz="2000" i="1">
                            <a:solidFill>
                              <a:schemeClr val="tx1"/>
                            </a:solidFill>
                            <a:latin typeface="Cambria Math" panose="02040503050406030204" pitchFamily="18" charset="0"/>
                          </a:rPr>
                        </m:ctrlPr>
                      </m:accPr>
                      <m:e>
                        <m:r>
                          <a:rPr lang="en-US" sz="2000">
                            <a:solidFill>
                              <a:schemeClr val="tx1"/>
                            </a:solidFill>
                            <a:latin typeface="Cambria Math"/>
                          </a:rPr>
                          <m:t>𝐭</m:t>
                        </m:r>
                      </m:e>
                    </m:acc>
                  </m:oMath>
                </a14:m>
                <a:r>
                  <a:rPr lang="en-US" sz="2000" dirty="0">
                    <a:solidFill>
                      <a:schemeClr val="tx1"/>
                    </a:solidFill>
                  </a:rPr>
                  <a:t> m</a:t>
                </a:r>
                <a:r>
                  <a:rPr lang="en-US" sz="2000" dirty="0"/>
                  <a:t>omenta reconstruction</a:t>
                </a:r>
              </a:p>
            </p:txBody>
          </p:sp>
        </mc:Choice>
        <mc:Fallback>
          <p:sp>
            <p:nvSpPr>
              <p:cNvPr id="8" name="Content Placeholder 2"/>
              <p:cNvSpPr>
                <a:spLocks noGrp="1" noRot="1" noChangeAspect="1" noMove="1" noResize="1" noEditPoints="1" noAdjustHandles="1" noChangeArrowheads="1" noChangeShapeType="1" noTextEdit="1"/>
              </p:cNvSpPr>
              <p:nvPr>
                <p:ph idx="1"/>
              </p:nvPr>
            </p:nvSpPr>
            <p:spPr>
              <a:xfrm>
                <a:off x="152400" y="1752600"/>
                <a:ext cx="5181599" cy="5537200"/>
              </a:xfrm>
              <a:blipFill rotWithShape="0">
                <a:blip r:embed="rId2"/>
                <a:stretch>
                  <a:fillRect l="-824" t="-551" r="-824"/>
                </a:stretch>
              </a:blipFill>
            </p:spPr>
            <p:txBody>
              <a:bodyPr/>
              <a:lstStyle/>
              <a:p>
                <a:r>
                  <a:rPr lang="en-US">
                    <a:noFill/>
                  </a:rPr>
                  <a:t> </a:t>
                </a:r>
              </a:p>
            </p:txBody>
          </p:sp>
        </mc:Fallback>
      </mc:AlternateContent>
      <p:pic>
        <p:nvPicPr>
          <p:cNvPr id="9" name="Picture 2" descr="http://people.physics.tamu.edu/zqhong/plots/figs/fig5.png"/>
          <p:cNvPicPr>
            <a:picLocks noChangeAspect="1" noChangeArrowheads="1"/>
          </p:cNvPicPr>
          <p:nvPr/>
        </p:nvPicPr>
        <p:blipFill>
          <a:blip r:embed="rId3" cstate="print"/>
          <a:srcRect/>
          <a:stretch>
            <a:fillRect/>
          </a:stretch>
        </p:blipFill>
        <p:spPr bwMode="auto">
          <a:xfrm>
            <a:off x="5095875" y="2590800"/>
            <a:ext cx="4810125" cy="3505200"/>
          </a:xfrm>
          <a:prstGeom prst="rect">
            <a:avLst/>
          </a:prstGeom>
          <a:noFill/>
        </p:spPr>
      </p:pic>
    </p:spTree>
    <p:extLst>
      <p:ext uri="{BB962C8B-B14F-4D97-AF65-F5344CB8AC3E}">
        <p14:creationId xmlns:p14="http://schemas.microsoft.com/office/powerpoint/2010/main" val="4110362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Slide 1</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38</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944" t="68519" b="9259"/>
          <a:stretch/>
        </p:blipFill>
        <p:spPr>
          <a:xfrm>
            <a:off x="5705475" y="4740275"/>
            <a:ext cx="4133850" cy="16002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833" t="3961" r="20833" b="20764"/>
          <a:stretch/>
        </p:blipFill>
        <p:spPr>
          <a:xfrm>
            <a:off x="5614562" y="1375144"/>
            <a:ext cx="4261977" cy="2892056"/>
          </a:xfrm>
          <a:prstGeom prst="rect">
            <a:avLst/>
          </a:prstGeom>
        </p:spPr>
      </p:pic>
      <p:sp>
        <p:nvSpPr>
          <p:cNvPr id="9" name="Content Placeholder 2"/>
          <p:cNvSpPr>
            <a:spLocks noGrp="1"/>
          </p:cNvSpPr>
          <p:nvPr>
            <p:ph idx="1"/>
          </p:nvPr>
        </p:nvSpPr>
        <p:spPr>
          <a:xfrm>
            <a:off x="533400" y="1371600"/>
            <a:ext cx="5181600" cy="6086053"/>
          </a:xfrm>
          <a:solidFill>
            <a:srgbClr val="FFFF00"/>
          </a:solidFill>
        </p:spPr>
        <p:txBody>
          <a:bodyPr>
            <a:spAutoFit/>
          </a:bodyPr>
          <a:lstStyle/>
          <a:p>
            <a:r>
              <a:rPr lang="en-US" sz="2400" dirty="0" smtClean="0"/>
              <a:t>Tried to do something state-of-the-art since this is a legacy measurement </a:t>
            </a:r>
            <a:endParaRPr lang="en-US" sz="2400" dirty="0"/>
          </a:p>
          <a:p>
            <a:r>
              <a:rPr lang="en-US" sz="2400" dirty="0">
                <a:solidFill>
                  <a:schemeClr val="tx1"/>
                </a:solidFill>
              </a:rPr>
              <a:t>Optimize before looking at data</a:t>
            </a:r>
          </a:p>
          <a:p>
            <a:r>
              <a:rPr lang="en-US" sz="2400" dirty="0">
                <a:solidFill>
                  <a:srgbClr val="0000FF"/>
                </a:solidFill>
              </a:rPr>
              <a:t>Minimize the expected uncertainty on </a:t>
            </a:r>
            <a:r>
              <a:rPr lang="en-US" sz="2400" dirty="0" smtClean="0">
                <a:solidFill>
                  <a:srgbClr val="0000FF"/>
                </a:solidFill>
              </a:rPr>
              <a:t>A</a:t>
            </a:r>
            <a:r>
              <a:rPr lang="en-US" sz="2400" baseline="-25000" dirty="0" smtClean="0">
                <a:solidFill>
                  <a:srgbClr val="0000FF"/>
                </a:solidFill>
              </a:rPr>
              <a:t>FB</a:t>
            </a:r>
            <a:endParaRPr lang="en-US" sz="2400" baseline="-25000" dirty="0">
              <a:solidFill>
                <a:srgbClr val="0000FF"/>
              </a:solidFill>
            </a:endParaRPr>
          </a:p>
          <a:p>
            <a:pPr marL="0" indent="0">
              <a:buNone/>
            </a:pPr>
            <a:r>
              <a:rPr lang="en-US" sz="2400" dirty="0" smtClean="0"/>
              <a:t>1) Use </a:t>
            </a:r>
            <a:r>
              <a:rPr lang="en-US" sz="2400" dirty="0"/>
              <a:t>more information in the measurement</a:t>
            </a:r>
          </a:p>
          <a:p>
            <a:pPr lvl="1"/>
            <a:r>
              <a:rPr lang="en-US" sz="2400" dirty="0"/>
              <a:t>Keep full probability </a:t>
            </a:r>
            <a:r>
              <a:rPr lang="en-US" sz="2400" dirty="0" smtClean="0"/>
              <a:t>distribution rather </a:t>
            </a:r>
            <a:r>
              <a:rPr lang="en-US" sz="2400" dirty="0"/>
              <a:t>than pick </a:t>
            </a:r>
            <a:r>
              <a:rPr lang="en-US" sz="2400" dirty="0" smtClean="0"/>
              <a:t>the most </a:t>
            </a:r>
            <a:r>
              <a:rPr lang="en-US" sz="2400" dirty="0"/>
              <a:t>probable solution</a:t>
            </a:r>
          </a:p>
          <a:p>
            <a:pPr lvl="1"/>
            <a:r>
              <a:rPr lang="en-US" sz="2400" dirty="0"/>
              <a:t>Weight both </a:t>
            </a:r>
            <a:r>
              <a:rPr lang="en-US" sz="2400" dirty="0" err="1"/>
              <a:t>lep</a:t>
            </a:r>
            <a:r>
              <a:rPr lang="en-US" sz="2400" dirty="0"/>
              <a:t>-jet pairings with likelihoods</a:t>
            </a:r>
          </a:p>
          <a:p>
            <a:pPr lvl="1"/>
            <a:r>
              <a:rPr lang="en-US" sz="2400" dirty="0"/>
              <a:t>Add information from </a:t>
            </a:r>
            <a:r>
              <a:rPr lang="en-US" sz="2400" i="1" dirty="0" smtClean="0"/>
              <a:t>b</a:t>
            </a:r>
            <a:r>
              <a:rPr lang="en-US" sz="2400" dirty="0" smtClean="0"/>
              <a:t>-jet charge</a:t>
            </a:r>
          </a:p>
        </p:txBody>
      </p:sp>
    </p:spTree>
    <p:extLst>
      <p:ext uri="{BB962C8B-B14F-4D97-AF65-F5344CB8AC3E}">
        <p14:creationId xmlns:p14="http://schemas.microsoft.com/office/powerpoint/2010/main" val="74958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Slide 2</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39</a:t>
            </a:fld>
            <a:endParaRPr lang="en-US" dirty="0">
              <a:solidFill>
                <a:schemeClr val="tx1"/>
              </a:solidFill>
            </a:endParaRPr>
          </a:p>
        </p:txBody>
      </p:sp>
      <p:pic>
        <p:nvPicPr>
          <p:cNvPr id="7"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4167" t="7532" r="6249" b="20432"/>
          <a:stretch/>
        </p:blipFill>
        <p:spPr bwMode="auto">
          <a:xfrm>
            <a:off x="5818094" y="1295400"/>
            <a:ext cx="424030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971800"/>
            <a:ext cx="3657600" cy="274683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0858" t="11248" r="26995" b="25013"/>
          <a:stretch/>
        </p:blipFill>
        <p:spPr>
          <a:xfrm>
            <a:off x="6248400" y="5730875"/>
            <a:ext cx="2890184" cy="1965325"/>
          </a:xfrm>
          <a:prstGeom prst="rect">
            <a:avLst/>
          </a:prstGeom>
        </p:spPr>
      </p:pic>
      <mc:AlternateContent xmlns:mc="http://schemas.openxmlformats.org/markup-compatibility/2006">
        <mc:Choice xmlns:a14="http://schemas.microsoft.com/office/drawing/2010/main" Requires="a14">
          <p:sp>
            <p:nvSpPr>
              <p:cNvPr id="10" name="Content Placeholder 2"/>
              <p:cNvSpPr>
                <a:spLocks noGrp="1"/>
              </p:cNvSpPr>
              <p:nvPr>
                <p:ph idx="1"/>
              </p:nvPr>
            </p:nvSpPr>
            <p:spPr>
              <a:xfrm>
                <a:off x="381000" y="1295400"/>
                <a:ext cx="5414630" cy="5825084"/>
              </a:xfrm>
              <a:solidFill>
                <a:srgbClr val="FFFF00"/>
              </a:solidFill>
            </p:spPr>
            <p:txBody>
              <a:bodyPr wrap="square">
                <a:spAutoFit/>
              </a:bodyPr>
              <a:lstStyle/>
              <a:p>
                <a:pPr marL="0" indent="0">
                  <a:buNone/>
                </a:pPr>
                <a:r>
                  <a:rPr lang="en-US" sz="2800" dirty="0" smtClean="0"/>
                  <a:t>2) Reject </a:t>
                </a:r>
                <a:r>
                  <a:rPr lang="en-US" sz="2800" dirty="0" err="1"/>
                  <a:t>tt</a:t>
                </a:r>
                <a:r>
                  <a:rPr lang="en-US" sz="2800" dirty="0"/>
                  <a:t> with low reconstruction quality</a:t>
                </a:r>
              </a:p>
              <a:p>
                <a:pPr lvl="1"/>
                <a:r>
                  <a:rPr lang="en-US" sz="2800" dirty="0"/>
                  <a:t>Jet energy dragged too far from measured </a:t>
                </a:r>
                <a:r>
                  <a:rPr lang="en-US" sz="2800" dirty="0" smtClean="0"/>
                  <a:t>values </a:t>
                </a:r>
                <a:r>
                  <a:rPr lang="en-US" sz="2800" dirty="0"/>
                  <a:t>to make a </a:t>
                </a:r>
                <a14:m>
                  <m:oMath xmlns:m="http://schemas.openxmlformats.org/officeDocument/2006/math">
                    <m:r>
                      <a:rPr lang="en-US" sz="2800" smtClean="0">
                        <a:solidFill>
                          <a:srgbClr val="0000FF"/>
                        </a:solidFill>
                        <a:latin typeface="Cambria Math"/>
                      </a:rPr>
                      <m:t>𝐭</m:t>
                    </m:r>
                    <m:acc>
                      <m:accPr>
                        <m:chr m:val="̅"/>
                        <m:ctrlPr>
                          <a:rPr lang="en-US" sz="2800" i="1">
                            <a:solidFill>
                              <a:srgbClr val="0000FF"/>
                            </a:solidFill>
                            <a:latin typeface="Cambria Math" panose="02040503050406030204" pitchFamily="18" charset="0"/>
                          </a:rPr>
                        </m:ctrlPr>
                      </m:accPr>
                      <m:e>
                        <m:r>
                          <a:rPr lang="en-US" sz="2800">
                            <a:solidFill>
                              <a:srgbClr val="0000FF"/>
                            </a:solidFill>
                            <a:latin typeface="Cambria Math"/>
                          </a:rPr>
                          <m:t>𝐭</m:t>
                        </m:r>
                      </m:e>
                    </m:acc>
                  </m:oMath>
                </a14:m>
                <a:r>
                  <a:rPr lang="en-US" sz="2800" dirty="0">
                    <a:solidFill>
                      <a:srgbClr val="0000FF"/>
                    </a:solidFill>
                  </a:rPr>
                  <a:t> </a:t>
                </a:r>
                <a:endParaRPr lang="en-US" sz="2800" dirty="0"/>
              </a:p>
              <a:p>
                <a:pPr lvl="1"/>
                <a14:m>
                  <m:oMath xmlns:m="http://schemas.openxmlformats.org/officeDocument/2006/math">
                    <m:sSubSup>
                      <m:sSubSupPr>
                        <m:ctrlPr>
                          <a:rPr lang="en-US" sz="2800" i="1" smtClean="0">
                            <a:latin typeface="Cambria Math" panose="02040503050406030204" pitchFamily="18" charset="0"/>
                          </a:rPr>
                        </m:ctrlPr>
                      </m:sSubSupPr>
                      <m:e>
                        <m:r>
                          <m:rPr>
                            <m:nor/>
                          </m:rPr>
                          <a:rPr lang="en-US" sz="2800" dirty="0"/>
                          <m:t>m</m:t>
                        </m:r>
                      </m:e>
                      <m:sub>
                        <m:r>
                          <m:rPr>
                            <m:nor/>
                          </m:rPr>
                          <a:rPr lang="en-US" sz="2800" dirty="0"/>
                          <m:t>lb</m:t>
                        </m:r>
                      </m:sub>
                      <m:sup>
                        <m:r>
                          <m:rPr>
                            <m:nor/>
                          </m:rPr>
                          <a:rPr lang="en-US" sz="2800" dirty="0"/>
                          <m:t>2</m:t>
                        </m:r>
                      </m:sup>
                    </m:sSubSup>
                  </m:oMath>
                </a14:m>
                <a:r>
                  <a:rPr lang="en-US" sz="2800" dirty="0"/>
                  <a:t> </a:t>
                </a:r>
                <a:r>
                  <a:rPr lang="en-US" sz="2800" dirty="0"/>
                  <a:t>too high, not likely </a:t>
                </a:r>
                <a:r>
                  <a:rPr lang="en-US" sz="2800" dirty="0" smtClean="0"/>
                  <a:t>a good top</a:t>
                </a:r>
              </a:p>
              <a:p>
                <a:pPr lvl="1"/>
                <a:r>
                  <a:rPr lang="en-US" sz="2800" dirty="0" smtClean="0"/>
                  <a:t>Lepton </a:t>
                </a:r>
                <a:r>
                  <a:rPr lang="en-US" sz="2800" dirty="0"/>
                  <a:t>lying on top of a </a:t>
                </a:r>
                <a:r>
                  <a:rPr lang="en-US" sz="2800" dirty="0" smtClean="0"/>
                  <a:t>jet, most likely a </a:t>
                </a:r>
                <a:r>
                  <a:rPr lang="en-US" sz="2800" dirty="0" err="1" smtClean="0"/>
                  <a:t>W+Jets</a:t>
                </a:r>
                <a:endParaRPr lang="en-US" sz="2800" dirty="0" smtClean="0"/>
              </a:p>
              <a:p>
                <a:r>
                  <a:rPr lang="en-US" sz="2800" dirty="0" smtClean="0"/>
                  <a:t>Expected uncertainty goes from 0.144 </a:t>
                </a:r>
                <a:r>
                  <a:rPr lang="en-US" sz="2800" dirty="0"/>
                  <a:t>before </a:t>
                </a:r>
                <a:r>
                  <a:rPr lang="en-US" sz="2800" dirty="0" smtClean="0"/>
                  <a:t>optimization </a:t>
                </a:r>
                <a:r>
                  <a:rPr lang="en-US" sz="2800" dirty="0"/>
                  <a:t>and </a:t>
                </a:r>
                <a:r>
                  <a:rPr lang="en-US" sz="2800" dirty="0" smtClean="0"/>
                  <a:t>0.122 after</a:t>
                </a:r>
                <a:endParaRPr lang="en-US" sz="2800" dirty="0"/>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381000" y="1295400"/>
                <a:ext cx="5414630" cy="5825084"/>
              </a:xfrm>
              <a:blipFill rotWithShape="0">
                <a:blip r:embed="rId5"/>
                <a:stretch>
                  <a:fillRect l="-2140" t="-1047" r="-1464" b="-1571"/>
                </a:stretch>
              </a:blipFill>
            </p:spPr>
            <p:txBody>
              <a:bodyPr/>
              <a:lstStyle/>
              <a:p>
                <a:r>
                  <a:rPr lang="en-US">
                    <a:noFill/>
                  </a:rPr>
                  <a:t> </a:t>
                </a:r>
              </a:p>
            </p:txBody>
          </p:sp>
        </mc:Fallback>
      </mc:AlternateContent>
      <p:cxnSp>
        <p:nvCxnSpPr>
          <p:cNvPr id="11" name="Straight Arrow Connector 10"/>
          <p:cNvCxnSpPr/>
          <p:nvPr/>
        </p:nvCxnSpPr>
        <p:spPr bwMode="auto">
          <a:xfrm>
            <a:off x="7543800" y="3886200"/>
            <a:ext cx="0" cy="762000"/>
          </a:xfrm>
          <a:prstGeom prst="straightConnector1">
            <a:avLst/>
          </a:prstGeom>
          <a:solidFill>
            <a:schemeClr val="accent1"/>
          </a:solidFill>
          <a:ln w="19050" cap="flat" cmpd="sng" algn="ctr">
            <a:solidFill>
              <a:schemeClr val="tx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305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Production at the Tevatron</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a:t>
            </a:fld>
            <a:endParaRPr lang="en-US" dirty="0">
              <a:solidFill>
                <a:schemeClr val="tx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8519" r="48148" b="25926"/>
          <a:stretch/>
        </p:blipFill>
        <p:spPr>
          <a:xfrm>
            <a:off x="5676900" y="1219200"/>
            <a:ext cx="4267200" cy="3429000"/>
          </a:xfrm>
          <a:prstGeom prst="rect">
            <a:avLst/>
          </a:prstGeom>
        </p:spPr>
      </p:pic>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52400" y="1312348"/>
                <a:ext cx="5715000" cy="5581300"/>
              </a:xfrm>
              <a:solidFill>
                <a:srgbClr val="FFFF00"/>
              </a:solidFill>
            </p:spPr>
            <p:txBody>
              <a:bodyPr wrap="square">
                <a:spAutoFit/>
              </a:bodyPr>
              <a:lstStyle/>
              <a:p>
                <a14:m>
                  <m:oMath xmlns:m="http://schemas.openxmlformats.org/officeDocument/2006/math">
                    <m:r>
                      <a:rPr lang="en-US" sz="3200" b="1" i="0" smtClean="0">
                        <a:latin typeface="Cambria Math" panose="02040503050406030204" pitchFamily="18" charset="0"/>
                      </a:rPr>
                      <m:t>𝐩</m:t>
                    </m:r>
                    <m:acc>
                      <m:accPr>
                        <m:chr m:val="̅"/>
                        <m:ctrlPr>
                          <a:rPr lang="en-US" sz="3200" i="1">
                            <a:latin typeface="Cambria Math" panose="02040503050406030204" pitchFamily="18" charset="0"/>
                          </a:rPr>
                        </m:ctrlPr>
                      </m:accPr>
                      <m:e>
                        <m:r>
                          <a:rPr lang="en-US" sz="3200" b="1" i="0" smtClean="0">
                            <a:latin typeface="Cambria Math" panose="02040503050406030204" pitchFamily="18" charset="0"/>
                          </a:rPr>
                          <m:t>𝐩</m:t>
                        </m:r>
                      </m:e>
                    </m:acc>
                  </m:oMath>
                </a14:m>
                <a:r>
                  <a:rPr lang="en-US" sz="3200" dirty="0" smtClean="0"/>
                  <a:t> collision</a:t>
                </a:r>
              </a:p>
              <a:p>
                <a:pPr lvl="1"/>
                <a:r>
                  <a:rPr lang="en-US" sz="3200" dirty="0" smtClean="0"/>
                  <a:t>Asymmetric </a:t>
                </a:r>
                <a:r>
                  <a:rPr lang="en-US" sz="3200" dirty="0"/>
                  <a:t>initial state</a:t>
                </a:r>
              </a:p>
              <a:p>
                <a:r>
                  <a:rPr lang="en-US" sz="3200" dirty="0" smtClean="0"/>
                  <a:t>Dominant process is top </a:t>
                </a:r>
                <a:r>
                  <a:rPr lang="en-US" sz="3200" dirty="0"/>
                  <a:t>quark </a:t>
                </a:r>
                <a:r>
                  <a:rPr lang="en-US" sz="3200" dirty="0" smtClean="0"/>
                  <a:t>pair production</a:t>
                </a:r>
              </a:p>
              <a:p>
                <a:pPr marL="509588" lvl="1" indent="0">
                  <a:buNone/>
                </a:pPr>
                <a:r>
                  <a:rPr lang="en-US" sz="3200" dirty="0" smtClean="0"/>
                  <a:t>~85</a:t>
                </a:r>
                <a:r>
                  <a:rPr lang="en-US" sz="3200" dirty="0"/>
                  <a:t>% quark </a:t>
                </a:r>
                <a:r>
                  <a:rPr lang="en-US" sz="3200" dirty="0" smtClean="0"/>
                  <a:t>annihilation</a:t>
                </a:r>
              </a:p>
              <a:p>
                <a:pPr lvl="2"/>
                <a:r>
                  <a:rPr lang="en-US" sz="2800" dirty="0" smtClean="0">
                    <a:solidFill>
                      <a:schemeClr val="tx1"/>
                    </a:solidFill>
                  </a:rPr>
                  <a:t>Important NLO contributions</a:t>
                </a:r>
                <a:endParaRPr lang="en-US" sz="2800" dirty="0">
                  <a:solidFill>
                    <a:schemeClr val="tx1"/>
                  </a:solidFill>
                </a:endParaRPr>
              </a:p>
              <a:p>
                <a:pPr marL="509588" lvl="1" indent="0">
                  <a:buNone/>
                </a:pPr>
                <a:r>
                  <a:rPr lang="en-US" sz="3200" dirty="0"/>
                  <a:t>~</a:t>
                </a:r>
                <a:r>
                  <a:rPr lang="en-US" sz="3200" dirty="0" smtClean="0"/>
                  <a:t>15</a:t>
                </a:r>
                <a:r>
                  <a:rPr lang="en-US" sz="3200" dirty="0"/>
                  <a:t>% gluon </a:t>
                </a:r>
                <a:r>
                  <a:rPr lang="en-US" sz="3200" dirty="0" smtClean="0"/>
                  <a:t>fusion</a:t>
                </a:r>
                <a:endParaRPr lang="en-US" sz="3200" dirty="0"/>
              </a:p>
              <a:p>
                <a:r>
                  <a:rPr lang="en-US" sz="3200" dirty="0" smtClean="0"/>
                  <a:t>~70,000 </a:t>
                </a:r>
                <a14:m>
                  <m:oMath xmlns:m="http://schemas.openxmlformats.org/officeDocument/2006/math">
                    <m:r>
                      <a:rPr lang="en-US" sz="3200">
                        <a:latin typeface="Cambria Math"/>
                      </a:rPr>
                      <m:t>𝐭</m:t>
                    </m:r>
                    <m:acc>
                      <m:accPr>
                        <m:chr m:val="̅"/>
                        <m:ctrlPr>
                          <a:rPr lang="en-US" sz="3200" i="1">
                            <a:latin typeface="Cambria Math" panose="02040503050406030204" pitchFamily="18" charset="0"/>
                          </a:rPr>
                        </m:ctrlPr>
                      </m:accPr>
                      <m:e>
                        <m:r>
                          <a:rPr lang="en-US" sz="3200">
                            <a:latin typeface="Cambria Math"/>
                          </a:rPr>
                          <m:t>𝐭</m:t>
                        </m:r>
                      </m:e>
                    </m:acc>
                  </m:oMath>
                </a14:m>
                <a:r>
                  <a:rPr lang="en-US" sz="3200" dirty="0"/>
                  <a:t> </a:t>
                </a:r>
                <a:r>
                  <a:rPr lang="en-US" sz="3200" dirty="0" smtClean="0"/>
                  <a:t>produced/expt</a:t>
                </a:r>
              </a:p>
              <a:p>
                <a:pPr lvl="1"/>
                <a:r>
                  <a:rPr lang="en-US" sz="3200" dirty="0" smtClean="0"/>
                  <a:t>~3,000 reconstructed/</a:t>
                </a:r>
                <a:r>
                  <a:rPr lang="en-US" sz="3200" dirty="0" err="1" smtClean="0"/>
                  <a:t>expt</a:t>
                </a:r>
                <a:endParaRPr lang="en-US" sz="32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52400" y="1312348"/>
                <a:ext cx="5715000" cy="5581300"/>
              </a:xfrm>
              <a:blipFill rotWithShape="0">
                <a:blip r:embed="rId3"/>
                <a:stretch>
                  <a:fillRect l="-2239" t="-1419" b="-2402"/>
                </a:stretch>
              </a:blipFill>
            </p:spPr>
            <p:txBody>
              <a:bodyPr/>
              <a:lstStyle/>
              <a:p>
                <a:r>
                  <a:rPr lang="en-US">
                    <a:noFill/>
                  </a:rPr>
                  <a:t> </a:t>
                </a:r>
              </a:p>
            </p:txBody>
          </p:sp>
        </mc:Fallback>
      </mc:AlternateContent>
      <p:pic>
        <p:nvPicPr>
          <p:cNvPr id="9" name="Picture 8"/>
          <p:cNvPicPr>
            <a:picLocks noChangeAspect="1"/>
          </p:cNvPicPr>
          <p:nvPr/>
        </p:nvPicPr>
        <p:blipFill rotWithShape="1">
          <a:blip r:embed="rId4"/>
          <a:srcRect l="29713" t="53045" r="5012" b="8139"/>
          <a:stretch/>
        </p:blipFill>
        <p:spPr>
          <a:xfrm>
            <a:off x="5881590" y="6477000"/>
            <a:ext cx="3948210" cy="990600"/>
          </a:xfrm>
          <a:prstGeom prst="rect">
            <a:avLst/>
          </a:prstGeom>
        </p:spPr>
      </p:pic>
      <p:pic>
        <p:nvPicPr>
          <p:cNvPr id="10" name="Content Placeholder 6"/>
          <p:cNvPicPr>
            <a:picLocks noChangeAspect="1"/>
          </p:cNvPicPr>
          <p:nvPr/>
        </p:nvPicPr>
        <p:blipFill rotWithShape="1">
          <a:blip r:embed="rId5" cstate="print">
            <a:extLst>
              <a:ext uri="{28A0092B-C50C-407E-A947-70E740481C1C}">
                <a14:useLocalDpi xmlns:a14="http://schemas.microsoft.com/office/drawing/2010/main" val="0"/>
              </a:ext>
            </a:extLst>
          </a:blip>
          <a:srcRect l="43365" t="6812" r="5961" b="34706"/>
          <a:stretch/>
        </p:blipFill>
        <p:spPr bwMode="auto">
          <a:xfrm>
            <a:off x="5867400" y="4495800"/>
            <a:ext cx="3886200" cy="19814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700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40</a:t>
            </a:fld>
            <a:endParaRPr lang="en-US"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19200"/>
            <a:ext cx="7315200" cy="6430625"/>
          </a:xfrm>
        </p:spPr>
      </p:pic>
    </p:spTree>
    <p:extLst>
      <p:ext uri="{BB962C8B-B14F-4D97-AF65-F5344CB8AC3E}">
        <p14:creationId xmlns:p14="http://schemas.microsoft.com/office/powerpoint/2010/main" val="3331898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Validation/Unfolding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41</a:t>
            </a:fld>
            <a:endParaRPr lang="en-US" dirty="0">
              <a:solidFill>
                <a:schemeClr val="tx1"/>
              </a:solidFill>
            </a:endParaRPr>
          </a:p>
        </p:txBody>
      </p:sp>
      <p:sp>
        <p:nvSpPr>
          <p:cNvPr id="7" name="Content Placeholder 2"/>
          <p:cNvSpPr>
            <a:spLocks noGrp="1"/>
          </p:cNvSpPr>
          <p:nvPr>
            <p:ph idx="1"/>
          </p:nvPr>
        </p:nvSpPr>
        <p:spPr>
          <a:xfrm>
            <a:off x="533400" y="1371600"/>
            <a:ext cx="4572000" cy="5537200"/>
          </a:xfrm>
        </p:spPr>
        <p:txBody>
          <a:bodyPr>
            <a:normAutofit fontScale="92500" lnSpcReduction="20000"/>
          </a:bodyPr>
          <a:lstStyle/>
          <a:p>
            <a:r>
              <a:rPr lang="en-US" dirty="0" smtClean="0"/>
              <a:t>To </a:t>
            </a:r>
            <a:r>
              <a:rPr lang="en-US" dirty="0"/>
              <a:t>extract </a:t>
            </a:r>
            <a:r>
              <a:rPr lang="en-US" dirty="0" err="1"/>
              <a:t>parton</a:t>
            </a:r>
            <a:r>
              <a:rPr lang="en-US" dirty="0"/>
              <a:t>-level </a:t>
            </a:r>
            <a:r>
              <a:rPr lang="en-US" dirty="0" smtClean="0"/>
              <a:t>A</a:t>
            </a:r>
            <a:r>
              <a:rPr lang="en-US" baseline="-25000" dirty="0" smtClean="0"/>
              <a:t>FB</a:t>
            </a:r>
            <a:r>
              <a:rPr lang="en-US" dirty="0"/>
              <a:t>, run MCMC to </a:t>
            </a:r>
            <a:r>
              <a:rPr lang="en-US" dirty="0" smtClean="0"/>
              <a:t>find most probable </a:t>
            </a:r>
            <a:r>
              <a:rPr lang="en-US" dirty="0"/>
              <a:t>parameters that match observation</a:t>
            </a:r>
          </a:p>
          <a:p>
            <a:r>
              <a:rPr lang="en-US" dirty="0">
                <a:solidFill>
                  <a:srgbClr val="0000FF"/>
                </a:solidFill>
              </a:rPr>
              <a:t>Extract </a:t>
            </a:r>
            <a:r>
              <a:rPr lang="en-US" dirty="0" smtClean="0">
                <a:solidFill>
                  <a:srgbClr val="0000FF"/>
                </a:solidFill>
              </a:rPr>
              <a:t>A</a:t>
            </a:r>
            <a:r>
              <a:rPr lang="en-US" baseline="-25000" dirty="0" smtClean="0">
                <a:solidFill>
                  <a:srgbClr val="0000FF"/>
                </a:solidFill>
              </a:rPr>
              <a:t>FB</a:t>
            </a:r>
            <a:r>
              <a:rPr lang="en-US" dirty="0" smtClean="0">
                <a:solidFill>
                  <a:srgbClr val="0000FF"/>
                </a:solidFill>
              </a:rPr>
              <a:t> </a:t>
            </a:r>
            <a:r>
              <a:rPr lang="en-US" dirty="0">
                <a:solidFill>
                  <a:srgbClr val="0000FF"/>
                </a:solidFill>
              </a:rPr>
              <a:t>from marginalized posterior distribution</a:t>
            </a:r>
          </a:p>
          <a:p>
            <a:r>
              <a:rPr lang="en-US" dirty="0" smtClean="0">
                <a:solidFill>
                  <a:schemeClr val="tx1"/>
                </a:solidFill>
              </a:rPr>
              <a:t>POWHEG </a:t>
            </a:r>
            <a:r>
              <a:rPr lang="en-US" dirty="0">
                <a:solidFill>
                  <a:schemeClr val="tx1"/>
                </a:solidFill>
              </a:rPr>
              <a:t>sample with 10M events gives </a:t>
            </a:r>
            <a:r>
              <a:rPr lang="en-US" dirty="0" smtClean="0">
                <a:solidFill>
                  <a:schemeClr val="tx1"/>
                </a:solidFill>
              </a:rPr>
              <a:t>0.053±0.013 with </a:t>
            </a:r>
            <a:r>
              <a:rPr lang="en-US" dirty="0">
                <a:solidFill>
                  <a:schemeClr val="tx1"/>
                </a:solidFill>
              </a:rPr>
              <a:t>0.0524 generated</a:t>
            </a:r>
          </a:p>
        </p:txBody>
      </p:sp>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5303" t="3453" r="8512" b="21471"/>
          <a:stretch/>
        </p:blipFill>
        <p:spPr bwMode="auto">
          <a:xfrm>
            <a:off x="5105400" y="19050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25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MC to Truth</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42</a:t>
            </a:fld>
            <a:endParaRPr lang="en-US" dirty="0">
              <a:solidFill>
                <a:schemeClr val="tx1"/>
              </a:solidFill>
            </a:endParaRPr>
          </a:p>
        </p:txBody>
      </p:sp>
      <p:pic>
        <p:nvPicPr>
          <p:cNvPr id="7" name="Picture 2" descr="http://people.physics.tamu.edu/zqhong/plots/figs/fig7.png"/>
          <p:cNvPicPr>
            <a:picLocks noChangeAspect="1" noChangeArrowheads="1"/>
          </p:cNvPicPr>
          <p:nvPr/>
        </p:nvPicPr>
        <p:blipFill>
          <a:blip r:embed="rId2" cstate="print"/>
          <a:srcRect/>
          <a:stretch>
            <a:fillRect/>
          </a:stretch>
        </p:blipFill>
        <p:spPr bwMode="auto">
          <a:xfrm>
            <a:off x="1676400" y="1534894"/>
            <a:ext cx="6494181" cy="3570506"/>
          </a:xfrm>
          <a:prstGeom prst="rect">
            <a:avLst/>
          </a:prstGeom>
          <a:noFill/>
        </p:spPr>
      </p:pic>
      <p:sp>
        <p:nvSpPr>
          <p:cNvPr id="8" name="TextBox 7"/>
          <p:cNvSpPr txBox="1"/>
          <p:nvPr/>
        </p:nvSpPr>
        <p:spPr>
          <a:xfrm>
            <a:off x="198121" y="5270718"/>
            <a:ext cx="9631679"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comparison of the A</a:t>
            </a:r>
            <a:r>
              <a:rPr lang="en-US" sz="2800" baseline="-25000" dirty="0" smtClean="0">
                <a:latin typeface="Times New Roman" panose="02020603050405020304" pitchFamily="18" charset="0"/>
                <a:cs typeface="Times New Roman" panose="02020603050405020304" pitchFamily="18" charset="0"/>
              </a:rPr>
              <a:t>FB</a:t>
            </a:r>
            <a:r>
              <a:rPr lang="en-US" sz="2800" dirty="0" smtClean="0">
                <a:latin typeface="Times New Roman" panose="02020603050405020304" pitchFamily="18" charset="0"/>
                <a:cs typeface="Times New Roman" panose="02020603050405020304" pitchFamily="18" charset="0"/>
              </a:rPr>
              <a:t> measured with the unfolding algorithm compared with the </a:t>
            </a:r>
            <a:r>
              <a:rPr lang="en-US" sz="2800"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FB</a:t>
            </a:r>
            <a:r>
              <a:rPr lang="en-US" sz="2800" dirty="0" smtClean="0">
                <a:latin typeface="Times New Roman" panose="02020603050405020304" pitchFamily="18" charset="0"/>
                <a:cs typeface="Times New Roman" panose="02020603050405020304" pitchFamily="18" charset="0"/>
              </a:rPr>
              <a:t> generated for </a:t>
            </a:r>
            <a:r>
              <a:rPr lang="en-US" sz="2800" dirty="0" smtClean="0">
                <a:latin typeface="Times New Roman" panose="02020603050405020304" pitchFamily="18" charset="0"/>
                <a:cs typeface="Times New Roman" panose="02020603050405020304" pitchFamily="18" charset="0"/>
              </a:rPr>
              <a:t>reweighted </a:t>
            </a:r>
            <a:r>
              <a:rPr lang="en-US" sz="2800" dirty="0" smtClean="0">
                <a:latin typeface="Times New Roman" panose="02020603050405020304" pitchFamily="18" charset="0"/>
                <a:cs typeface="Times New Roman" panose="02020603050405020304" pitchFamily="18" charset="0"/>
              </a:rPr>
              <a:t>POWHEG MC samples, with -0.1&lt;</a:t>
            </a:r>
            <a:r>
              <a:rPr lang="en-US" sz="2800" dirty="0">
                <a:latin typeface="Times New Roman" panose="02020603050405020304" pitchFamily="18" charset="0"/>
                <a:cs typeface="Times New Roman" panose="02020603050405020304" pitchFamily="18" charset="0"/>
              </a:rPr>
              <a:t> A</a:t>
            </a:r>
            <a:r>
              <a:rPr lang="en-US" sz="2800" baseline="-25000" dirty="0">
                <a:latin typeface="Times New Roman" panose="02020603050405020304" pitchFamily="18" charset="0"/>
                <a:cs typeface="Times New Roman" panose="02020603050405020304" pitchFamily="18" charset="0"/>
              </a:rPr>
              <a:t>FB </a:t>
            </a:r>
            <a:r>
              <a:rPr lang="en-US" sz="2800" dirty="0" smtClean="0">
                <a:latin typeface="Times New Roman" panose="02020603050405020304" pitchFamily="18" charset="0"/>
                <a:cs typeface="Times New Roman" panose="02020603050405020304" pitchFamily="18" charset="0"/>
              </a:rPr>
              <a:t>&lt;0.3. No bias is observed. Note that all the data points are correlated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889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Reconstruct/Unfolding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43</a:t>
            </a:fld>
            <a:endParaRPr lang="en-US" dirty="0">
              <a:solidFill>
                <a:schemeClr val="tx1"/>
              </a:solidFill>
            </a:endParaRPr>
          </a:p>
        </p:txBody>
      </p:sp>
      <p:sp>
        <p:nvSpPr>
          <p:cNvPr id="7" name="Content Placeholder 2"/>
          <p:cNvSpPr txBox="1">
            <a:spLocks/>
          </p:cNvSpPr>
          <p:nvPr/>
        </p:nvSpPr>
        <p:spPr bwMode="auto">
          <a:xfrm>
            <a:off x="495300" y="1240031"/>
            <a:ext cx="90678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normAutofit/>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r>
              <a:rPr lang="en-US" kern="0" dirty="0" smtClean="0"/>
              <a:t>Results with </a:t>
            </a:r>
            <a:r>
              <a:rPr lang="en-US" kern="0" dirty="0" err="1" smtClean="0"/>
              <a:t>dilepton</a:t>
            </a:r>
            <a:r>
              <a:rPr lang="en-US" kern="0" dirty="0" smtClean="0"/>
              <a:t> data:</a:t>
            </a:r>
          </a:p>
          <a:p>
            <a:pPr lvl="1"/>
            <a:r>
              <a:rPr lang="en-US" kern="0" dirty="0" smtClean="0"/>
              <a:t>A</a:t>
            </a:r>
            <a:r>
              <a:rPr lang="en-US" kern="0" baseline="-25000" dirty="0" smtClean="0"/>
              <a:t>FB</a:t>
            </a:r>
            <a:r>
              <a:rPr lang="en-US" kern="0" dirty="0" smtClean="0"/>
              <a:t> = 0.12±0.11(stat) ±0.07(</a:t>
            </a:r>
            <a:r>
              <a:rPr lang="en-US" kern="0" dirty="0" err="1" smtClean="0"/>
              <a:t>syst</a:t>
            </a:r>
            <a:r>
              <a:rPr lang="en-US" kern="0" dirty="0" smtClean="0"/>
              <a:t>) = 0.12±0.13</a:t>
            </a:r>
          </a:p>
          <a:p>
            <a:r>
              <a:rPr lang="en-US" kern="0" dirty="0" smtClean="0"/>
              <a:t>Combined with CDF result in </a:t>
            </a:r>
            <a:r>
              <a:rPr lang="en-US" kern="0" dirty="0" err="1" smtClean="0"/>
              <a:t>lepton+jets</a:t>
            </a:r>
            <a:r>
              <a:rPr lang="en-US" kern="0" dirty="0" smtClean="0"/>
              <a:t> </a:t>
            </a:r>
          </a:p>
          <a:p>
            <a:pPr lvl="1"/>
            <a:r>
              <a:rPr lang="en-US" kern="0" dirty="0" smtClean="0"/>
              <a:t>A</a:t>
            </a:r>
            <a:r>
              <a:rPr lang="en-US" kern="0" baseline="-25000" dirty="0" smtClean="0"/>
              <a:t>FB</a:t>
            </a:r>
            <a:r>
              <a:rPr lang="en-US" kern="0" dirty="0" smtClean="0"/>
              <a:t>(CDF) = 0.160±0.045</a:t>
            </a:r>
          </a:p>
          <a:p>
            <a:r>
              <a:rPr lang="en-US" kern="0" dirty="0" smtClean="0"/>
              <a:t>Consistent with prediction </a:t>
            </a:r>
          </a:p>
          <a:p>
            <a:pPr lvl="1"/>
            <a:r>
              <a:rPr lang="en-US" kern="0" dirty="0" smtClean="0"/>
              <a:t>A</a:t>
            </a:r>
            <a:r>
              <a:rPr lang="en-US" kern="0" baseline="-25000" dirty="0" smtClean="0"/>
              <a:t>FB</a:t>
            </a:r>
            <a:r>
              <a:rPr lang="en-US" kern="0" dirty="0" smtClean="0"/>
              <a:t> (NNLO SM) = 0.095±0.007 within 1.5</a:t>
            </a:r>
            <a:r>
              <a:rPr lang="en-US" kern="0" dirty="0" smtClean="0">
                <a:latin typeface="Symbol" panose="05050102010706020507" pitchFamily="18" charset="2"/>
              </a:rPr>
              <a:t>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490" t="7420" r="10608" b="19266"/>
          <a:stretch/>
        </p:blipFill>
        <p:spPr>
          <a:xfrm>
            <a:off x="4583895" y="4949283"/>
            <a:ext cx="5303520" cy="2743200"/>
          </a:xfrm>
          <a:prstGeom prst="rect">
            <a:avLst/>
          </a:prstGeom>
        </p:spPr>
      </p:pic>
      <p:sp>
        <p:nvSpPr>
          <p:cNvPr id="9" name="Rectangle 8"/>
          <p:cNvSpPr/>
          <p:nvPr/>
        </p:nvSpPr>
        <p:spPr>
          <a:xfrm>
            <a:off x="152400" y="5599093"/>
            <a:ext cx="4267200" cy="954107"/>
          </a:xfrm>
          <a:prstGeom prst="rect">
            <a:avLst/>
          </a:prstGeom>
          <a:solidFill>
            <a:srgbClr val="FFFF00"/>
          </a:solidFill>
        </p:spPr>
        <p:txBody>
          <a:bodyPr wrap="square">
            <a:spAutoFit/>
          </a:bodyPr>
          <a:lstStyle/>
          <a:p>
            <a:r>
              <a:rPr lang="en-US" sz="2800" i="1" kern="0" dirty="0" smtClean="0">
                <a:latin typeface="Times New Roman" panose="02020603050405020304" pitchFamily="18" charset="0"/>
                <a:cs typeface="Times New Roman" panose="02020603050405020304" pitchFamily="18" charset="0"/>
              </a:rPr>
              <a:t>CDF </a:t>
            </a:r>
            <a:r>
              <a:rPr lang="en-US" sz="2800" i="1" kern="0" dirty="0" err="1" smtClean="0">
                <a:latin typeface="Times New Roman" panose="02020603050405020304" pitchFamily="18" charset="0"/>
                <a:cs typeface="Times New Roman" panose="02020603050405020304" pitchFamily="18" charset="0"/>
              </a:rPr>
              <a:t>arXiv</a:t>
            </a:r>
            <a:r>
              <a:rPr lang="en-US" sz="2800" i="1" kern="0" dirty="0" smtClean="0">
                <a:latin typeface="Times New Roman" panose="02020603050405020304" pitchFamily="18" charset="0"/>
                <a:cs typeface="Times New Roman" panose="02020603050405020304" pitchFamily="18" charset="0"/>
              </a:rPr>
              <a:t>: 1602.09015, Submitted to PRD</a:t>
            </a:r>
            <a:endParaRPr lang="en-US" sz="2800" i="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515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baseline="-25000" dirty="0"/>
              <a:t>FB</a:t>
            </a:r>
            <a:r>
              <a:rPr lang="en-US" dirty="0"/>
              <a:t> Reconstructed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44</a:t>
            </a:fld>
            <a:endParaRPr lang="en-US" dirty="0">
              <a:solidFill>
                <a:schemeClr val="tx1"/>
              </a:solidFill>
            </a:endParaRPr>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381000" y="1371600"/>
                <a:ext cx="5257800" cy="5537200"/>
              </a:xfrm>
            </p:spPr>
            <p:txBody>
              <a:bodyPr>
                <a:normAutofit fontScale="92500"/>
              </a:bodyPr>
              <a:lstStyle/>
              <a:p>
                <a:r>
                  <a:rPr lang="en-US" dirty="0" smtClean="0"/>
                  <a:t>Measure </a:t>
                </a:r>
                <a:r>
                  <a:rPr lang="en-US" dirty="0"/>
                  <a:t>the slope </a:t>
                </a:r>
                <a:r>
                  <a:rPr lang="en-US" dirty="0" smtClean="0"/>
                  <a:t>of A</a:t>
                </a:r>
                <a:r>
                  <a:rPr lang="en-US" baseline="-25000" dirty="0" smtClean="0"/>
                  <a:t>FB</a:t>
                </a:r>
                <a:r>
                  <a:rPr lang="en-US" dirty="0" smtClean="0"/>
                  <a:t> </a:t>
                </a:r>
                <a:r>
                  <a:rPr lang="en-US" dirty="0"/>
                  <a:t>vs. </a:t>
                </a:r>
                <a:r>
                  <a:rPr lang="en-US" dirty="0" smtClean="0"/>
                  <a:t>|</a:t>
                </a:r>
                <a:r>
                  <a:rPr lang="en-US" dirty="0" err="1" smtClean="0">
                    <a:latin typeface="Symbol" panose="05050102010706020507" pitchFamily="18" charset="2"/>
                  </a:rPr>
                  <a:t>D</a:t>
                </a:r>
                <a:r>
                  <a:rPr lang="en-US" dirty="0" err="1" smtClean="0"/>
                  <a:t>y</a:t>
                </a:r>
                <a:r>
                  <a:rPr lang="en-US" dirty="0" smtClean="0"/>
                  <a:t>|</a:t>
                </a:r>
              </a:p>
              <a:p>
                <a:pPr lvl="1"/>
                <a:r>
                  <a:rPr lang="en-US" dirty="0" err="1" smtClean="0"/>
                  <a:t>Slope</a:t>
                </a:r>
                <a:r>
                  <a:rPr lang="en-US" sz="3200" baseline="-25000" dirty="0" err="1">
                    <a:latin typeface="Symbol" panose="05050102010706020507" pitchFamily="18" charset="2"/>
                  </a:rPr>
                  <a:t>D</a:t>
                </a:r>
                <a:r>
                  <a:rPr lang="en-US" sz="3200" baseline="-25000" dirty="0" err="1"/>
                  <a:t>Y</a:t>
                </a:r>
                <a:r>
                  <a:rPr lang="en-US" dirty="0" smtClean="0"/>
                  <a:t> </a:t>
                </a:r>
                <a:r>
                  <a:rPr lang="en-US" dirty="0"/>
                  <a:t>= </a:t>
                </a:r>
                <a:r>
                  <a:rPr lang="en-US" dirty="0" smtClean="0"/>
                  <a:t>0.14± 0.16</a:t>
                </a:r>
                <a:endParaRPr lang="en-US" dirty="0"/>
              </a:p>
              <a:p>
                <a:r>
                  <a:rPr lang="en-US" dirty="0" smtClean="0"/>
                  <a:t>Combine with </a:t>
                </a:r>
                <a:r>
                  <a:rPr lang="en-US" dirty="0" err="1" smtClean="0"/>
                  <a:t>Lep+Jets</a:t>
                </a:r>
                <a:r>
                  <a:rPr lang="en-US" dirty="0" smtClean="0"/>
                  <a:t> results </a:t>
                </a:r>
              </a:p>
              <a:p>
                <a:pPr lvl="1"/>
                <a:r>
                  <a:rPr lang="en-US" dirty="0" err="1" smtClean="0"/>
                  <a:t>Slope</a:t>
                </a:r>
                <a:r>
                  <a:rPr lang="en-US" sz="3200" baseline="-25000" dirty="0" err="1">
                    <a:latin typeface="Symbol" panose="05050102010706020507" pitchFamily="18" charset="2"/>
                  </a:rPr>
                  <a:t>D</a:t>
                </a:r>
                <a:r>
                  <a:rPr lang="en-US" sz="3200" baseline="-25000" dirty="0" err="1"/>
                  <a:t>Y</a:t>
                </a:r>
                <a:r>
                  <a:rPr lang="en-US" dirty="0" smtClean="0"/>
                  <a:t> </a:t>
                </a:r>
                <a:r>
                  <a:rPr lang="en-US" dirty="0"/>
                  <a:t>= </a:t>
                </a:r>
                <a:r>
                  <a:rPr lang="en-US" dirty="0" smtClean="0"/>
                  <a:t>0.227</a:t>
                </a:r>
                <a:r>
                  <a:rPr lang="en-US" dirty="0"/>
                  <a:t>± </a:t>
                </a:r>
                <a:r>
                  <a:rPr lang="en-US" dirty="0" smtClean="0"/>
                  <a:t>0.057</a:t>
                </a:r>
              </a:p>
              <a:p>
                <a:pPr lvl="1"/>
                <a:r>
                  <a:rPr lang="en-US" dirty="0" smtClean="0"/>
                  <a:t>2.0</a:t>
                </a:r>
                <a:r>
                  <a:rPr lang="en-US" dirty="0" smtClean="0">
                    <a:latin typeface="Symbol" panose="05050102010706020507" pitchFamily="18" charset="2"/>
                  </a:rPr>
                  <a:t>s</a:t>
                </a:r>
                <a:r>
                  <a:rPr lang="en-US" dirty="0" smtClean="0"/>
                  <a:t> </a:t>
                </a:r>
                <a:r>
                  <a:rPr lang="en-US" dirty="0"/>
                  <a:t>from NNLO </a:t>
                </a:r>
                <a:r>
                  <a:rPr lang="en-US" dirty="0" smtClean="0"/>
                  <a:t>SM</a:t>
                </a:r>
              </a:p>
              <a:p>
                <a:r>
                  <a:rPr lang="en-US" dirty="0" smtClean="0">
                    <a:solidFill>
                      <a:schemeClr val="tx1"/>
                    </a:solidFill>
                  </a:rPr>
                  <a:t>(Not enough statistics to make a meaningful slope vs. </a:t>
                </a:r>
                <a14:m>
                  <m:oMath xmlns:m="http://schemas.openxmlformats.org/officeDocument/2006/math">
                    <m:sSub>
                      <m:sSubPr>
                        <m:ctrlPr>
                          <a:rPr lang="en-US" i="1">
                            <a:solidFill>
                              <a:schemeClr val="tx1"/>
                            </a:solidFill>
                            <a:latin typeface="Cambria Math" panose="02040503050406030204" pitchFamily="18" charset="0"/>
                          </a:rPr>
                        </m:ctrlPr>
                      </m:sSubPr>
                      <m:e>
                        <m:r>
                          <m:rPr>
                            <m:sty m:val="p"/>
                          </m:rPr>
                          <a:rPr lang="en-US" b="0">
                            <a:solidFill>
                              <a:schemeClr val="tx1"/>
                            </a:solidFill>
                            <a:latin typeface="Cambria Math"/>
                          </a:rPr>
                          <m:t>M</m:t>
                        </m:r>
                      </m:e>
                      <m:sub>
                        <m:r>
                          <a:rPr lang="en-US" i="1">
                            <a:solidFill>
                              <a:schemeClr val="tx1"/>
                            </a:solidFill>
                            <a:latin typeface="Cambria Math"/>
                          </a:rPr>
                          <m:t>𝒕</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a:rPr>
                              <m:t>𝒕</m:t>
                            </m:r>
                          </m:e>
                        </m:acc>
                      </m:sub>
                    </m:sSub>
                    <m:r>
                      <a:rPr lang="en-US" b="1" i="1" smtClean="0">
                        <a:solidFill>
                          <a:schemeClr val="tx1"/>
                        </a:solidFill>
                        <a:latin typeface="Cambria Math" panose="02040503050406030204" pitchFamily="18" charset="0"/>
                      </a:rPr>
                      <m:t> </m:t>
                    </m:r>
                  </m:oMath>
                </a14:m>
                <a:r>
                  <a:rPr lang="en-US" dirty="0" smtClean="0">
                    <a:solidFill>
                      <a:schemeClr val="tx1"/>
                    </a:solidFill>
                  </a:rPr>
                  <a:t>measurement)</a:t>
                </a:r>
                <a:endParaRPr lang="en-US"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381000" y="1371600"/>
                <a:ext cx="5257800" cy="5537200"/>
              </a:xfrm>
              <a:blipFill rotWithShape="0">
                <a:blip r:embed="rId2"/>
                <a:stretch>
                  <a:fillRect l="-2552" t="-1542" r="-464" b="-1432"/>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3"/>
          <a:srcRect t="12650" r="9010"/>
          <a:stretch/>
        </p:blipFill>
        <p:spPr>
          <a:xfrm>
            <a:off x="5486400" y="4419600"/>
            <a:ext cx="4572000" cy="3231648"/>
          </a:xfrm>
          <a:prstGeom prst="rect">
            <a:avLst/>
          </a:prstGeom>
        </p:spPr>
      </p:pic>
      <p:pic>
        <p:nvPicPr>
          <p:cNvPr id="12" name="Picture 11"/>
          <p:cNvPicPr>
            <a:picLocks noChangeAspect="1"/>
          </p:cNvPicPr>
          <p:nvPr/>
        </p:nvPicPr>
        <p:blipFill rotWithShape="1">
          <a:blip r:embed="rId4"/>
          <a:srcRect l="8460" t="7505" r="1875" b="4067"/>
          <a:stretch/>
        </p:blipFill>
        <p:spPr>
          <a:xfrm>
            <a:off x="5410200" y="1275526"/>
            <a:ext cx="4572000" cy="3067874"/>
          </a:xfrm>
          <a:prstGeom prst="rect">
            <a:avLst/>
          </a:prstGeom>
        </p:spPr>
      </p:pic>
    </p:spTree>
    <p:extLst>
      <p:ext uri="{BB962C8B-B14F-4D97-AF65-F5344CB8AC3E}">
        <p14:creationId xmlns:p14="http://schemas.microsoft.com/office/powerpoint/2010/main" val="394853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Tevatron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45</a:t>
            </a:fld>
            <a:endParaRPr lang="en-US" dirty="0">
              <a:solidFill>
                <a:schemeClr val="tx1"/>
              </a:solidFill>
            </a:endParaRPr>
          </a:p>
        </p:txBody>
      </p:sp>
      <p:sp>
        <p:nvSpPr>
          <p:cNvPr id="7" name="Content Placeholder 2"/>
          <p:cNvSpPr>
            <a:spLocks noGrp="1"/>
          </p:cNvSpPr>
          <p:nvPr>
            <p:ph idx="1"/>
          </p:nvPr>
        </p:nvSpPr>
        <p:spPr>
          <a:xfrm>
            <a:off x="533400" y="1371600"/>
            <a:ext cx="4694674" cy="5537200"/>
          </a:xfrm>
        </p:spPr>
        <p:txBody>
          <a:bodyPr>
            <a:normAutofit/>
          </a:bodyPr>
          <a:lstStyle/>
          <a:p>
            <a:r>
              <a:rPr lang="en-US" dirty="0"/>
              <a:t>Final </a:t>
            </a:r>
            <a:r>
              <a:rPr lang="en-US" dirty="0" smtClean="0"/>
              <a:t>individual results on </a:t>
            </a:r>
            <a:r>
              <a:rPr lang="en-US" dirty="0"/>
              <a:t>A</a:t>
            </a:r>
            <a:r>
              <a:rPr lang="en-US" baseline="-25000" dirty="0"/>
              <a:t>FB</a:t>
            </a:r>
            <a:r>
              <a:rPr lang="en-US" dirty="0"/>
              <a:t> from Tevatron</a:t>
            </a:r>
          </a:p>
          <a:p>
            <a:r>
              <a:rPr lang="en-US" dirty="0">
                <a:solidFill>
                  <a:srgbClr val="0000FF"/>
                </a:solidFill>
              </a:rPr>
              <a:t>All results consistent but higher than NLO (and NNLO</a:t>
            </a:r>
            <a:r>
              <a:rPr lang="en-US" dirty="0" smtClean="0">
                <a:solidFill>
                  <a:srgbClr val="0000FF"/>
                </a:solidFill>
              </a:rPr>
              <a:t>) SM predictions</a:t>
            </a:r>
          </a:p>
          <a:p>
            <a:r>
              <a:rPr lang="en-US" dirty="0" smtClean="0">
                <a:solidFill>
                  <a:schemeClr val="tx1"/>
                </a:solidFill>
              </a:rPr>
              <a:t>Notice </a:t>
            </a:r>
            <a:r>
              <a:rPr lang="en-US" dirty="0">
                <a:solidFill>
                  <a:schemeClr val="tx1"/>
                </a:solidFill>
              </a:rPr>
              <a:t>that all of them are above</a:t>
            </a:r>
            <a:r>
              <a:rPr lang="en-US" dirty="0" smtClean="0">
                <a:solidFill>
                  <a:schemeClr val="tx1"/>
                </a:solidFill>
              </a:rPr>
              <a:t>…</a:t>
            </a:r>
            <a:endParaRPr lang="en-US" dirty="0">
              <a:solidFill>
                <a:schemeClr val="tx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9079"/>
          <a:stretch/>
        </p:blipFill>
        <p:spPr>
          <a:xfrm>
            <a:off x="5228074" y="1286078"/>
            <a:ext cx="4982726" cy="6105322"/>
          </a:xfrm>
          <a:prstGeom prst="rect">
            <a:avLst/>
          </a:prstGeom>
        </p:spPr>
      </p:pic>
    </p:spTree>
    <p:extLst>
      <p:ext uri="{BB962C8B-B14F-4D97-AF65-F5344CB8AC3E}">
        <p14:creationId xmlns:p14="http://schemas.microsoft.com/office/powerpoint/2010/main" val="184110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A</a:t>
            </a:r>
            <a:r>
              <a:rPr lang="en-US" baseline="-25000" dirty="0"/>
              <a:t>FB </a:t>
            </a:r>
            <a:r>
              <a:rPr lang="en-US" dirty="0"/>
              <a:t>Tevatron Results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46</a:t>
            </a:fld>
            <a:endParaRPr lang="en-US" dirty="0">
              <a:solidFill>
                <a:schemeClr val="tx1"/>
              </a:solidFill>
            </a:endParaRPr>
          </a:p>
        </p:txBody>
      </p:sp>
      <p:sp>
        <p:nvSpPr>
          <p:cNvPr id="7" name="Content Placeholder 2"/>
          <p:cNvSpPr>
            <a:spLocks noGrp="1"/>
          </p:cNvSpPr>
          <p:nvPr>
            <p:ph idx="1"/>
          </p:nvPr>
        </p:nvSpPr>
        <p:spPr>
          <a:xfrm>
            <a:off x="533400" y="1981200"/>
            <a:ext cx="4902202" cy="4927600"/>
          </a:xfrm>
        </p:spPr>
        <p:txBody>
          <a:bodyPr>
            <a:normAutofit/>
          </a:bodyPr>
          <a:lstStyle/>
          <a:p>
            <a:r>
              <a:rPr lang="en-US" dirty="0" smtClean="0"/>
              <a:t>C</a:t>
            </a:r>
            <a:r>
              <a:rPr lang="en-US" dirty="0" smtClean="0"/>
              <a:t>ombination of the </a:t>
            </a:r>
            <a:r>
              <a:rPr lang="en-US" dirty="0" err="1"/>
              <a:t>CDF+DZero</a:t>
            </a:r>
            <a:r>
              <a:rPr lang="en-US" dirty="0"/>
              <a:t> results is in the </a:t>
            </a:r>
            <a:r>
              <a:rPr lang="en-US" dirty="0" smtClean="0"/>
              <a:t>works</a:t>
            </a:r>
          </a:p>
          <a:p>
            <a:r>
              <a:rPr lang="en-US" dirty="0" smtClean="0">
                <a:solidFill>
                  <a:schemeClr val="tx1"/>
                </a:solidFill>
              </a:rPr>
              <a:t>Results expected by the end of the spring</a:t>
            </a:r>
            <a:endParaRPr lang="en-US" dirty="0">
              <a:solidFill>
                <a:schemeClr val="tx1"/>
              </a:solidFill>
            </a:endParaRPr>
          </a:p>
          <a:p>
            <a:endParaRPr lang="en-US" dirty="0"/>
          </a:p>
          <a:p>
            <a:endParaRPr lang="en-US" dirty="0"/>
          </a:p>
        </p:txBody>
      </p:sp>
      <p:pic>
        <p:nvPicPr>
          <p:cNvPr id="8" name="Picture 7"/>
          <p:cNvPicPr>
            <a:picLocks noChangeAspect="1"/>
          </p:cNvPicPr>
          <p:nvPr/>
        </p:nvPicPr>
        <p:blipFill rotWithShape="1">
          <a:blip r:embed="rId2"/>
          <a:srcRect l="10867" t="7812" r="3747" b="6250"/>
          <a:stretch/>
        </p:blipFill>
        <p:spPr>
          <a:xfrm>
            <a:off x="5435602" y="2133600"/>
            <a:ext cx="4470398" cy="3352800"/>
          </a:xfrm>
          <a:prstGeom prst="rect">
            <a:avLst/>
          </a:prstGeom>
        </p:spPr>
      </p:pic>
    </p:spTree>
    <p:extLst>
      <p:ext uri="{BB962C8B-B14F-4D97-AF65-F5344CB8AC3E}">
        <p14:creationId xmlns:p14="http://schemas.microsoft.com/office/powerpoint/2010/main" val="129610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Conclusions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47</a:t>
            </a:fld>
            <a:endParaRPr lang="en-US" dirty="0">
              <a:solidFill>
                <a:schemeClr val="tx1"/>
              </a:solidFill>
            </a:endParaRPr>
          </a:p>
        </p:txBody>
      </p:sp>
      <mc:AlternateContent xmlns:mc="http://schemas.openxmlformats.org/markup-compatibility/2006">
        <mc:Choice xmlns:a14="http://schemas.microsoft.com/office/drawing/2010/main" Requires="a14">
          <p:sp>
            <p:nvSpPr>
              <p:cNvPr id="7" name="Content Placeholder 2"/>
              <p:cNvSpPr>
                <a:spLocks noGrp="1"/>
              </p:cNvSpPr>
              <p:nvPr>
                <p:ph idx="1"/>
              </p:nvPr>
            </p:nvSpPr>
            <p:spPr>
              <a:xfrm>
                <a:off x="533400" y="1371600"/>
                <a:ext cx="9067800" cy="5187346"/>
              </a:xfrm>
              <a:solidFill>
                <a:srgbClr val="FFFF00"/>
              </a:solidFill>
            </p:spPr>
            <p:txBody>
              <a:bodyPr>
                <a:spAutoFit/>
              </a:bodyPr>
              <a:lstStyle/>
              <a:p>
                <a:r>
                  <a:rPr lang="en-US" sz="2800" dirty="0"/>
                  <a:t>The A</a:t>
                </a:r>
                <a:r>
                  <a:rPr lang="en-US" sz="2800" baseline="-25000" dirty="0"/>
                  <a:t>FB</a:t>
                </a:r>
                <a:r>
                  <a:rPr lang="en-US" sz="2800" dirty="0"/>
                  <a:t> of </a:t>
                </a:r>
                <a:r>
                  <a:rPr lang="en-US" sz="2800" dirty="0" smtClean="0"/>
                  <a:t>top-quark pairs </a:t>
                </a:r>
                <a:r>
                  <a:rPr lang="en-US" sz="2800" dirty="0"/>
                  <a:t>at the Tevatron has been a hot topic for </a:t>
                </a:r>
                <a:r>
                  <a:rPr lang="en-US" sz="2800" dirty="0" smtClean="0"/>
                  <a:t>years, mostly based on early results from the CDF </a:t>
                </a:r>
                <a:r>
                  <a:rPr lang="en-US" sz="2800" dirty="0" err="1" smtClean="0"/>
                  <a:t>Lep+Jets</a:t>
                </a:r>
                <a:r>
                  <a:rPr lang="en-US" sz="2800" dirty="0" smtClean="0"/>
                  <a:t> measurement</a:t>
                </a:r>
                <a:endParaRPr lang="en-US" sz="2800" dirty="0"/>
              </a:p>
              <a:p>
                <a:r>
                  <a:rPr lang="en-US" sz="2800" dirty="0" smtClean="0">
                    <a:solidFill>
                      <a:schemeClr val="tx1"/>
                    </a:solidFill>
                  </a:rPr>
                  <a:t>Legacy </a:t>
                </a:r>
                <a:r>
                  <a:rPr lang="en-US" sz="2800" dirty="0" smtClean="0">
                    <a:solidFill>
                      <a:schemeClr val="tx1"/>
                    </a:solidFill>
                  </a:rPr>
                  <a:t>measurements of the reconstructed A</a:t>
                </a:r>
                <a:r>
                  <a:rPr lang="en-US" sz="2800" baseline="-25000" dirty="0" smtClean="0">
                    <a:solidFill>
                      <a:schemeClr val="tx1"/>
                    </a:solidFill>
                  </a:rPr>
                  <a:t>FB</a:t>
                </a:r>
                <a:r>
                  <a:rPr lang="en-US" sz="2800" dirty="0" smtClean="0">
                    <a:solidFill>
                      <a:schemeClr val="tx1"/>
                    </a:solidFill>
                  </a:rPr>
                  <a:t>, A</a:t>
                </a:r>
                <a:r>
                  <a:rPr lang="en-US" sz="2800" baseline="-25000" dirty="0" smtClean="0">
                    <a:solidFill>
                      <a:schemeClr val="tx1"/>
                    </a:solidFill>
                  </a:rPr>
                  <a:t>FB</a:t>
                </a:r>
                <a:r>
                  <a:rPr lang="en-US" sz="2800" dirty="0" smtClean="0">
                    <a:solidFill>
                      <a:schemeClr val="tx1"/>
                    </a:solidFill>
                  </a:rPr>
                  <a:t> vs. </a:t>
                </a:r>
                <a14:m>
                  <m:oMath xmlns:m="http://schemas.openxmlformats.org/officeDocument/2006/math">
                    <m:sSub>
                      <m:sSubPr>
                        <m:ctrlPr>
                          <a:rPr lang="en-US" sz="2800" i="1">
                            <a:solidFill>
                              <a:schemeClr val="tx1"/>
                            </a:solidFill>
                            <a:latin typeface="Cambria Math" panose="02040503050406030204" pitchFamily="18" charset="0"/>
                          </a:rPr>
                        </m:ctrlPr>
                      </m:sSubPr>
                      <m:e>
                        <m:r>
                          <m:rPr>
                            <m:sty m:val="p"/>
                          </m:rPr>
                          <a:rPr lang="en-US" sz="2800" b="0">
                            <a:solidFill>
                              <a:schemeClr val="tx1"/>
                            </a:solidFill>
                            <a:latin typeface="Cambria Math"/>
                          </a:rPr>
                          <m:t>M</m:t>
                        </m:r>
                      </m:e>
                      <m:sub>
                        <m:r>
                          <a:rPr lang="en-US" sz="2800" i="1">
                            <a:solidFill>
                              <a:schemeClr val="tx1"/>
                            </a:solidFill>
                            <a:latin typeface="Cambria Math"/>
                          </a:rPr>
                          <m:t>𝒕</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a:rPr>
                              <m:t>𝒕</m:t>
                            </m:r>
                          </m:e>
                        </m:acc>
                      </m:sub>
                    </m:sSub>
                  </m:oMath>
                </a14:m>
                <a:r>
                  <a:rPr lang="en-US" sz="2800" dirty="0" smtClean="0">
                    <a:solidFill>
                      <a:schemeClr val="tx1"/>
                    </a:solidFill>
                  </a:rPr>
                  <a:t>, A</a:t>
                </a:r>
                <a:r>
                  <a:rPr lang="en-US" sz="2800" baseline="-25000" dirty="0" smtClean="0">
                    <a:solidFill>
                      <a:schemeClr val="tx1"/>
                    </a:solidFill>
                  </a:rPr>
                  <a:t>FB</a:t>
                </a:r>
                <a:r>
                  <a:rPr lang="en-US" sz="2800" dirty="0" smtClean="0">
                    <a:solidFill>
                      <a:schemeClr val="tx1"/>
                    </a:solidFill>
                  </a:rPr>
                  <a:t> vs. |</a:t>
                </a:r>
                <a:r>
                  <a:rPr lang="en-US" sz="2800" dirty="0" err="1" smtClean="0">
                    <a:solidFill>
                      <a:schemeClr val="tx1"/>
                    </a:solidFill>
                    <a:latin typeface="Symbol" panose="05050102010706020507" pitchFamily="18" charset="2"/>
                  </a:rPr>
                  <a:t>D</a:t>
                </a:r>
                <a:r>
                  <a:rPr lang="en-US" sz="2800" dirty="0" err="1" smtClean="0">
                    <a:solidFill>
                      <a:schemeClr val="tx1"/>
                    </a:solidFill>
                  </a:rPr>
                  <a:t>y</a:t>
                </a:r>
                <a:r>
                  <a:rPr lang="en-US" sz="2800" dirty="0" smtClean="0">
                    <a:solidFill>
                      <a:schemeClr val="tx1"/>
                    </a:solidFill>
                  </a:rPr>
                  <a:t>| as well as the Leptonic asymmetry and the </a:t>
                </a:r>
                <a:r>
                  <a:rPr lang="en-US" sz="2800" dirty="0" err="1" smtClean="0">
                    <a:solidFill>
                      <a:schemeClr val="tx1"/>
                    </a:solidFill>
                  </a:rPr>
                  <a:t>dilepton</a:t>
                </a:r>
                <a:r>
                  <a:rPr lang="en-US" sz="2800" dirty="0" smtClean="0">
                    <a:solidFill>
                      <a:schemeClr val="tx1"/>
                    </a:solidFill>
                  </a:rPr>
                  <a:t> asymmetry are now done</a:t>
                </a:r>
              </a:p>
              <a:p>
                <a:pPr lvl="1"/>
                <a:r>
                  <a:rPr lang="en-US" sz="2800" dirty="0" smtClean="0"/>
                  <a:t>Tevatron combinations are on the way</a:t>
                </a:r>
              </a:p>
              <a:p>
                <a:r>
                  <a:rPr lang="en-US" sz="2800" dirty="0" smtClean="0"/>
                  <a:t>The </a:t>
                </a:r>
                <a:r>
                  <a:rPr lang="en-US" sz="2800" dirty="0" smtClean="0"/>
                  <a:t>SM calculations in the NLO</a:t>
                </a:r>
                <a:r>
                  <a:rPr lang="en-US" sz="2800" dirty="0"/>
                  <a:t>+ </a:t>
                </a:r>
                <a:r>
                  <a:rPr lang="en-US" sz="2800" dirty="0" smtClean="0"/>
                  <a:t>era explain much, and an </a:t>
                </a:r>
                <a:r>
                  <a:rPr lang="en-US" sz="2800" smtClean="0"/>
                  <a:t>apparent </a:t>
                </a:r>
                <a:r>
                  <a:rPr lang="en-US" sz="2800" smtClean="0"/>
                  <a:t>fluctuation </a:t>
                </a:r>
                <a:r>
                  <a:rPr lang="en-US" sz="2800" smtClean="0"/>
                  <a:t>high </a:t>
                </a:r>
                <a:r>
                  <a:rPr lang="en-US" sz="2800" smtClean="0"/>
                  <a:t>appears </a:t>
                </a:r>
                <a:r>
                  <a:rPr lang="en-US" sz="2800" dirty="0" smtClean="0"/>
                  <a:t>to account for the rest</a:t>
                </a:r>
                <a:endParaRPr lang="en-US" sz="2800" dirty="0"/>
              </a:p>
              <a:p>
                <a:r>
                  <a:rPr lang="en-US" sz="2800" dirty="0" smtClean="0">
                    <a:solidFill>
                      <a:srgbClr val="0000FF"/>
                    </a:solidFill>
                  </a:rPr>
                  <a:t>Either </a:t>
                </a:r>
                <a:r>
                  <a:rPr lang="en-US" sz="2800" dirty="0">
                    <a:solidFill>
                      <a:srgbClr val="0000FF"/>
                    </a:solidFill>
                  </a:rPr>
                  <a:t>way it has been an exciting chase </a:t>
                </a:r>
                <a:r>
                  <a:rPr lang="en-US" sz="2800" dirty="0" smtClean="0">
                    <a:solidFill>
                      <a:srgbClr val="0000FF"/>
                    </a:solidFill>
                  </a:rPr>
                  <a:t>for new </a:t>
                </a:r>
                <a:r>
                  <a:rPr lang="en-US" sz="2800" dirty="0">
                    <a:solidFill>
                      <a:srgbClr val="0000FF"/>
                    </a:solidFill>
                  </a:rPr>
                  <a:t>physics</a:t>
                </a:r>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533400" y="1371600"/>
                <a:ext cx="9067800" cy="5187346"/>
              </a:xfrm>
              <a:blipFill rotWithShape="0">
                <a:blip r:embed="rId2"/>
                <a:stretch>
                  <a:fillRect l="-1143" t="-1175" r="-1143" b="-2233"/>
                </a:stretch>
              </a:blipFill>
            </p:spPr>
            <p:txBody>
              <a:bodyPr/>
              <a:lstStyle/>
              <a:p>
                <a:r>
                  <a:rPr lang="en-US">
                    <a:noFill/>
                  </a:rPr>
                  <a:t> </a:t>
                </a:r>
              </a:p>
            </p:txBody>
          </p:sp>
        </mc:Fallback>
      </mc:AlternateContent>
    </p:spTree>
    <p:extLst>
      <p:ext uri="{BB962C8B-B14F-4D97-AF65-F5344CB8AC3E}">
        <p14:creationId xmlns:p14="http://schemas.microsoft.com/office/powerpoint/2010/main" val="302062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9600" dirty="0" smtClean="0"/>
          </a:p>
          <a:p>
            <a:pPr marL="0" indent="0">
              <a:buNone/>
            </a:pPr>
            <a:r>
              <a:rPr lang="en-US" sz="9600" dirty="0" smtClean="0"/>
              <a:t>Backups</a:t>
            </a:r>
            <a:endParaRPr lang="en-US" sz="9600" dirty="0"/>
          </a:p>
          <a:p>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48</a:t>
            </a:fld>
            <a:endParaRPr lang="en-US" dirty="0">
              <a:solidFill>
                <a:schemeClr val="tx1"/>
              </a:solidFill>
            </a:endParaRPr>
          </a:p>
        </p:txBody>
      </p:sp>
    </p:spTree>
    <p:extLst>
      <p:ext uri="{BB962C8B-B14F-4D97-AF65-F5344CB8AC3E}">
        <p14:creationId xmlns:p14="http://schemas.microsoft.com/office/powerpoint/2010/main" val="3110368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forward-backward asymmetry of top quark pair production at the Tevatron experiments has been one of the hottest topics in particle physics in recent years. It provides unique precision tests of the standard model and of physics beyond the standard model. We present the latest measurement of the top forward-backward asymmetry in the dilepton final state from CDF and summarize the legacy results from the </a:t>
            </a:r>
            <a:r>
              <a:rPr lang="en-US" smtClean="0"/>
              <a:t>Tevatron.</a:t>
            </a:r>
            <a:endParaRPr lang="en-US" dirty="0" smtClean="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49</a:t>
            </a:fld>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711" y="1524000"/>
            <a:ext cx="489148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Definition of A</a:t>
            </a:r>
            <a:r>
              <a:rPr lang="en-US" baseline="-25000" dirty="0" smtClean="0"/>
              <a:t>FB</a:t>
            </a:r>
            <a:endParaRPr lang="en-US" baseline="-25000" dirty="0"/>
          </a:p>
        </p:txBody>
      </p:sp>
      <p:sp>
        <p:nvSpPr>
          <p:cNvPr id="4" name="Date Placeholder 3"/>
          <p:cNvSpPr>
            <a:spLocks noGrp="1"/>
          </p:cNvSpPr>
          <p:nvPr>
            <p:ph type="dt" sz="half" idx="10"/>
          </p:nvPr>
        </p:nvSpPr>
        <p:spPr/>
        <p:txBody>
          <a:bodyPr/>
          <a:lstStyle/>
          <a:p>
            <a:endParaRPr lang="en-US" smtClean="0"/>
          </a:p>
          <a:p>
            <a:r>
              <a:rPr lang="en-US" smtClean="0"/>
              <a:t>UC Seminar, Nov 2015</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a:t>
            </a:fld>
            <a:endParaRPr lang="en-US" dirty="0">
              <a:solidFill>
                <a:schemeClr val="tx1"/>
              </a:solidFill>
            </a:endParaRPr>
          </a:p>
        </p:txBody>
      </p:sp>
      <p:sp>
        <p:nvSpPr>
          <p:cNvPr id="8" name="Content Placeholder 2"/>
          <p:cNvSpPr txBox="1">
            <a:spLocks/>
          </p:cNvSpPr>
          <p:nvPr/>
        </p:nvSpPr>
        <p:spPr bwMode="auto">
          <a:xfrm>
            <a:off x="363279" y="1414932"/>
            <a:ext cx="6571887" cy="231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spAutoFit/>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FontTx/>
              <a:buNone/>
            </a:pPr>
            <a:r>
              <a:rPr lang="en-US" kern="0" dirty="0" smtClean="0"/>
              <a:t>In proton-antiproton collisions can measure the relative angle between the outgoing top and the proton direction</a:t>
            </a:r>
          </a:p>
        </p:txBody>
      </p:sp>
      <p:sp>
        <p:nvSpPr>
          <p:cNvPr id="3" name="Content Placeholder 2"/>
          <p:cNvSpPr>
            <a:spLocks noGrp="1"/>
          </p:cNvSpPr>
          <p:nvPr>
            <p:ph idx="1"/>
          </p:nvPr>
        </p:nvSpPr>
        <p:spPr>
          <a:xfrm>
            <a:off x="363279" y="5486400"/>
            <a:ext cx="9542721" cy="2269624"/>
          </a:xfrm>
          <a:solidFill>
            <a:srgbClr val="FFFF00"/>
          </a:solidFill>
        </p:spPr>
        <p:txBody>
          <a:bodyPr>
            <a:spAutoFit/>
          </a:bodyPr>
          <a:lstStyle/>
          <a:p>
            <a:pPr marL="0" indent="0">
              <a:buNone/>
            </a:pPr>
            <a:r>
              <a:rPr lang="en-US" sz="3200" dirty="0" smtClean="0">
                <a:solidFill>
                  <a:srgbClr val="0000FF"/>
                </a:solidFill>
              </a:rPr>
              <a:t>This is a forward event… If the top was going in the direction of the anti-proton </a:t>
            </a:r>
            <a:r>
              <a:rPr lang="en-US" sz="3200" dirty="0" smtClean="0">
                <a:solidFill>
                  <a:srgbClr val="0000FF"/>
                </a:solidFill>
                <a:sym typeface="Wingdings" panose="05000000000000000000" pitchFamily="2" charset="2"/>
              </a:rPr>
              <a:t></a:t>
            </a:r>
            <a:r>
              <a:rPr lang="en-US" sz="3200" dirty="0" smtClean="0">
                <a:solidFill>
                  <a:srgbClr val="0000FF"/>
                </a:solidFill>
              </a:rPr>
              <a:t>backward event</a:t>
            </a:r>
          </a:p>
          <a:p>
            <a:pPr marL="0" indent="0">
              <a:buNone/>
            </a:pPr>
            <a:r>
              <a:rPr lang="en-US" sz="3200" dirty="0" smtClean="0">
                <a:solidFill>
                  <a:schemeClr val="tx1"/>
                </a:solidFill>
              </a:rPr>
              <a:t>Forward-Backward Asymmetry: </a:t>
            </a:r>
          </a:p>
          <a:p>
            <a:pPr marL="0" indent="0">
              <a:buNone/>
            </a:pPr>
            <a:r>
              <a:rPr lang="en-US" sz="3200" dirty="0" smtClean="0">
                <a:solidFill>
                  <a:schemeClr val="tx1"/>
                </a:solidFill>
              </a:rPr>
              <a:t>A</a:t>
            </a:r>
            <a:r>
              <a:rPr lang="en-US" sz="3200" baseline="-25000" dirty="0" smtClean="0">
                <a:solidFill>
                  <a:schemeClr val="tx1"/>
                </a:solidFill>
              </a:rPr>
              <a:t>FB</a:t>
            </a:r>
            <a:r>
              <a:rPr lang="en-US" sz="3200" dirty="0" smtClean="0">
                <a:solidFill>
                  <a:schemeClr val="tx1"/>
                </a:solidFill>
              </a:rPr>
              <a:t> = Fraction(Forward) – Fraction(Backward)</a:t>
            </a:r>
          </a:p>
        </p:txBody>
      </p:sp>
      <p:cxnSp>
        <p:nvCxnSpPr>
          <p:cNvPr id="10" name="Straight Arrow Connector 9"/>
          <p:cNvCxnSpPr/>
          <p:nvPr/>
        </p:nvCxnSpPr>
        <p:spPr bwMode="auto">
          <a:xfrm flipV="1">
            <a:off x="4038600" y="3429000"/>
            <a:ext cx="3932237" cy="2286000"/>
          </a:xfrm>
          <a:prstGeom prst="straightConnector1">
            <a:avLst/>
          </a:prstGeom>
          <a:solidFill>
            <a:schemeClr val="accent1"/>
          </a:solidFill>
          <a:ln w="5715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98889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50</a:t>
            </a:fld>
            <a:endParaRPr lang="en-US" dirty="0">
              <a:solidFill>
                <a:schemeClr val="tx1"/>
              </a:solidFill>
            </a:endParaRPr>
          </a:p>
        </p:txBody>
      </p:sp>
      <p:pic>
        <p:nvPicPr>
          <p:cNvPr id="7" name="Picture 2" descr="Figure 1"/>
          <p:cNvPicPr>
            <a:picLocks noChangeAspect="1" noChangeArrowheads="1"/>
          </p:cNvPicPr>
          <p:nvPr/>
        </p:nvPicPr>
        <p:blipFill>
          <a:blip r:embed="rId2" cstate="print"/>
          <a:srcRect/>
          <a:stretch>
            <a:fillRect/>
          </a:stretch>
        </p:blipFill>
        <p:spPr bwMode="auto">
          <a:xfrm>
            <a:off x="4183982" y="3124200"/>
            <a:ext cx="4762500" cy="2714626"/>
          </a:xfrm>
          <a:prstGeom prst="rect">
            <a:avLst/>
          </a:prstGeom>
          <a:noFill/>
        </p:spPr>
      </p:pic>
    </p:spTree>
    <p:extLst>
      <p:ext uri="{BB962C8B-B14F-4D97-AF65-F5344CB8AC3E}">
        <p14:creationId xmlns:p14="http://schemas.microsoft.com/office/powerpoint/2010/main" val="1306484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51</a:t>
            </a:fld>
            <a:endParaRPr lang="en-US" dirty="0">
              <a:solidFill>
                <a:schemeClr val="tx1"/>
              </a:solidFill>
            </a:endParaRPr>
          </a:p>
        </p:txBody>
      </p:sp>
      <p:pic>
        <p:nvPicPr>
          <p:cNvPr id="1026" name="Picture 2" descr="http://people.physics.tamu.edu/zqhong/plots/figs/fig11.png"/>
          <p:cNvPicPr>
            <a:picLocks noChangeAspect="1" noChangeArrowheads="1"/>
          </p:cNvPicPr>
          <p:nvPr/>
        </p:nvPicPr>
        <p:blipFill>
          <a:blip r:embed="rId2" cstate="print"/>
          <a:srcRect/>
          <a:stretch>
            <a:fillRect/>
          </a:stretch>
        </p:blipFill>
        <p:spPr bwMode="auto">
          <a:xfrm>
            <a:off x="5486400" y="-1295400"/>
            <a:ext cx="4838700" cy="7477126"/>
          </a:xfrm>
          <a:prstGeom prst="rect">
            <a:avLst/>
          </a:prstGeom>
          <a:noFill/>
        </p:spPr>
      </p:pic>
      <p:pic>
        <p:nvPicPr>
          <p:cNvPr id="1028" name="Picture 4" descr="http://people.physics.tamu.edu/zqhong/plots/figs/fig14.png"/>
          <p:cNvPicPr>
            <a:picLocks noChangeAspect="1" noChangeArrowheads="1"/>
          </p:cNvPicPr>
          <p:nvPr/>
        </p:nvPicPr>
        <p:blipFill>
          <a:blip r:embed="rId3" cstate="print"/>
          <a:srcRect/>
          <a:stretch>
            <a:fillRect/>
          </a:stretch>
        </p:blipFill>
        <p:spPr bwMode="auto">
          <a:xfrm>
            <a:off x="0" y="2133600"/>
            <a:ext cx="4838700" cy="3295651"/>
          </a:xfrm>
          <a:prstGeom prst="rect">
            <a:avLst/>
          </a:prstGeom>
          <a:noFill/>
        </p:spPr>
      </p:pic>
      <p:pic>
        <p:nvPicPr>
          <p:cNvPr id="1030" name="Picture 6" descr="http://people.physics.tamu.edu/zqhong/plots/figs/?thumbnail=fig15a.png"/>
          <p:cNvPicPr>
            <a:picLocks noChangeAspect="1" noChangeArrowheads="1"/>
          </p:cNvPicPr>
          <p:nvPr/>
        </p:nvPicPr>
        <p:blipFill>
          <a:blip r:embed="rId4" cstate="print"/>
          <a:srcRect/>
          <a:stretch>
            <a:fillRect/>
          </a:stretch>
        </p:blipFill>
        <p:spPr bwMode="auto">
          <a:xfrm>
            <a:off x="155575" y="-998538"/>
            <a:ext cx="2857500" cy="2085976"/>
          </a:xfrm>
          <a:prstGeom prst="rect">
            <a:avLst/>
          </a:prstGeom>
          <a:noFill/>
        </p:spPr>
      </p:pic>
      <p:pic>
        <p:nvPicPr>
          <p:cNvPr id="1032" name="Picture 8" descr="http://people.physics.tamu.edu/zqhong/plots/figs/?thumbnail=fig15b.png"/>
          <p:cNvPicPr>
            <a:picLocks noChangeAspect="1" noChangeArrowheads="1"/>
          </p:cNvPicPr>
          <p:nvPr/>
        </p:nvPicPr>
        <p:blipFill>
          <a:blip r:embed="rId5" cstate="print"/>
          <a:srcRect/>
          <a:stretch>
            <a:fillRect/>
          </a:stretch>
        </p:blipFill>
        <p:spPr bwMode="auto">
          <a:xfrm>
            <a:off x="873459" y="5429251"/>
            <a:ext cx="2857500" cy="2019301"/>
          </a:xfrm>
          <a:prstGeom prst="rect">
            <a:avLst/>
          </a:prstGeom>
          <a:noFill/>
        </p:spPr>
      </p:pic>
    </p:spTree>
    <p:extLst>
      <p:ext uri="{BB962C8B-B14F-4D97-AF65-F5344CB8AC3E}">
        <p14:creationId xmlns:p14="http://schemas.microsoft.com/office/powerpoint/2010/main" val="395564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on Variable Choice </a:t>
            </a:r>
            <a:r>
              <a:rPr lang="en-US" dirty="0" err="1" smtClean="0">
                <a:latin typeface="Symbol" pitchFamily="18" charset="2"/>
              </a:rPr>
              <a:t>D</a:t>
            </a:r>
            <a:r>
              <a:rPr lang="en-US" dirty="0" err="1"/>
              <a:t>y</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2012</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CIPANP, 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a:t>
            </a:fld>
            <a:endParaRPr lang="en-US">
              <a:solidFill>
                <a:schemeClr val="tx1"/>
              </a:solidFill>
            </a:endParaRPr>
          </a:p>
        </p:txBody>
      </p:sp>
      <p:sp>
        <p:nvSpPr>
          <p:cNvPr id="12" name="TextBox 11"/>
          <p:cNvSpPr txBox="1"/>
          <p:nvPr/>
        </p:nvSpPr>
        <p:spPr>
          <a:xfrm>
            <a:off x="194931" y="6400800"/>
            <a:ext cx="9758366" cy="1348061"/>
          </a:xfrm>
          <a:prstGeom prst="rect">
            <a:avLst/>
          </a:prstGeom>
          <a:solidFill>
            <a:srgbClr val="00FF00"/>
          </a:solidFill>
        </p:spPr>
        <p:txBody>
          <a:bodyPr wrap="square" rtlCol="0">
            <a:spAutoFit/>
          </a:bodyPr>
          <a:lstStyle/>
          <a:p>
            <a:r>
              <a:rPr lang="en-US" sz="2400" dirty="0" smtClean="0">
                <a:solidFill>
                  <a:schemeClr val="tx1"/>
                </a:solidFill>
                <a:latin typeface="Times New Roman" panose="02020603050405020304" pitchFamily="18" charset="0"/>
                <a:cs typeface="Times New Roman" panose="02020603050405020304" pitchFamily="18" charset="0"/>
              </a:rPr>
              <a:t>Note: </a:t>
            </a:r>
            <a:r>
              <a:rPr lang="en-US" sz="2400" i="1" dirty="0" smtClean="0">
                <a:solidFill>
                  <a:schemeClr val="tx1"/>
                </a:solidFill>
                <a:latin typeface="Times New Roman" panose="02020603050405020304" pitchFamily="18" charset="0"/>
                <a:cs typeface="Times New Roman" panose="02020603050405020304" pitchFamily="18" charset="0"/>
              </a:rPr>
              <a:t>y</a:t>
            </a:r>
            <a:r>
              <a:rPr lang="en-US" sz="2400" dirty="0" smtClean="0">
                <a:solidFill>
                  <a:schemeClr val="tx1"/>
                </a:solidFill>
                <a:latin typeface="Times New Roman" panose="02020603050405020304" pitchFamily="18" charset="0"/>
                <a:cs typeface="Times New Roman" panose="02020603050405020304" pitchFamily="18" charset="0"/>
              </a:rPr>
              <a:t> doesn’t have the usual geometric angle many of us are used to.</a:t>
            </a:r>
          </a:p>
          <a:p>
            <a:r>
              <a:rPr lang="en-US" sz="2400" dirty="0" smtClean="0">
                <a:solidFill>
                  <a:schemeClr val="tx1"/>
                </a:solidFill>
                <a:latin typeface="Times New Roman" panose="02020603050405020304" pitchFamily="18" charset="0"/>
                <a:cs typeface="Times New Roman" panose="02020603050405020304" pitchFamily="18" charset="0"/>
              </a:rPr>
              <a:t>At hadron colliders we usually use pseudo-rapidity which assumes </a:t>
            </a:r>
            <a:r>
              <a:rPr lang="en-US" sz="2400" i="1" dirty="0" smtClean="0">
                <a:solidFill>
                  <a:schemeClr val="tx1"/>
                </a:solidFill>
                <a:latin typeface="Times New Roman" panose="02020603050405020304" pitchFamily="18" charset="0"/>
                <a:cs typeface="Times New Roman" panose="02020603050405020304" pitchFamily="18" charset="0"/>
              </a:rPr>
              <a:t>m</a:t>
            </a:r>
            <a:r>
              <a:rPr lang="en-US" sz="2400" dirty="0" smtClean="0">
                <a:solidFill>
                  <a:schemeClr val="tx1"/>
                </a:solidFill>
                <a:latin typeface="Times New Roman" panose="02020603050405020304" pitchFamily="18" charset="0"/>
                <a:cs typeface="Times New Roman" panose="02020603050405020304" pitchFamily="18" charset="0"/>
              </a:rPr>
              <a:t>=0</a:t>
            </a:r>
          </a:p>
          <a:p>
            <a:r>
              <a:rPr lang="en-US" sz="2400" dirty="0" smtClean="0">
                <a:solidFill>
                  <a:schemeClr val="tx1"/>
                </a:solidFill>
                <a:latin typeface="Times New Roman" panose="02020603050405020304" pitchFamily="18" charset="0"/>
                <a:cs typeface="Times New Roman" panose="02020603050405020304" pitchFamily="18" charset="0"/>
                <a:sym typeface="Wingdings" pitchFamily="2" charset="2"/>
              </a:rPr>
              <a:t></a:t>
            </a:r>
            <a:r>
              <a:rPr lang="en-US" sz="2400" dirty="0" smtClean="0">
                <a:solidFill>
                  <a:schemeClr val="tx1"/>
                </a:solidFill>
                <a:latin typeface="Times New Roman" panose="02020603050405020304" pitchFamily="18" charset="0"/>
                <a:cs typeface="Times New Roman" panose="02020603050405020304" pitchFamily="18" charset="0"/>
              </a:rPr>
              <a:t> Here </a:t>
            </a:r>
            <a:r>
              <a:rPr lang="en-US" sz="2400" i="1" dirty="0" smtClean="0">
                <a:solidFill>
                  <a:schemeClr val="tx1"/>
                </a:solidFill>
                <a:latin typeface="Times New Roman" panose="02020603050405020304" pitchFamily="18" charset="0"/>
                <a:cs typeface="Times New Roman" panose="02020603050405020304" pitchFamily="18" charset="0"/>
              </a:rPr>
              <a:t>E</a:t>
            </a:r>
            <a:r>
              <a:rPr lang="en-US" sz="2400" dirty="0" smtClean="0">
                <a:solidFill>
                  <a:schemeClr val="tx1"/>
                </a:solidFill>
                <a:latin typeface="Times New Roman" panose="02020603050405020304" pitchFamily="18" charset="0"/>
                <a:cs typeface="Times New Roman" panose="02020603050405020304" pitchFamily="18" charset="0"/>
              </a:rPr>
              <a:t> and </a:t>
            </a:r>
            <a:r>
              <a:rPr lang="en-US" sz="2400" i="1" dirty="0" smtClean="0">
                <a:solidFill>
                  <a:schemeClr val="tx1"/>
                </a:solidFill>
                <a:latin typeface="Times New Roman" panose="02020603050405020304" pitchFamily="18" charset="0"/>
                <a:cs typeface="Times New Roman" panose="02020603050405020304" pitchFamily="18" charset="0"/>
              </a:rPr>
              <a:t>p</a:t>
            </a:r>
            <a:r>
              <a:rPr lang="en-US" sz="2400" dirty="0" smtClean="0">
                <a:solidFill>
                  <a:schemeClr val="tx1"/>
                </a:solidFill>
                <a:latin typeface="Times New Roman" panose="02020603050405020304" pitchFamily="18" charset="0"/>
                <a:cs typeface="Times New Roman" panose="02020603050405020304" pitchFamily="18" charset="0"/>
              </a:rPr>
              <a:t> not close to equal because of the top mass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bwMode="auto">
          <a:xfrm>
            <a:off x="152400" y="1295400"/>
            <a:ext cx="7086600" cy="3352997"/>
          </a:xfrm>
          <a:prstGeom prst="rect">
            <a:avLst/>
          </a:prstGeom>
          <a:solidFill>
            <a:srgbClr val="FFFF00"/>
          </a:solidFill>
          <a:ln>
            <a:noFill/>
          </a:ln>
          <a:effectLst/>
          <a:extLst/>
        </p:spPr>
        <p:txBody>
          <a:bodyPr vert="horz" wrap="square" lIns="101882" tIns="50941" rIns="101882" bIns="50941" numCol="1" anchor="t" anchorCtr="0" compatLnSpc="1">
            <a:prstTxWarp prst="textNoShape">
              <a:avLst/>
            </a:prstTxWarp>
            <a:spAutoFit/>
          </a:bodyPr>
          <a:lst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defTabSz="457200">
              <a:buNone/>
            </a:pPr>
            <a:r>
              <a:rPr lang="en-US" sz="3200" dirty="0" smtClean="0">
                <a:solidFill>
                  <a:srgbClr val="0000FF"/>
                </a:solidFill>
                <a:latin typeface="Times New Roman" panose="02020603050405020304" pitchFamily="18" charset="0"/>
                <a:cs typeface="Times New Roman" panose="02020603050405020304" pitchFamily="18" charset="0"/>
              </a:rPr>
              <a:t>Transform from </a:t>
            </a:r>
            <a:r>
              <a:rPr lang="en-US" sz="3200" dirty="0" err="1" smtClean="0">
                <a:solidFill>
                  <a:srgbClr val="0000FF"/>
                </a:solidFill>
                <a:latin typeface="Symbol" panose="05050102010706020507" pitchFamily="18" charset="2"/>
                <a:cs typeface="Times New Roman" panose="02020603050405020304" pitchFamily="18" charset="0"/>
              </a:rPr>
              <a:t>Q</a:t>
            </a:r>
            <a:r>
              <a:rPr lang="en-US" sz="3200" baseline="-25000" dirty="0" err="1" smtClean="0">
                <a:solidFill>
                  <a:srgbClr val="0000FF"/>
                </a:solidFill>
                <a:latin typeface="Times New Roman" panose="02020603050405020304" pitchFamily="18" charset="0"/>
                <a:cs typeface="Times New Roman" panose="02020603050405020304" pitchFamily="18" charset="0"/>
              </a:rPr>
              <a:t>t</a:t>
            </a:r>
            <a:r>
              <a:rPr lang="en-US" sz="3200" dirty="0" smtClean="0">
                <a:solidFill>
                  <a:srgbClr val="0000FF"/>
                </a:solidFill>
                <a:latin typeface="Times New Roman" panose="02020603050405020304" pitchFamily="18" charset="0"/>
                <a:cs typeface="Times New Roman" panose="02020603050405020304" pitchFamily="18" charset="0"/>
              </a:rPr>
              <a:t> to </a:t>
            </a:r>
            <a:r>
              <a:rPr lang="en-US" sz="3200" i="1" u="sng" dirty="0" smtClean="0">
                <a:solidFill>
                  <a:srgbClr val="0000FF"/>
                </a:solidFill>
                <a:latin typeface="Times New Roman" panose="02020603050405020304" pitchFamily="18" charset="0"/>
                <a:cs typeface="Times New Roman" panose="02020603050405020304" pitchFamily="18" charset="0"/>
              </a:rPr>
              <a:t>rapidity</a:t>
            </a:r>
            <a:r>
              <a:rPr lang="en-US" sz="3200" dirty="0" smtClean="0">
                <a:solidFill>
                  <a:srgbClr val="0000FF"/>
                </a:solidFill>
                <a:latin typeface="Times New Roman" panose="02020603050405020304" pitchFamily="18" charset="0"/>
                <a:cs typeface="Times New Roman" panose="02020603050405020304" pitchFamily="18" charset="0"/>
              </a:rPr>
              <a:t> (y)</a:t>
            </a:r>
          </a:p>
          <a:p>
            <a:pPr marL="0" indent="0" defTabSz="457200">
              <a:buNone/>
            </a:pPr>
            <a:r>
              <a:rPr lang="en-US" sz="3200" dirty="0" smtClean="0">
                <a:latin typeface="Times New Roman" panose="02020603050405020304" pitchFamily="18" charset="0"/>
                <a:cs typeface="Times New Roman" panose="02020603050405020304" pitchFamily="18" charset="0"/>
              </a:rPr>
              <a:t>Rapidity </a:t>
            </a:r>
            <a:r>
              <a:rPr lang="en-US" sz="3200" dirty="0">
                <a:latin typeface="Times New Roman" panose="02020603050405020304" pitchFamily="18" charset="0"/>
                <a:cs typeface="Times New Roman" panose="02020603050405020304" pitchFamily="18" charset="0"/>
              </a:rPr>
              <a:t>difference is a good proxy for production angle</a:t>
            </a:r>
          </a:p>
          <a:p>
            <a:pPr marL="0" indent="0" defTabSz="457200">
              <a:buNone/>
            </a:pPr>
            <a:r>
              <a:rPr lang="en-US" sz="3200" dirty="0" smtClean="0">
                <a:solidFill>
                  <a:schemeClr val="tx1"/>
                </a:solidFill>
                <a:latin typeface="Times New Roman" panose="02020603050405020304" pitchFamily="18" charset="0"/>
                <a:cs typeface="Times New Roman" panose="02020603050405020304" pitchFamily="18" charset="0"/>
              </a:rPr>
              <a:t>Invariant </a:t>
            </a:r>
            <a:r>
              <a:rPr lang="en-US" sz="3200" dirty="0">
                <a:solidFill>
                  <a:schemeClr val="tx1"/>
                </a:solidFill>
                <a:latin typeface="Times New Roman" panose="02020603050405020304" pitchFamily="18" charset="0"/>
                <a:cs typeface="Times New Roman" panose="02020603050405020304" pitchFamily="18" charset="0"/>
              </a:rPr>
              <a:t>under longitudinal </a:t>
            </a:r>
            <a:r>
              <a:rPr lang="en-US" sz="3200" dirty="0" smtClean="0">
                <a:solidFill>
                  <a:schemeClr val="tx1"/>
                </a:solidFill>
                <a:latin typeface="Times New Roman" panose="02020603050405020304" pitchFamily="18" charset="0"/>
                <a:cs typeface="Times New Roman" panose="02020603050405020304" pitchFamily="18" charset="0"/>
              </a:rPr>
              <a:t>boosts</a:t>
            </a:r>
          </a:p>
          <a:p>
            <a:pPr marL="0" indent="0" defTabSz="457200">
              <a:buNone/>
            </a:pPr>
            <a:r>
              <a:rPr lang="en-US" sz="3200" dirty="0" smtClean="0">
                <a:solidFill>
                  <a:srgbClr val="0000FF"/>
                </a:solidFill>
                <a:latin typeface="Times New Roman" panose="02020603050405020304" pitchFamily="18" charset="0"/>
                <a:cs typeface="Times New Roman" panose="02020603050405020304" pitchFamily="18" charset="0"/>
              </a:rPr>
              <a:t>Asymmetry in </a:t>
            </a:r>
            <a:r>
              <a:rPr lang="en-US" sz="3200" dirty="0" err="1" smtClean="0">
                <a:solidFill>
                  <a:srgbClr val="0000FF"/>
                </a:solidFill>
                <a:latin typeface="Symbol" panose="05050102010706020507" pitchFamily="18" charset="2"/>
                <a:cs typeface="Times New Roman" panose="02020603050405020304" pitchFamily="18" charset="0"/>
              </a:rPr>
              <a:t>D</a:t>
            </a:r>
            <a:r>
              <a:rPr lang="en-US" sz="3200" dirty="0" err="1" smtClean="0">
                <a:solidFill>
                  <a:srgbClr val="0000FF"/>
                </a:solidFill>
                <a:latin typeface="Times New Roman" panose="02020603050405020304" pitchFamily="18" charset="0"/>
                <a:cs typeface="Times New Roman" panose="02020603050405020304" pitchFamily="18" charset="0"/>
              </a:rPr>
              <a:t>y</a:t>
            </a:r>
            <a:r>
              <a:rPr lang="en-US" sz="3200" dirty="0" smtClean="0">
                <a:solidFill>
                  <a:srgbClr val="0000FF"/>
                </a:solidFill>
                <a:latin typeface="Times New Roman" panose="02020603050405020304" pitchFamily="18" charset="0"/>
                <a:cs typeface="Times New Roman" panose="02020603050405020304" pitchFamily="18" charset="0"/>
              </a:rPr>
              <a:t> is bigger than in </a:t>
            </a:r>
            <a:r>
              <a:rPr lang="en-US" sz="3200" dirty="0" err="1" smtClean="0">
                <a:solidFill>
                  <a:srgbClr val="0000FF"/>
                </a:solidFill>
                <a:latin typeface="Symbol" panose="05050102010706020507" pitchFamily="18" charset="2"/>
                <a:cs typeface="Times New Roman" panose="02020603050405020304" pitchFamily="18" charset="0"/>
              </a:rPr>
              <a:t>Q</a:t>
            </a:r>
            <a:r>
              <a:rPr lang="en-US" sz="3200" baseline="-25000" dirty="0" err="1" smtClean="0">
                <a:solidFill>
                  <a:srgbClr val="0000FF"/>
                </a:solidFill>
                <a:latin typeface="Times New Roman" panose="02020603050405020304" pitchFamily="18" charset="0"/>
                <a:cs typeface="Times New Roman" panose="02020603050405020304" pitchFamily="18" charset="0"/>
              </a:rPr>
              <a:t>t</a:t>
            </a:r>
            <a:r>
              <a:rPr lang="en-US" sz="3200" baseline="-25000" dirty="0" smtClean="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easier to distinguish from 0</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13"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25191" t="-3329" r="27075" b="22664"/>
          <a:stretch/>
        </p:blipFill>
        <p:spPr bwMode="auto">
          <a:xfrm>
            <a:off x="7239000" y="1295400"/>
            <a:ext cx="2895600" cy="319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1" y="5486400"/>
            <a:ext cx="10026299" cy="994827"/>
          </a:xfrm>
          <a:prstGeom prst="rect">
            <a:avLst/>
          </a:prstGeom>
          <a:solidFill>
            <a:srgbClr val="FFFF00"/>
          </a:solidFill>
          <a:ln w="28575">
            <a:solidFill>
              <a:srgbClr val="0000FF"/>
            </a:solidFill>
          </a:ln>
          <a:effectLst/>
          <a:extLst/>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91" t="75222" b="9667"/>
          <a:stretch/>
        </p:blipFill>
        <p:spPr bwMode="auto">
          <a:xfrm>
            <a:off x="6172200" y="4648200"/>
            <a:ext cx="3886200" cy="75468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21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Tevatron </a:t>
            </a:r>
            <a:r>
              <a:rPr lang="en-US" dirty="0" smtClean="0"/>
              <a:t>vs. </a:t>
            </a:r>
            <a:r>
              <a:rPr lang="en-US" dirty="0"/>
              <a:t>LHC</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a:t>
            </a:fld>
            <a:endParaRPr lang="en-US" dirty="0">
              <a:solidFill>
                <a:schemeClr val="tx1"/>
              </a:solidFill>
            </a:endParaRPr>
          </a:p>
        </p:txBody>
      </p:sp>
      <p:sp>
        <p:nvSpPr>
          <p:cNvPr id="7" name="Content Placeholder 2"/>
          <p:cNvSpPr>
            <a:spLocks noGrp="1"/>
          </p:cNvSpPr>
          <p:nvPr>
            <p:ph idx="1"/>
          </p:nvPr>
        </p:nvSpPr>
        <p:spPr>
          <a:xfrm>
            <a:off x="533400" y="1371600"/>
            <a:ext cx="9067800" cy="5537200"/>
          </a:xfrm>
        </p:spPr>
        <p:txBody>
          <a:bodyPr>
            <a:noAutofit/>
          </a:bodyPr>
          <a:lstStyle/>
          <a:p>
            <a:r>
              <a:rPr lang="en-US" i="1" dirty="0" smtClean="0"/>
              <a:t>Isn’t the LHC better for this? </a:t>
            </a:r>
          </a:p>
          <a:p>
            <a:r>
              <a:rPr lang="en-US" dirty="0" smtClean="0">
                <a:solidFill>
                  <a:srgbClr val="0000FF"/>
                </a:solidFill>
              </a:rPr>
              <a:t>Tevatron is proton-antiproton while LHC is proton-proton</a:t>
            </a:r>
          </a:p>
          <a:p>
            <a:r>
              <a:rPr lang="en-US" dirty="0" smtClean="0">
                <a:solidFill>
                  <a:schemeClr val="tx1"/>
                </a:solidFill>
              </a:rPr>
              <a:t>Tevatron provides a direction in space, while LHC only provides a line in space</a:t>
            </a:r>
          </a:p>
          <a:p>
            <a:r>
              <a:rPr lang="en-US" dirty="0" smtClean="0"/>
              <a:t>Can directly use the opening angles to learn about Feynman diagrams</a:t>
            </a:r>
          </a:p>
          <a:p>
            <a:pPr lvl="1"/>
            <a:r>
              <a:rPr lang="en-US" sz="3200" dirty="0" smtClean="0"/>
              <a:t>Can get at the same diagrams at LHC, but takes much larger statistics and more indirect methods</a:t>
            </a:r>
            <a:endParaRPr lang="en-US" sz="3200" dirty="0"/>
          </a:p>
        </p:txBody>
      </p:sp>
    </p:spTree>
    <p:extLst>
      <p:ext uri="{BB962C8B-B14F-4D97-AF65-F5344CB8AC3E}">
        <p14:creationId xmlns:p14="http://schemas.microsoft.com/office/powerpoint/2010/main" val="121111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Asymmetry Predictions</a:t>
            </a:r>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8</a:t>
            </a:fld>
            <a:endParaRPr lang="en-US" dirty="0">
              <a:solidFill>
                <a:schemeClr val="tx1"/>
              </a:solidFill>
            </a:endParaRPr>
          </a:p>
        </p:txBody>
      </p:sp>
      <p:sp>
        <p:nvSpPr>
          <p:cNvPr id="7" name="Content Placeholder 2"/>
          <p:cNvSpPr>
            <a:spLocks noGrp="1"/>
          </p:cNvSpPr>
          <p:nvPr>
            <p:ph idx="1"/>
          </p:nvPr>
        </p:nvSpPr>
        <p:spPr>
          <a:xfrm>
            <a:off x="228600" y="1371600"/>
            <a:ext cx="5410200" cy="5537200"/>
          </a:xfrm>
        </p:spPr>
        <p:txBody>
          <a:bodyPr>
            <a:noAutofit/>
          </a:bodyPr>
          <a:lstStyle/>
          <a:p>
            <a:r>
              <a:rPr lang="en-US" sz="2400" dirty="0" smtClean="0"/>
              <a:t>First SM predictions of A</a:t>
            </a:r>
            <a:r>
              <a:rPr lang="en-US" sz="2400" baseline="-25000" dirty="0" smtClean="0"/>
              <a:t>FB</a:t>
            </a:r>
            <a:r>
              <a:rPr lang="en-US" sz="2400" dirty="0" smtClean="0"/>
              <a:t> after top discovery (~1995)</a:t>
            </a:r>
          </a:p>
          <a:p>
            <a:r>
              <a:rPr lang="en-US" sz="2400" dirty="0" smtClean="0">
                <a:solidFill>
                  <a:schemeClr val="tx1"/>
                </a:solidFill>
              </a:rPr>
              <a:t>No A</a:t>
            </a:r>
            <a:r>
              <a:rPr lang="en-US" sz="2400" baseline="-25000" dirty="0" smtClean="0">
                <a:solidFill>
                  <a:schemeClr val="tx1"/>
                </a:solidFill>
              </a:rPr>
              <a:t>FB</a:t>
            </a:r>
            <a:r>
              <a:rPr lang="en-US" sz="2400" dirty="0" smtClean="0">
                <a:solidFill>
                  <a:schemeClr val="tx1"/>
                </a:solidFill>
              </a:rPr>
              <a:t> at LO, all asymmetry comes from NLO diagrams. Took many years to get decent predictions</a:t>
            </a:r>
            <a:endParaRPr lang="en-US" sz="2400" dirty="0">
              <a:solidFill>
                <a:schemeClr val="tx1"/>
              </a:solidFill>
            </a:endParaRPr>
          </a:p>
          <a:p>
            <a:pPr lvl="1"/>
            <a:r>
              <a:rPr lang="en-US" sz="2400" dirty="0" smtClean="0"/>
              <a:t>Interference </a:t>
            </a:r>
            <a:r>
              <a:rPr lang="en-US" sz="2400" dirty="0"/>
              <a:t>among </a:t>
            </a:r>
            <a:r>
              <a:rPr lang="en-US" sz="2400" dirty="0" smtClean="0"/>
              <a:t>diagrams</a:t>
            </a:r>
          </a:p>
          <a:p>
            <a:pPr lvl="1"/>
            <a:r>
              <a:rPr lang="en-US" sz="2400" dirty="0" smtClean="0"/>
              <a:t>Larger-than-expected </a:t>
            </a:r>
            <a:r>
              <a:rPr lang="en-US" sz="2400" dirty="0"/>
              <a:t>EW </a:t>
            </a:r>
            <a:r>
              <a:rPr lang="en-US" sz="2400" dirty="0" smtClean="0"/>
              <a:t>correction and </a:t>
            </a:r>
            <a:r>
              <a:rPr lang="en-US" sz="2400" dirty="0"/>
              <a:t>higher order QCD </a:t>
            </a:r>
            <a:r>
              <a:rPr lang="en-US" sz="2400" dirty="0" smtClean="0"/>
              <a:t>corrections complicate </a:t>
            </a:r>
            <a:r>
              <a:rPr lang="en-US" sz="2400" dirty="0"/>
              <a:t>the calculation</a:t>
            </a:r>
          </a:p>
          <a:p>
            <a:r>
              <a:rPr lang="en-US" sz="2400" dirty="0" smtClean="0"/>
              <a:t>Note</a:t>
            </a:r>
            <a:r>
              <a:rPr lang="en-US" sz="2400" dirty="0"/>
              <a:t>: Process has been a harbinger of things to come: We have learned during the process that LO MC’s are simply not good enough to measure properties of the top </a:t>
            </a:r>
            <a:r>
              <a:rPr lang="en-US" sz="2400" dirty="0" smtClean="0"/>
              <a:t>quark</a:t>
            </a:r>
            <a:endParaRPr lang="en-US" sz="2400" dirty="0"/>
          </a:p>
        </p:txBody>
      </p:sp>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3026" t="16478" r="66712" b="33290"/>
          <a:stretch/>
        </p:blipFill>
        <p:spPr bwMode="auto">
          <a:xfrm>
            <a:off x="6438900" y="1733323"/>
            <a:ext cx="22860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43365" t="3688" r="5961" b="34706"/>
          <a:stretch/>
        </p:blipFill>
        <p:spPr bwMode="auto">
          <a:xfrm>
            <a:off x="5638800" y="4495799"/>
            <a:ext cx="3886200" cy="20872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26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Predictions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smtClean="0"/>
          </a:p>
          <a:p>
            <a:r>
              <a:rPr lang="en-US" smtClean="0"/>
              <a:t>Pisa Seminar, Mar 2016</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A</a:t>
            </a:r>
            <a:r>
              <a:rPr lang="en-US" baseline="-25000" smtClean="0"/>
              <a:t>FB</a:t>
            </a:r>
            <a:r>
              <a:rPr lang="en-US" smtClean="0"/>
              <a:t> in Top Quarks at CDF</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9</a:t>
            </a:fld>
            <a:endParaRPr lang="en-US" dirty="0">
              <a:solidFill>
                <a:schemeClr val="tx1"/>
              </a:solidFill>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46" t="15949" r="7349" b="4290"/>
          <a:stretch/>
        </p:blipFill>
        <p:spPr bwMode="auto">
          <a:xfrm>
            <a:off x="533400" y="1371600"/>
            <a:ext cx="8915400" cy="609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33800" y="3619654"/>
            <a:ext cx="2090572" cy="523220"/>
          </a:xfrm>
          <a:prstGeom prst="rect">
            <a:avLst/>
          </a:prstGeom>
          <a:noFill/>
        </p:spPr>
        <p:txBody>
          <a:bodyPr wrap="none" rtlCol="0">
            <a:spAutoFit/>
          </a:bodyPr>
          <a:lstStyle/>
          <a:p>
            <a:r>
              <a:rPr lang="en-US" sz="2800" dirty="0" err="1" smtClean="0">
                <a:solidFill>
                  <a:schemeClr val="tx1"/>
                </a:solidFill>
                <a:latin typeface="Times New Roman" panose="02020603050405020304" pitchFamily="18" charset="0"/>
                <a:cs typeface="Times New Roman" panose="02020603050405020304" pitchFamily="18" charset="0"/>
              </a:rPr>
              <a:t>Bernreuther</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62400" y="4696326"/>
            <a:ext cx="4307526" cy="523220"/>
          </a:xfrm>
          <a:prstGeom prst="rect">
            <a:avLst/>
          </a:prstGeom>
          <a:noFill/>
        </p:spPr>
        <p:txBody>
          <a:bodyPr wrap="none" rtlCol="0">
            <a:spAutoFit/>
          </a:bodyPr>
          <a:lstStyle/>
          <a:p>
            <a:r>
              <a:rPr lang="en-US" sz="2800" dirty="0" err="1" smtClean="0">
                <a:solidFill>
                  <a:schemeClr val="tx1"/>
                </a:solidFill>
                <a:latin typeface="Times New Roman" panose="02020603050405020304" pitchFamily="18" charset="0"/>
                <a:cs typeface="Times New Roman" panose="02020603050405020304" pitchFamily="18" charset="0"/>
              </a:rPr>
              <a:t>Czakon</a:t>
            </a:r>
            <a:r>
              <a:rPr lang="en-US" sz="2800" dirty="0" smtClean="0">
                <a:solidFill>
                  <a:schemeClr val="tx1"/>
                </a:solidFill>
                <a:latin typeface="Times New Roman" panose="02020603050405020304" pitchFamily="18" charset="0"/>
                <a:cs typeface="Times New Roman" panose="02020603050405020304" pitchFamily="18" charset="0"/>
              </a:rPr>
              <a:t>, Fiedler and </a:t>
            </a:r>
            <a:r>
              <a:rPr lang="en-US" sz="2800" dirty="0" err="1" smtClean="0">
                <a:solidFill>
                  <a:schemeClr val="tx1"/>
                </a:solidFill>
                <a:latin typeface="Times New Roman" panose="02020603050405020304" pitchFamily="18" charset="0"/>
                <a:cs typeface="Times New Roman" panose="02020603050405020304" pitchFamily="18" charset="0"/>
              </a:rPr>
              <a:t>Mitov</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57778" y="5867400"/>
            <a:ext cx="1762022" cy="523220"/>
          </a:xfrm>
          <a:prstGeom prst="rect">
            <a:avLst/>
          </a:prstGeom>
          <a:noFill/>
        </p:spPr>
        <p:txBody>
          <a:bodyPr wrap="none" rtlCol="0">
            <a:spAutoFit/>
          </a:bodyPr>
          <a:lstStyle/>
          <a:p>
            <a:r>
              <a:rPr lang="en-US" sz="2800" dirty="0" err="1" smtClean="0">
                <a:solidFill>
                  <a:schemeClr val="tx1"/>
                </a:solidFill>
                <a:latin typeface="Times New Roman" panose="02020603050405020304" pitchFamily="18" charset="0"/>
                <a:cs typeface="Times New Roman" panose="02020603050405020304" pitchFamily="18" charset="0"/>
              </a:rPr>
              <a:t>Kidonakis</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12237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77024</TotalTime>
  <Words>2661</Words>
  <Application>Microsoft Office PowerPoint</Application>
  <PresentationFormat>Custom</PresentationFormat>
  <Paragraphs>570</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Cambria Math</vt:lpstr>
      <vt:lpstr>Comic Sans MS</vt:lpstr>
      <vt:lpstr>Symbol</vt:lpstr>
      <vt:lpstr>Times New Roman</vt:lpstr>
      <vt:lpstr>Wingdings</vt:lpstr>
      <vt:lpstr>Blank Presentation</vt:lpstr>
      <vt:lpstr>PowerPoint Presentation</vt:lpstr>
      <vt:lpstr>Prologue</vt:lpstr>
      <vt:lpstr>Outline</vt:lpstr>
      <vt:lpstr>Top Production at the Tevatron</vt:lpstr>
      <vt:lpstr>Definition of AFB</vt:lpstr>
      <vt:lpstr>Quick Aside on Variable Choice Dy</vt:lpstr>
      <vt:lpstr>Tevatron vs. LHC</vt:lpstr>
      <vt:lpstr>Asymmetry Predictions</vt:lpstr>
      <vt:lpstr>Lots of Predictions</vt:lpstr>
      <vt:lpstr>Comments on Systematics &amp; Biases</vt:lpstr>
      <vt:lpstr>Selecting Top Quark Events</vt:lpstr>
      <vt:lpstr>Inclusive AFB Results</vt:lpstr>
      <vt:lpstr>CDF Dilepton Result with 5.1fb-1</vt:lpstr>
      <vt:lpstr>Moving Forward</vt:lpstr>
      <vt:lpstr>PowerPoint Presentation</vt:lpstr>
      <vt:lpstr>AFB as a function of Dy</vt:lpstr>
      <vt:lpstr>AFB vs. M_(tt ̅ ) </vt:lpstr>
      <vt:lpstr>AFB vs. M_(tt ̅ )  Cont…</vt:lpstr>
      <vt:lpstr>PowerPoint Presentation</vt:lpstr>
      <vt:lpstr>Fun historical aside…</vt:lpstr>
      <vt:lpstr>Leptonic AFB Definition</vt:lpstr>
      <vt:lpstr>Dilepton-only Observable</vt:lpstr>
      <vt:lpstr>Quick Aside on the Method</vt:lpstr>
      <vt:lpstr>Leptonic Methodology</vt:lpstr>
      <vt:lpstr>Clever idea: Break into parts</vt:lpstr>
      <vt:lpstr>Why does it work? </vt:lpstr>
      <vt:lpstr>Fun details</vt:lpstr>
      <vt:lpstr>More on how well it worked</vt:lpstr>
      <vt:lpstr>Leptonic AFB from Lepton+Jets</vt:lpstr>
      <vt:lpstr>Leptonic AFB from Dileptons</vt:lpstr>
      <vt:lpstr>Leptonic Dh Results (Dileptons only)</vt:lpstr>
      <vt:lpstr>State of the Art for Leptonic AFB</vt:lpstr>
      <vt:lpstr>Transition to Reconstructed AFB</vt:lpstr>
      <vt:lpstr>Reconstruction in Dileptons</vt:lpstr>
      <vt:lpstr>How well does the Reconstruction Do?</vt:lpstr>
      <vt:lpstr>Resolution Continued</vt:lpstr>
      <vt:lpstr>PowerPoint Presentation</vt:lpstr>
      <vt:lpstr>Optimization Slide 1</vt:lpstr>
      <vt:lpstr>Optimization Slide 2</vt:lpstr>
      <vt:lpstr>Optimization Results</vt:lpstr>
      <vt:lpstr>Validation/Unfolding Results</vt:lpstr>
      <vt:lpstr>Comparing MC to Truth</vt:lpstr>
      <vt:lpstr>Reconstruct/Unfolding Results</vt:lpstr>
      <vt:lpstr>AFB Reconstructed Results</vt:lpstr>
      <vt:lpstr>Tevatron Results</vt:lpstr>
      <vt:lpstr>Legacy AFB Tevatron Results</vt:lpstr>
      <vt:lpstr>Summary and Conclusions</vt:lpstr>
      <vt:lpstr>PowerPoint Presentation</vt:lpstr>
      <vt:lpstr>Abstract</vt:lpstr>
      <vt:lpstr>PowerPoint Presentation</vt:lpstr>
      <vt:lpstr>PowerPoint Presentation</vt:lpstr>
    </vt:vector>
  </TitlesOfParts>
  <Company>Univ.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1387</cp:revision>
  <cp:lastPrinted>2016-03-16T20:55:52Z</cp:lastPrinted>
  <dcterms:created xsi:type="dcterms:W3CDTF">2000-02-16T04:53:28Z</dcterms:created>
  <dcterms:modified xsi:type="dcterms:W3CDTF">2016-03-16T20:56:12Z</dcterms:modified>
</cp:coreProperties>
</file>