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1250" r:id="rId2"/>
    <p:sldId id="1650" r:id="rId3"/>
    <p:sldId id="1727" r:id="rId4"/>
    <p:sldId id="1678" r:id="rId5"/>
    <p:sldId id="1677" r:id="rId6"/>
    <p:sldId id="1719" r:id="rId7"/>
    <p:sldId id="1720" r:id="rId8"/>
    <p:sldId id="1710" r:id="rId9"/>
    <p:sldId id="1668" r:id="rId10"/>
    <p:sldId id="1670" r:id="rId11"/>
    <p:sldId id="1718" r:id="rId12"/>
    <p:sldId id="1721" r:id="rId13"/>
    <p:sldId id="1722" r:id="rId14"/>
    <p:sldId id="1723" r:id="rId15"/>
    <p:sldId id="1706" r:id="rId16"/>
    <p:sldId id="1730" r:id="rId17"/>
    <p:sldId id="1717" r:id="rId18"/>
    <p:sldId id="1728" r:id="rId19"/>
    <p:sldId id="1684" r:id="rId20"/>
    <p:sldId id="1685" r:id="rId21"/>
    <p:sldId id="1686" r:id="rId22"/>
    <p:sldId id="1689" r:id="rId23"/>
    <p:sldId id="1690" r:id="rId24"/>
    <p:sldId id="1691" r:id="rId25"/>
    <p:sldId id="1692" r:id="rId26"/>
    <p:sldId id="1693" r:id="rId27"/>
    <p:sldId id="1694" r:id="rId28"/>
    <p:sldId id="1695" r:id="rId29"/>
    <p:sldId id="1696" r:id="rId30"/>
    <p:sldId id="1697" r:id="rId31"/>
    <p:sldId id="1698" r:id="rId32"/>
    <p:sldId id="1699" r:id="rId33"/>
    <p:sldId id="1700" r:id="rId34"/>
    <p:sldId id="1701" r:id="rId35"/>
    <p:sldId id="1702" r:id="rId36"/>
    <p:sldId id="1703" r:id="rId37"/>
    <p:sldId id="1704" r:id="rId38"/>
    <p:sldId id="1705" r:id="rId39"/>
    <p:sldId id="1708" r:id="rId40"/>
    <p:sldId id="1709" r:id="rId41"/>
    <p:sldId id="1711" r:id="rId42"/>
    <p:sldId id="1712" r:id="rId43"/>
    <p:sldId id="1713" r:id="rId44"/>
    <p:sldId id="1714" r:id="rId45"/>
    <p:sldId id="1715" r:id="rId46"/>
    <p:sldId id="1716" r:id="rId47"/>
    <p:sldId id="1724" r:id="rId48"/>
    <p:sldId id="1729" r:id="rId49"/>
    <p:sldId id="1725" r:id="rId50"/>
    <p:sldId id="1731" r:id="rId51"/>
  </p:sldIdLst>
  <p:sldSz cx="10058400" cy="7772400"/>
  <p:notesSz cx="9601200" cy="7315200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defRPr sz="4400" b="1" kern="1200">
        <a:solidFill>
          <a:srgbClr val="FF0000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20000"/>
      </a:spcBef>
      <a:spcAft>
        <a:spcPct val="0"/>
      </a:spcAft>
      <a:defRPr sz="4400" b="1" kern="1200">
        <a:solidFill>
          <a:srgbClr val="FF0000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20000"/>
      </a:spcBef>
      <a:spcAft>
        <a:spcPct val="0"/>
      </a:spcAft>
      <a:defRPr sz="4400" b="1" kern="1200">
        <a:solidFill>
          <a:srgbClr val="FF0000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20000"/>
      </a:spcBef>
      <a:spcAft>
        <a:spcPct val="0"/>
      </a:spcAft>
      <a:defRPr sz="4400" b="1" kern="1200">
        <a:solidFill>
          <a:srgbClr val="FF0000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20000"/>
      </a:spcBef>
      <a:spcAft>
        <a:spcPct val="0"/>
      </a:spcAft>
      <a:defRPr sz="4400" b="1" kern="1200">
        <a:solidFill>
          <a:srgbClr val="FF0000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rgbClr val="FF0000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rgbClr val="FF0000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rgbClr val="FF0000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rgbClr val="FF0000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00FF"/>
    <a:srgbClr val="66FF33"/>
    <a:srgbClr val="00FF00"/>
    <a:srgbClr val="FFFFCC"/>
    <a:srgbClr val="CC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8575" autoAdjust="0"/>
  </p:normalViewPr>
  <p:slideViewPr>
    <p:cSldViewPr>
      <p:cViewPr varScale="1">
        <p:scale>
          <a:sx n="55" d="100"/>
          <a:sy n="55" d="100"/>
        </p:scale>
        <p:origin x="1140" y="28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1416"/>
    </p:cViewPr>
  </p:sorterViewPr>
  <p:notesViewPr>
    <p:cSldViewPr>
      <p:cViewPr varScale="1">
        <p:scale>
          <a:sx n="97" d="100"/>
          <a:sy n="97" d="100"/>
        </p:scale>
        <p:origin x="-474" y="-102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4110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84" tIns="48546" rIns="97084" bIns="48546" numCol="1" anchor="t" anchorCtr="0" compatLnSpc="1">
            <a:prstTxWarp prst="textNoShape">
              <a:avLst/>
            </a:prstTxWarp>
          </a:bodyPr>
          <a:lstStyle>
            <a:lvl1pPr algn="l" defTabSz="971215">
              <a:spcBef>
                <a:spcPct val="0"/>
              </a:spcBef>
              <a:defRPr sz="1300" b="0">
                <a:solidFill>
                  <a:srgbClr val="FF66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83225" y="0"/>
            <a:ext cx="4110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84" tIns="48546" rIns="97084" bIns="48546" numCol="1" anchor="t" anchorCtr="0" compatLnSpc="1">
            <a:prstTxWarp prst="textNoShape">
              <a:avLst/>
            </a:prstTxWarp>
          </a:bodyPr>
          <a:lstStyle>
            <a:lvl1pPr algn="r" defTabSz="971215">
              <a:spcBef>
                <a:spcPct val="0"/>
              </a:spcBef>
              <a:defRPr sz="1300" b="0">
                <a:solidFill>
                  <a:srgbClr val="FF66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79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6937375"/>
            <a:ext cx="41100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84" tIns="48546" rIns="97084" bIns="48546" numCol="1" anchor="b" anchorCtr="0" compatLnSpc="1">
            <a:prstTxWarp prst="textNoShape">
              <a:avLst/>
            </a:prstTxWarp>
          </a:bodyPr>
          <a:lstStyle>
            <a:lvl1pPr algn="l" defTabSz="971215">
              <a:spcBef>
                <a:spcPct val="0"/>
              </a:spcBef>
              <a:defRPr sz="1300" b="0">
                <a:solidFill>
                  <a:srgbClr val="FF66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79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83225" y="6937375"/>
            <a:ext cx="41100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84" tIns="48546" rIns="97084" bIns="48546" numCol="1" anchor="b" anchorCtr="0" compatLnSpc="1">
            <a:prstTxWarp prst="textNoShape">
              <a:avLst/>
            </a:prstTxWarp>
          </a:bodyPr>
          <a:lstStyle>
            <a:lvl1pPr algn="r" defTabSz="971215">
              <a:spcBef>
                <a:spcPct val="0"/>
              </a:spcBef>
              <a:defRPr sz="1300" b="0">
                <a:solidFill>
                  <a:srgbClr val="FF6600"/>
                </a:solidFill>
                <a:latin typeface="Times New Roman" pitchFamily="18" charset="0"/>
              </a:defRPr>
            </a:lvl1pPr>
          </a:lstStyle>
          <a:p>
            <a:fld id="{55CF66F5-A3D5-47D0-9C42-1641983E52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21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59" tIns="48483" rIns="96959" bIns="48483" numCol="1" anchor="t" anchorCtr="0" compatLnSpc="1">
            <a:prstTxWarp prst="textNoShape">
              <a:avLst/>
            </a:prstTxWarp>
          </a:bodyPr>
          <a:lstStyle>
            <a:lvl1pPr algn="l" defTabSz="971215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6" y="3"/>
            <a:ext cx="41608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59" tIns="48483" rIns="96959" bIns="48483" numCol="1" anchor="t" anchorCtr="0" compatLnSpc="1">
            <a:prstTxWarp prst="textNoShape">
              <a:avLst/>
            </a:prstTxWarp>
          </a:bodyPr>
          <a:lstStyle>
            <a:lvl1pPr algn="r" defTabSz="971215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27363" y="549275"/>
            <a:ext cx="3546475" cy="2741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6" y="3475041"/>
            <a:ext cx="7038975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59" tIns="48483" rIns="96959" bIns="484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95007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59" tIns="48483" rIns="96959" bIns="48483" numCol="1" anchor="b" anchorCtr="0" compatLnSpc="1">
            <a:prstTxWarp prst="textNoShape">
              <a:avLst/>
            </a:prstTxWarp>
          </a:bodyPr>
          <a:lstStyle>
            <a:lvl1pPr algn="l" defTabSz="971215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6" y="6950078"/>
            <a:ext cx="41608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59" tIns="48483" rIns="96959" bIns="48483" numCol="1" anchor="b" anchorCtr="0" compatLnSpc="1">
            <a:prstTxWarp prst="textNoShape">
              <a:avLst/>
            </a:prstTxWarp>
          </a:bodyPr>
          <a:lstStyle>
            <a:lvl1pPr algn="r" defTabSz="971215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E9CD0889-8E36-4C7E-9454-DDB800DA8C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28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8534400" cy="1295400"/>
          </a:xfrm>
        </p:spPr>
        <p:txBody>
          <a:bodyPr/>
          <a:lstStyle>
            <a:lvl1pPr>
              <a:defRPr sz="9600"/>
            </a:lvl1pPr>
          </a:lstStyle>
          <a:p>
            <a:pPr lvl="0"/>
            <a:r>
              <a:rPr lang="en-US" noProof="0" smtClean="0"/>
              <a:t>DOE Site Visit</a:t>
            </a:r>
            <a:br>
              <a:rPr lang="en-US" noProof="0" smtClean="0"/>
            </a:br>
            <a:r>
              <a:rPr lang="en-US" noProof="0" smtClean="0"/>
              <a:t>1/31/2001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876800"/>
            <a:ext cx="8534400" cy="1981200"/>
          </a:xfrm>
        </p:spPr>
        <p:txBody>
          <a:bodyPr/>
          <a:lstStyle>
            <a:lvl1pPr marL="0" indent="0" algn="ctr">
              <a:buFontTx/>
              <a:buNone/>
              <a:defRPr sz="6000"/>
            </a:lvl1pPr>
          </a:lstStyle>
          <a:p>
            <a:pPr lvl="0"/>
            <a:r>
              <a:rPr lang="en-US" noProof="0" smtClean="0"/>
              <a:t>David Toback</a:t>
            </a:r>
          </a:p>
        </p:txBody>
      </p:sp>
      <p:sp>
        <p:nvSpPr>
          <p:cNvPr id="523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7086600"/>
            <a:ext cx="2057400" cy="533400"/>
          </a:xfrm>
        </p:spPr>
        <p:txBody>
          <a:bodyPr/>
          <a:lstStyle>
            <a:lvl1pPr>
              <a:defRPr>
                <a:solidFill>
                  <a:srgbClr val="990099"/>
                </a:solidFill>
              </a:defRPr>
            </a:lvl1pPr>
          </a:lstStyle>
          <a:p>
            <a:r>
              <a:rPr lang="en-US"/>
              <a:t>4/16/02</a:t>
            </a:r>
            <a:r>
              <a:rPr lang="en-US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232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7086600"/>
            <a:ext cx="3200400" cy="53340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Directors Review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523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7086600"/>
            <a:ext cx="2057400" cy="533400"/>
          </a:xfrm>
        </p:spPr>
        <p:txBody>
          <a:bodyPr/>
          <a:lstStyle>
            <a:lvl1pPr>
              <a:defRPr>
                <a:solidFill>
                  <a:srgbClr val="990099"/>
                </a:solidFill>
                <a:latin typeface="Times New Roman" pitchFamily="18" charset="0"/>
              </a:defRPr>
            </a:lvl1pPr>
          </a:lstStyle>
          <a:p>
            <a:fld id="{F0A841F3-8BDF-4107-9054-6D810F1607FB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23271" name="Rectangle 7" descr="Green marble"/>
          <p:cNvSpPr>
            <a:spLocks noChangeArrowheads="1"/>
          </p:cNvSpPr>
          <p:nvPr/>
        </p:nvSpPr>
        <p:spPr bwMode="auto">
          <a:xfrm>
            <a:off x="609600" y="1143000"/>
            <a:ext cx="8605838" cy="152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/>
              <a:t>October 2011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David Toback, Texas A&amp;M University</a:t>
            </a:r>
          </a:p>
          <a:p>
            <a:r>
              <a:rPr lang="en-US" dirty="0" smtClean="0"/>
              <a:t>Research Topics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0099"/>
                </a:solidFill>
              </a:defRPr>
            </a:lvl1pPr>
          </a:lstStyle>
          <a:p>
            <a:endParaRPr lang="en-US"/>
          </a:p>
          <a:p>
            <a:fld id="{EAA50A1E-A8C5-4A6B-AA9B-59E1487A26B9}" type="slidenum">
              <a:rPr lang="en-US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51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800" y="0"/>
            <a:ext cx="2514600" cy="690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7391400" cy="690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/>
              <a:t>October 2011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David Toback, Texas A&amp;M University</a:t>
            </a:r>
          </a:p>
          <a:p>
            <a:r>
              <a:rPr lang="en-US" dirty="0" smtClean="0"/>
              <a:t>Research Topics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0099"/>
                </a:solidFill>
              </a:defRPr>
            </a:lvl1pPr>
          </a:lstStyle>
          <a:p>
            <a:endParaRPr lang="en-US"/>
          </a:p>
          <a:p>
            <a:fld id="{2AF81868-E564-47DD-A9EA-9297E605A8B1}" type="slidenum">
              <a:rPr lang="en-US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24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7178675"/>
            <a:ext cx="2468563" cy="5175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Moriond QCD, Mar 2016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David Toback, Texas A&amp;M University</a:t>
            </a:r>
          </a:p>
          <a:p>
            <a:r>
              <a:rPr lang="en-US" dirty="0" smtClean="0"/>
              <a:t>Top Production at the Tevatron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0500" y="7178675"/>
            <a:ext cx="2095500" cy="517525"/>
          </a:xfrm>
        </p:spPr>
        <p:txBody>
          <a:bodyPr/>
          <a:lstStyle>
            <a:lvl1pPr>
              <a:defRPr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955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/>
              <a:t>October 2011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David Toback, Texas A&amp;M University</a:t>
            </a:r>
          </a:p>
          <a:p>
            <a:r>
              <a:rPr lang="en-US" dirty="0" smtClean="0"/>
              <a:t>Research Topics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0099"/>
                </a:solidFill>
              </a:defRPr>
            </a:lvl1pPr>
          </a:lstStyle>
          <a:p>
            <a:endParaRPr lang="en-US"/>
          </a:p>
          <a:p>
            <a:fld id="{165DD90C-2AD2-4F63-97A7-0577884D5B50}" type="slidenum">
              <a:rPr lang="en-US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33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457700" cy="553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371600"/>
            <a:ext cx="4457700" cy="553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/>
              <a:t>October 2011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David Toback, Texas A&amp;M University</a:t>
            </a:r>
          </a:p>
          <a:p>
            <a:r>
              <a:rPr lang="en-US" dirty="0" smtClean="0"/>
              <a:t>Research Topics Seminar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0099"/>
                </a:solidFill>
              </a:defRPr>
            </a:lvl1pPr>
          </a:lstStyle>
          <a:p>
            <a:endParaRPr lang="en-US"/>
          </a:p>
          <a:p>
            <a:fld id="{4550ADC2-BF6E-4AAA-93FF-AB2EBFEF33E6}" type="slidenum">
              <a:rPr lang="en-US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826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/>
              <a:t>October 2011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David Toback, Texas A&amp;M University</a:t>
            </a:r>
          </a:p>
          <a:p>
            <a:r>
              <a:rPr lang="en-US" dirty="0" smtClean="0"/>
              <a:t>Research Topics Seminar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0099"/>
                </a:solidFill>
              </a:defRPr>
            </a:lvl1pPr>
          </a:lstStyle>
          <a:p>
            <a:endParaRPr lang="en-US"/>
          </a:p>
          <a:p>
            <a:fld id="{59B2C978-B5B9-4706-A493-7B87CFAECB33}" type="slidenum">
              <a:rPr lang="en-US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49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/>
              <a:t>October 2011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David Toback, Texas A&amp;M University</a:t>
            </a:r>
          </a:p>
          <a:p>
            <a:r>
              <a:rPr lang="en-US" dirty="0" smtClean="0"/>
              <a:t>Research Topics Seminar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0099"/>
                </a:solidFill>
              </a:defRPr>
            </a:lvl1pPr>
          </a:lstStyle>
          <a:p>
            <a:endParaRPr lang="en-US"/>
          </a:p>
          <a:p>
            <a:fld id="{D6774913-34C6-4616-9D03-42FD4E752E4A}" type="slidenum">
              <a:rPr lang="en-US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5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/>
              <a:t>October 2011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David Toback, Texas A&amp;M University</a:t>
            </a:r>
          </a:p>
          <a:p>
            <a:r>
              <a:rPr lang="en-US" dirty="0" smtClean="0"/>
              <a:t>Research Topics Seminar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0099"/>
                </a:solidFill>
              </a:defRPr>
            </a:lvl1pPr>
          </a:lstStyle>
          <a:p>
            <a:endParaRPr lang="en-US"/>
          </a:p>
          <a:p>
            <a:fld id="{593CB36A-5306-46C4-BB11-FE395B42E1D0}" type="slidenum">
              <a:rPr lang="en-US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61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/>
              <a:t>October 2011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David Toback, Texas A&amp;M University</a:t>
            </a:r>
          </a:p>
          <a:p>
            <a:r>
              <a:rPr lang="en-US" dirty="0" smtClean="0"/>
              <a:t>Research Topics Seminar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0099"/>
                </a:solidFill>
              </a:defRPr>
            </a:lvl1pPr>
          </a:lstStyle>
          <a:p>
            <a:endParaRPr lang="en-US"/>
          </a:p>
          <a:p>
            <a:fld id="{DE808B8F-BCBD-4D19-B49A-AAC70A4AB0BB}" type="slidenum">
              <a:rPr lang="en-US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39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/>
              <a:t>October 2011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David Toback, Texas A&amp;M University</a:t>
            </a:r>
          </a:p>
          <a:p>
            <a:r>
              <a:rPr lang="en-US" dirty="0" smtClean="0"/>
              <a:t>Research Topics Seminar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0099"/>
                </a:solidFill>
              </a:defRPr>
            </a:lvl1pPr>
          </a:lstStyle>
          <a:p>
            <a:endParaRPr lang="en-US"/>
          </a:p>
          <a:p>
            <a:fld id="{76B2B658-416E-4EBB-B6A0-1250ABAC6DE7}" type="slidenum">
              <a:rPr lang="en-US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30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058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9067800" cy="553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l" defTabSz="1019175">
              <a:spcBef>
                <a:spcPct val="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 smtClean="0"/>
          </a:p>
          <a:p>
            <a:r>
              <a:rPr lang="en-US" dirty="0" smtClean="0">
                <a:latin typeface="+mn-lt"/>
              </a:rPr>
              <a:t>October 2011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7178675"/>
            <a:ext cx="518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defTabSz="1019175">
              <a:spcBef>
                <a:spcPct val="0"/>
              </a:spcBef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David Toback, Texas A&amp;M University</a:t>
            </a:r>
          </a:p>
          <a:p>
            <a:r>
              <a:rPr lang="en-US" dirty="0" smtClean="0"/>
              <a:t>Research Topics Seminar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7081838"/>
            <a:ext cx="2095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 defTabSz="1019175">
              <a:spcBef>
                <a:spcPct val="0"/>
              </a:spcBef>
              <a:defRPr sz="16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990099"/>
              </a:solidFill>
            </a:endParaRPr>
          </a:p>
          <a:p>
            <a:fld id="{E2E32A6D-7D37-41B6-8129-F0CEF58B54F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Rectangle 8" descr="Green marble"/>
          <p:cNvSpPr>
            <a:spLocks noChangeArrowheads="1"/>
          </p:cNvSpPr>
          <p:nvPr/>
        </p:nvSpPr>
        <p:spPr bwMode="auto">
          <a:xfrm>
            <a:off x="609600" y="1143000"/>
            <a:ext cx="8605838" cy="1524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1019175" rtl="0" eaLnBrk="0" fontAlgn="base" hangingPunct="0">
        <a:spcBef>
          <a:spcPct val="0"/>
        </a:spcBef>
        <a:spcAft>
          <a:spcPct val="0"/>
        </a:spcAft>
        <a:defRPr sz="4900" b="1">
          <a:solidFill>
            <a:srgbClr val="0000FF"/>
          </a:solidFill>
          <a:latin typeface="+mj-lt"/>
          <a:ea typeface="+mj-ea"/>
          <a:cs typeface="+mj-cs"/>
        </a:defRPr>
      </a:lvl1pPr>
      <a:lvl2pPr algn="ctr" defTabSz="1019175" rtl="0" eaLnBrk="0" fontAlgn="base" hangingPunct="0">
        <a:spcBef>
          <a:spcPct val="0"/>
        </a:spcBef>
        <a:spcAft>
          <a:spcPct val="0"/>
        </a:spcAft>
        <a:defRPr sz="4900" b="1">
          <a:solidFill>
            <a:srgbClr val="0000FF"/>
          </a:solidFill>
          <a:latin typeface="Comic Sans MS" pitchFamily="66" charset="0"/>
        </a:defRPr>
      </a:lvl2pPr>
      <a:lvl3pPr algn="ctr" defTabSz="1019175" rtl="0" eaLnBrk="0" fontAlgn="base" hangingPunct="0">
        <a:spcBef>
          <a:spcPct val="0"/>
        </a:spcBef>
        <a:spcAft>
          <a:spcPct val="0"/>
        </a:spcAft>
        <a:defRPr sz="4900" b="1">
          <a:solidFill>
            <a:srgbClr val="0000FF"/>
          </a:solidFill>
          <a:latin typeface="Comic Sans MS" pitchFamily="66" charset="0"/>
        </a:defRPr>
      </a:lvl3pPr>
      <a:lvl4pPr algn="ctr" defTabSz="1019175" rtl="0" eaLnBrk="0" fontAlgn="base" hangingPunct="0">
        <a:spcBef>
          <a:spcPct val="0"/>
        </a:spcBef>
        <a:spcAft>
          <a:spcPct val="0"/>
        </a:spcAft>
        <a:defRPr sz="4900" b="1">
          <a:solidFill>
            <a:srgbClr val="0000FF"/>
          </a:solidFill>
          <a:latin typeface="Comic Sans MS" pitchFamily="66" charset="0"/>
        </a:defRPr>
      </a:lvl4pPr>
      <a:lvl5pPr algn="ctr" defTabSz="1019175" rtl="0" eaLnBrk="0" fontAlgn="base" hangingPunct="0">
        <a:spcBef>
          <a:spcPct val="0"/>
        </a:spcBef>
        <a:spcAft>
          <a:spcPct val="0"/>
        </a:spcAft>
        <a:defRPr sz="4900" b="1">
          <a:solidFill>
            <a:srgbClr val="0000FF"/>
          </a:solidFill>
          <a:latin typeface="Comic Sans MS" pitchFamily="66" charset="0"/>
        </a:defRPr>
      </a:lvl5pPr>
      <a:lvl6pPr marL="457200" algn="ctr" defTabSz="1019175" rtl="0" eaLnBrk="0" fontAlgn="base" hangingPunct="0">
        <a:spcBef>
          <a:spcPct val="0"/>
        </a:spcBef>
        <a:spcAft>
          <a:spcPct val="0"/>
        </a:spcAft>
        <a:defRPr sz="4900" b="1">
          <a:solidFill>
            <a:srgbClr val="0000FF"/>
          </a:solidFill>
          <a:latin typeface="Comic Sans MS" pitchFamily="66" charset="0"/>
        </a:defRPr>
      </a:lvl6pPr>
      <a:lvl7pPr marL="914400" algn="ctr" defTabSz="1019175" rtl="0" eaLnBrk="0" fontAlgn="base" hangingPunct="0">
        <a:spcBef>
          <a:spcPct val="0"/>
        </a:spcBef>
        <a:spcAft>
          <a:spcPct val="0"/>
        </a:spcAft>
        <a:defRPr sz="4900" b="1">
          <a:solidFill>
            <a:srgbClr val="0000FF"/>
          </a:solidFill>
          <a:latin typeface="Comic Sans MS" pitchFamily="66" charset="0"/>
        </a:defRPr>
      </a:lvl7pPr>
      <a:lvl8pPr marL="1371600" algn="ctr" defTabSz="1019175" rtl="0" eaLnBrk="0" fontAlgn="base" hangingPunct="0">
        <a:spcBef>
          <a:spcPct val="0"/>
        </a:spcBef>
        <a:spcAft>
          <a:spcPct val="0"/>
        </a:spcAft>
        <a:defRPr sz="4900" b="1">
          <a:solidFill>
            <a:srgbClr val="0000FF"/>
          </a:solidFill>
          <a:latin typeface="Comic Sans MS" pitchFamily="66" charset="0"/>
        </a:defRPr>
      </a:lvl8pPr>
      <a:lvl9pPr marL="1828800" algn="ctr" defTabSz="1019175" rtl="0" eaLnBrk="0" fontAlgn="base" hangingPunct="0">
        <a:spcBef>
          <a:spcPct val="0"/>
        </a:spcBef>
        <a:spcAft>
          <a:spcPct val="0"/>
        </a:spcAft>
        <a:defRPr sz="4900" b="1">
          <a:solidFill>
            <a:srgbClr val="0000FF"/>
          </a:solidFill>
          <a:latin typeface="Comic Sans MS" pitchFamily="66" charset="0"/>
        </a:defRPr>
      </a:lvl9pPr>
    </p:titleStyle>
    <p:bodyStyle>
      <a:lvl1pPr marL="382588" indent="-382588" algn="l" defTabSz="1019175" rtl="0" eaLnBrk="0" fontAlgn="base" hangingPunct="0">
        <a:spcBef>
          <a:spcPct val="20000"/>
        </a:spcBef>
        <a:spcAft>
          <a:spcPct val="0"/>
        </a:spcAft>
        <a:buChar char="•"/>
        <a:defRPr sz="3600" b="1">
          <a:solidFill>
            <a:srgbClr val="FF0000"/>
          </a:solidFill>
          <a:latin typeface="+mn-lt"/>
          <a:ea typeface="+mn-ea"/>
          <a:cs typeface="+mn-cs"/>
        </a:defRPr>
      </a:lvl1pPr>
      <a:lvl2pPr marL="827088" indent="-317500" algn="l" defTabSz="1019175" rtl="0" eaLnBrk="0" fontAlgn="base" hangingPunct="0">
        <a:spcBef>
          <a:spcPct val="20000"/>
        </a:spcBef>
        <a:spcAft>
          <a:spcPct val="0"/>
        </a:spcAft>
        <a:buChar char="–"/>
        <a:defRPr sz="3100" b="1">
          <a:solidFill>
            <a:srgbClr val="0000FF"/>
          </a:solidFill>
          <a:latin typeface="+mn-lt"/>
        </a:defRPr>
      </a:lvl2pPr>
      <a:lvl3pPr marL="1209675" indent="-254000" algn="l" defTabSz="1019175" rtl="0" eaLnBrk="0" fontAlgn="base" hangingPunct="0">
        <a:spcBef>
          <a:spcPct val="20000"/>
        </a:spcBef>
        <a:spcAft>
          <a:spcPct val="0"/>
        </a:spcAft>
        <a:buChar char="•"/>
        <a:defRPr sz="2700" b="1">
          <a:solidFill>
            <a:schemeClr val="tx1"/>
          </a:solidFill>
          <a:latin typeface="+mn-lt"/>
        </a:defRPr>
      </a:lvl3pPr>
      <a:lvl4pPr marL="1592263" indent="-255588" algn="l" defTabSz="1019175" rtl="0" eaLnBrk="0" fontAlgn="base" hangingPunct="0">
        <a:spcBef>
          <a:spcPct val="20000"/>
        </a:spcBef>
        <a:spcAft>
          <a:spcPct val="0"/>
        </a:spcAft>
        <a:buChar char="–"/>
        <a:defRPr sz="2200" b="1">
          <a:solidFill>
            <a:schemeClr val="tx1"/>
          </a:solidFill>
          <a:latin typeface="+mn-lt"/>
        </a:defRPr>
      </a:lvl4pPr>
      <a:lvl5pPr marL="1973263" indent="-254000" algn="l" defTabSz="1019175" rtl="0" eaLnBrk="0" fontAlgn="base" hangingPunct="0">
        <a:spcBef>
          <a:spcPct val="20000"/>
        </a:spcBef>
        <a:spcAft>
          <a:spcPct val="0"/>
        </a:spcAft>
        <a:buChar char="»"/>
        <a:defRPr sz="2200" b="1">
          <a:solidFill>
            <a:schemeClr val="tx1"/>
          </a:solidFill>
          <a:latin typeface="+mn-lt"/>
        </a:defRPr>
      </a:lvl5pPr>
      <a:lvl6pPr marL="2430463" indent="-254000" algn="l" defTabSz="1019175" rtl="0" eaLnBrk="0" fontAlgn="base" hangingPunct="0">
        <a:spcBef>
          <a:spcPct val="20000"/>
        </a:spcBef>
        <a:spcAft>
          <a:spcPct val="0"/>
        </a:spcAft>
        <a:buChar char="»"/>
        <a:defRPr sz="2200" b="1">
          <a:solidFill>
            <a:schemeClr val="tx1"/>
          </a:solidFill>
          <a:latin typeface="+mn-lt"/>
        </a:defRPr>
      </a:lvl6pPr>
      <a:lvl7pPr marL="2887663" indent="-254000" algn="l" defTabSz="1019175" rtl="0" eaLnBrk="0" fontAlgn="base" hangingPunct="0">
        <a:spcBef>
          <a:spcPct val="20000"/>
        </a:spcBef>
        <a:spcAft>
          <a:spcPct val="0"/>
        </a:spcAft>
        <a:buChar char="»"/>
        <a:defRPr sz="2200" b="1">
          <a:solidFill>
            <a:schemeClr val="tx1"/>
          </a:solidFill>
          <a:latin typeface="+mn-lt"/>
        </a:defRPr>
      </a:lvl7pPr>
      <a:lvl8pPr marL="3344863" indent="-254000" algn="l" defTabSz="1019175" rtl="0" eaLnBrk="0" fontAlgn="base" hangingPunct="0">
        <a:spcBef>
          <a:spcPct val="20000"/>
        </a:spcBef>
        <a:spcAft>
          <a:spcPct val="0"/>
        </a:spcAft>
        <a:buChar char="»"/>
        <a:defRPr sz="2200" b="1">
          <a:solidFill>
            <a:schemeClr val="tx1"/>
          </a:solidFill>
          <a:latin typeface="+mn-lt"/>
        </a:defRPr>
      </a:lvl8pPr>
      <a:lvl9pPr marL="3802063" indent="-254000" algn="l" defTabSz="1019175" rtl="0" eaLnBrk="0" fontAlgn="base" hangingPunct="0">
        <a:spcBef>
          <a:spcPct val="20000"/>
        </a:spcBef>
        <a:spcAft>
          <a:spcPct val="0"/>
        </a:spcAft>
        <a:buChar char="»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-cdf.fnal.gov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-cdf.fnal.gov/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-cdf.fnal.gov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-cdf.fnal.gov/" TargetMode="External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://www-cdf.fnal.gov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-cdf.fnal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em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-cdf.fnal.gov/" TargetMode="External"/><Relationship Id="rId4" Type="http://schemas.openxmlformats.org/officeDocument/2006/relationships/image" Target="../media/image12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hyperlink" Target="http://www-cdf.fnal.gov/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October </a:t>
            </a:r>
            <a:r>
              <a:rPr lang="en-US" dirty="0"/>
              <a:t>2011</a:t>
            </a:r>
          </a:p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David Toback, Texas A&amp;M University</a:t>
            </a:r>
          </a:p>
          <a:p>
            <a:r>
              <a:rPr lang="en-US" dirty="0" smtClean="0"/>
              <a:t>Research Topics Seminar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  <a:p>
            <a:fld id="{AB096E9D-2158-438B-9ECD-11FB85AB47B0}" type="slidenum">
              <a:rPr lang="en-US">
                <a:solidFill>
                  <a:schemeClr val="tx1"/>
                </a:solidFill>
              </a:rPr>
              <a:pPr/>
              <a:t>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955842" name="Rectangle 2"/>
          <p:cNvSpPr>
            <a:spLocks noChangeArrowheads="1"/>
          </p:cNvSpPr>
          <p:nvPr/>
        </p:nvSpPr>
        <p:spPr bwMode="auto">
          <a:xfrm>
            <a:off x="0" y="0"/>
            <a:ext cx="10058400" cy="8229600"/>
          </a:xfrm>
          <a:prstGeom prst="rect">
            <a:avLst/>
          </a:prstGeom>
          <a:solidFill>
            <a:srgbClr val="F5EE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5845" name="Rectangle 5"/>
          <p:cNvSpPr>
            <a:spLocks noChangeArrowheads="1"/>
          </p:cNvSpPr>
          <p:nvPr/>
        </p:nvSpPr>
        <p:spPr bwMode="auto">
          <a:xfrm>
            <a:off x="609600" y="5086139"/>
            <a:ext cx="8928578" cy="2269624"/>
          </a:xfrm>
          <a:prstGeom prst="rect">
            <a:avLst/>
          </a:pr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82" tIns="50941" rIns="101882" bIns="50941" anchor="ctr">
            <a:spAutoFit/>
          </a:bodyPr>
          <a:lstStyle/>
          <a:p>
            <a:pPr defTabSz="1019175" eaLnBrk="1" hangingPunct="1">
              <a:lnSpc>
                <a:spcPct val="80000"/>
              </a:lnSpc>
            </a:pPr>
            <a:r>
              <a:rPr lang="en-US" sz="7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Toback</a:t>
            </a:r>
          </a:p>
          <a:p>
            <a:pPr defTabSz="1019175" eaLnBrk="1" hangingPunct="1">
              <a:lnSpc>
                <a:spcPct val="80000"/>
              </a:lnSpc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Texas A&amp;M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</a:p>
          <a:p>
            <a:pPr defTabSz="1019175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March 2016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5843" name="Rectangle 3"/>
          <p:cNvSpPr>
            <a:spLocks noChangeArrowheads="1"/>
          </p:cNvSpPr>
          <p:nvPr/>
        </p:nvSpPr>
        <p:spPr bwMode="auto">
          <a:xfrm>
            <a:off x="0" y="2819400"/>
            <a:ext cx="10058400" cy="193899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Production at the Fermilab Tevatron</a:t>
            </a:r>
          </a:p>
        </p:txBody>
      </p:sp>
      <p:sp>
        <p:nvSpPr>
          <p:cNvPr id="1955844" name="Rectangle 4"/>
          <p:cNvSpPr>
            <a:spLocks noChangeArrowheads="1"/>
          </p:cNvSpPr>
          <p:nvPr/>
        </p:nvSpPr>
        <p:spPr bwMode="auto">
          <a:xfrm>
            <a:off x="4936834" y="3501480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254" name="Picture 6" descr="http://moriond.in2p3.fr/img/photo-du-mont-blan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2668830"/>
          </a:xfrm>
          <a:prstGeom prst="rect">
            <a:avLst/>
          </a:prstGeom>
          <a:noFill/>
        </p:spPr>
      </p:pic>
      <p:pic>
        <p:nvPicPr>
          <p:cNvPr id="14" name="Picture 13" descr="cdfii_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4" y="6917027"/>
            <a:ext cx="931573" cy="93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 descr="dzero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01071" y="7086600"/>
            <a:ext cx="1451795" cy="765880"/>
          </a:xfrm>
          <a:prstGeom prst="rect">
            <a:avLst/>
          </a:prstGeom>
        </p:spPr>
      </p:pic>
      <p:pic>
        <p:nvPicPr>
          <p:cNvPr id="53250" name="Picture 2" descr="http://moriond.in2p3.fr/img/logo50_avec_no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685925" cy="1828800"/>
          </a:xfrm>
          <a:prstGeom prst="rect">
            <a:avLst/>
          </a:prstGeom>
          <a:noFill/>
        </p:spPr>
      </p:pic>
      <p:pic>
        <p:nvPicPr>
          <p:cNvPr id="195584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388" y="0"/>
            <a:ext cx="177501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Correlation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Results:</a:t>
            </a:r>
          </a:p>
          <a:p>
            <a:r>
              <a:rPr lang="en-US" sz="3200" dirty="0" err="1" smtClean="0">
                <a:solidFill>
                  <a:schemeClr val="tx1"/>
                </a:solidFill>
              </a:rPr>
              <a:t>O</a:t>
            </a:r>
            <a:r>
              <a:rPr lang="en-US" sz="3200" baseline="-25000" dirty="0" err="1" smtClean="0">
                <a:solidFill>
                  <a:schemeClr val="tx1"/>
                </a:solidFill>
              </a:rPr>
              <a:t>off</a:t>
            </a:r>
            <a:r>
              <a:rPr lang="en-US" sz="3200" baseline="-250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 = 0.89 </a:t>
            </a:r>
            <a:r>
              <a:rPr lang="en-US" sz="3200" dirty="0">
                <a:solidFill>
                  <a:schemeClr val="tx1"/>
                </a:solidFill>
              </a:rPr>
              <a:t>±0.16 </a:t>
            </a:r>
            <a:r>
              <a:rPr lang="en-US" sz="3200" dirty="0" smtClean="0">
                <a:solidFill>
                  <a:schemeClr val="tx1"/>
                </a:solidFill>
              </a:rPr>
              <a:t>(stat)±0.15 (</a:t>
            </a:r>
            <a:r>
              <a:rPr lang="en-US" sz="3200" dirty="0" err="1" smtClean="0">
                <a:solidFill>
                  <a:schemeClr val="tx1"/>
                </a:solidFill>
              </a:rPr>
              <a:t>syst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Exclude the Uncorrelated scenario</a:t>
            </a:r>
          </a:p>
          <a:p>
            <a:pPr lvl="1"/>
            <a:r>
              <a:rPr lang="en-US" sz="3200" dirty="0" smtClean="0"/>
              <a:t>P-value is 2.5x10</a:t>
            </a:r>
            <a:r>
              <a:rPr lang="en-US" sz="3200" baseline="30000" dirty="0" smtClean="0"/>
              <a:t>-5</a:t>
            </a:r>
            <a:r>
              <a:rPr lang="en-US" sz="3200" dirty="0" smtClean="0"/>
              <a:t> for obtaining a spin correlation larger than the observed value (4.2</a:t>
            </a:r>
            <a:r>
              <a:rPr lang="en-US" sz="3200" dirty="0" smtClean="0">
                <a:latin typeface="Symbol" panose="05050102010706020507" pitchFamily="18" charset="2"/>
              </a:rPr>
              <a:t>s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Assuming no BSM contributions, constrain the fraction of events from gluon fusion to </a:t>
            </a:r>
            <a:r>
              <a:rPr lang="en-US" sz="3200" dirty="0" err="1" smtClean="0"/>
              <a:t>f</a:t>
            </a:r>
            <a:r>
              <a:rPr lang="en-US" sz="3200" baseline="-25000" dirty="0" err="1" smtClean="0"/>
              <a:t>gg</a:t>
            </a:r>
            <a:r>
              <a:rPr lang="en-US" sz="3200" dirty="0" smtClean="0"/>
              <a:t>=0.08±12(stat</a:t>
            </a:r>
            <a:r>
              <a:rPr lang="en-US" sz="3200" dirty="0"/>
              <a:t>) </a:t>
            </a:r>
            <a:r>
              <a:rPr lang="en-US" sz="3200" dirty="0" smtClean="0"/>
              <a:t>±0.11(sys) which is in agreement with the NLO prediction of 0.135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Moriond QCD, Mar 2016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Top Production at the Tevatron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dzero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1071" y="0"/>
            <a:ext cx="1451795" cy="76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87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37106" y="0"/>
                <a:ext cx="9121293" cy="1295400"/>
              </a:xfrm>
              <a:solidFill>
                <a:srgbClr val="FFFF00"/>
              </a:solidFill>
            </p:spPr>
            <p:txBody>
              <a:bodyPr/>
              <a:lstStyle/>
              <a:p>
                <a:r>
                  <a:rPr lang="en-US" sz="4400" dirty="0"/>
                  <a:t>Last of the A</a:t>
                </a:r>
                <a:r>
                  <a:rPr lang="en-US" sz="4400" baseline="-25000" dirty="0"/>
                  <a:t>FB</a:t>
                </a:r>
                <a:r>
                  <a:rPr lang="en-US" sz="4400" dirty="0"/>
                  <a:t> Measurements in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0000FF"/>
                        </a:solidFill>
                        <a:latin typeface="Cambria Math"/>
                      </a:rPr>
                      <m:t>𝒕</m:t>
                    </m:r>
                    <m:acc>
                      <m:accPr>
                        <m:chr m:val="̅"/>
                        <m:ctrlP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𝒕</m:t>
                        </m:r>
                      </m:e>
                    </m:acc>
                  </m:oMath>
                </a14:m>
                <a:r>
                  <a:rPr lang="en-US" sz="4400" dirty="0" smtClean="0"/>
                  <a:t> at the Tevatron</a:t>
                </a:r>
                <a:endParaRPr lang="en-US" sz="4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37106" y="0"/>
                <a:ext cx="9121293" cy="1295400"/>
              </a:xfrm>
              <a:blipFill rotWithShape="0">
                <a:blip r:embed="rId2"/>
                <a:stretch>
                  <a:fillRect t="-14554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Moriond QCD, Mar 2016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Top Production at the Tevatron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228600" y="1397000"/>
                <a:ext cx="5943600" cy="553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01882" tIns="50941" rIns="101882" bIns="50941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82588" indent="-382588" algn="l" defTabSz="10191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827088" indent="-317500" algn="l" defTabSz="10191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31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209675" indent="-254000" algn="l" defTabSz="10191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7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592263" indent="-255588" algn="l" defTabSz="10191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1973263" indent="-254000" algn="l" defTabSz="10191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430463" indent="-254000" algn="l" defTabSz="10191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 b="1">
                    <a:solidFill>
                      <a:schemeClr val="tx1"/>
                    </a:solidFill>
                    <a:latin typeface="+mn-lt"/>
                  </a:defRPr>
                </a:lvl6pPr>
                <a:lvl7pPr marL="2887663" indent="-254000" algn="l" defTabSz="10191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 b="1">
                    <a:solidFill>
                      <a:schemeClr val="tx1"/>
                    </a:solidFill>
                    <a:latin typeface="+mn-lt"/>
                  </a:defRPr>
                </a:lvl7pPr>
                <a:lvl8pPr marL="3344863" indent="-254000" algn="l" defTabSz="10191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 b="1">
                    <a:solidFill>
                      <a:schemeClr val="tx1"/>
                    </a:solidFill>
                    <a:latin typeface="+mn-lt"/>
                  </a:defRPr>
                </a:lvl8pPr>
                <a:lvl9pPr marL="3802063" indent="-254000" algn="l" defTabSz="10191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 b="1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000" kern="0" dirty="0" smtClean="0"/>
                  <a:t>The forward-backward asymmetry has been a hot topic since a larger-than-expected asymmetry was observed in 2012</a:t>
                </a:r>
              </a:p>
              <a:p>
                <a:r>
                  <a:rPr lang="en-US" sz="2000" kern="0" dirty="0" smtClean="0">
                    <a:solidFill>
                      <a:schemeClr val="tx1"/>
                    </a:solidFill>
                  </a:rPr>
                  <a:t>Not just the total asymmetry, but the asymmetry as a function of </a:t>
                </a:r>
                <a:r>
                  <a:rPr lang="en-US" sz="2000" kern="0" dirty="0" err="1" smtClean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sz="2000" kern="0" dirty="0" err="1" smtClean="0">
                    <a:solidFill>
                      <a:schemeClr val="tx1"/>
                    </a:solidFill>
                  </a:rPr>
                  <a:t>y</a:t>
                </a:r>
                <a:r>
                  <a:rPr lang="en-US" sz="2000" kern="0" dirty="0" smtClean="0">
                    <a:solidFill>
                      <a:schemeClr val="tx1"/>
                    </a:solidFill>
                  </a:rPr>
                  <a:t> and as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>
                            <a:solidFill>
                              <a:schemeClr val="tx1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𝒕</m:t>
                        </m:r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000" kern="0" dirty="0" smtClean="0">
                    <a:solidFill>
                      <a:schemeClr val="tx1"/>
                    </a:solidFill>
                  </a:rPr>
                  <a:t> were larger as well</a:t>
                </a:r>
              </a:p>
              <a:p>
                <a:r>
                  <a:rPr lang="en-US" sz="2000" kern="0" dirty="0" smtClean="0"/>
                  <a:t>Original results from CDF in </a:t>
                </a:r>
                <a:r>
                  <a:rPr lang="en-US" sz="2000" kern="0" dirty="0" err="1" smtClean="0"/>
                  <a:t>Lep+Jets</a:t>
                </a:r>
                <a:r>
                  <a:rPr lang="en-US" sz="2000" kern="0" dirty="0" smtClean="0"/>
                  <a:t>:</a:t>
                </a:r>
              </a:p>
              <a:p>
                <a:pPr lvl="1"/>
                <a:r>
                  <a:rPr lang="en-US" sz="2000" kern="0" dirty="0" smtClean="0"/>
                  <a:t>A</a:t>
                </a:r>
                <a:r>
                  <a:rPr lang="en-US" sz="2000" kern="0" baseline="-25000" dirty="0" smtClean="0"/>
                  <a:t>FB</a:t>
                </a:r>
                <a:r>
                  <a:rPr lang="en-US" sz="2000" kern="0" dirty="0" smtClean="0"/>
                  <a:t> = 0.164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± </a:t>
                </a:r>
                <a:r>
                  <a:rPr lang="en-US" sz="2000" kern="0" dirty="0" smtClean="0"/>
                  <a:t>0.047</a:t>
                </a:r>
              </a:p>
              <a:p>
                <a:pPr lvl="1"/>
                <a:r>
                  <a:rPr lang="en-US" sz="2000" kern="0" dirty="0" err="1" smtClean="0"/>
                  <a:t>Slope</a:t>
                </a:r>
                <a:r>
                  <a:rPr lang="en-US" sz="2000" kern="0" baseline="-25000" dirty="0" err="1" smtClean="0">
                    <a:latin typeface="Symbol" panose="05050102010706020507" pitchFamily="18" charset="2"/>
                  </a:rPr>
                  <a:t>D</a:t>
                </a:r>
                <a:r>
                  <a:rPr lang="en-US" sz="2000" kern="0" baseline="-25000" dirty="0" err="1" smtClean="0"/>
                  <a:t>Y</a:t>
                </a:r>
                <a:r>
                  <a:rPr lang="en-US" sz="2000" kern="0" dirty="0" smtClean="0"/>
                  <a:t> = 0.253±0.062</a:t>
                </a:r>
                <a:endParaRPr lang="en-US" sz="2000" kern="0" baseline="30000" dirty="0" smtClean="0"/>
              </a:p>
              <a:p>
                <a:pPr lvl="2"/>
                <a:r>
                  <a:rPr lang="en-US" sz="2000" kern="0" dirty="0" smtClean="0"/>
                  <a:t>PRD 87, 092002 (2012)</a:t>
                </a:r>
              </a:p>
              <a:p>
                <a:r>
                  <a:rPr lang="en-US" sz="2000" kern="0" dirty="0" smtClean="0"/>
                  <a:t>Note large change in SM predictions:</a:t>
                </a:r>
              </a:p>
              <a:p>
                <a:pPr lvl="1"/>
                <a:r>
                  <a:rPr lang="en-US" sz="2000" kern="0" dirty="0"/>
                  <a:t>A</a:t>
                </a:r>
                <a:r>
                  <a:rPr lang="en-US" sz="2000" kern="0" baseline="-25000" dirty="0"/>
                  <a:t>FB</a:t>
                </a:r>
                <a:r>
                  <a:rPr lang="en-US" sz="2000" kern="0" dirty="0"/>
                  <a:t> </a:t>
                </a:r>
                <a:r>
                  <a:rPr lang="en-US" sz="2000" kern="0" dirty="0" smtClean="0"/>
                  <a:t>(NNLO </a:t>
                </a:r>
                <a:r>
                  <a:rPr lang="en-US" sz="2000" kern="0" dirty="0"/>
                  <a:t>SM) = </a:t>
                </a:r>
                <a:r>
                  <a:rPr lang="en-US" sz="2000" kern="0" dirty="0" smtClean="0"/>
                  <a:t>0.095±0.007 </a:t>
                </a:r>
              </a:p>
              <a:p>
                <a:pPr lvl="2"/>
                <a:r>
                  <a:rPr lang="en-US" sz="2000" kern="0" dirty="0" err="1"/>
                  <a:t>Czakon</a:t>
                </a:r>
                <a:r>
                  <a:rPr lang="en-US" sz="2000" kern="0" dirty="0"/>
                  <a:t>, Fiedler &amp; </a:t>
                </a:r>
                <a:r>
                  <a:rPr lang="en-US" sz="2000" kern="0" dirty="0" err="1"/>
                  <a:t>Mitov</a:t>
                </a:r>
                <a:r>
                  <a:rPr lang="en-US" sz="2000" kern="0" dirty="0"/>
                  <a:t>, </a:t>
                </a:r>
              </a:p>
              <a:p>
                <a:pPr marL="955675" lvl="2" indent="0">
                  <a:buNone/>
                </a:pPr>
                <a:r>
                  <a:rPr lang="en-US" sz="2000" kern="0" dirty="0"/>
                  <a:t>	   PRL 115, 052001 (2015</a:t>
                </a:r>
                <a:r>
                  <a:rPr lang="en-US" sz="2000" kern="0" dirty="0" smtClean="0"/>
                  <a:t>)</a:t>
                </a:r>
              </a:p>
              <a:p>
                <a:pPr lvl="1"/>
                <a:r>
                  <a:rPr lang="en-US" sz="2000" kern="0" dirty="0" err="1" smtClean="0"/>
                  <a:t>Slope</a:t>
                </a:r>
                <a:r>
                  <a:rPr lang="en-US" sz="2000" kern="0" baseline="-25000" dirty="0" err="1" smtClean="0">
                    <a:latin typeface="Symbol" panose="05050102010706020507" pitchFamily="18" charset="2"/>
                  </a:rPr>
                  <a:t>D</a:t>
                </a:r>
                <a:r>
                  <a:rPr lang="en-US" sz="2000" kern="0" baseline="-25000" dirty="0" err="1" smtClean="0"/>
                  <a:t>Y</a:t>
                </a:r>
                <a:r>
                  <a:rPr lang="en-US" sz="2000" kern="0" dirty="0" smtClean="0"/>
                  <a:t> (NNLO)=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𝟏𝟏𝟒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𝟎𝟏𝟐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𝟎𝟎𝟔</m:t>
                        </m:r>
                      </m:sup>
                    </m:sSubSup>
                  </m:oMath>
                </a14:m>
                <a:endParaRPr lang="en-US" sz="2000" kern="0" dirty="0" smtClean="0">
                  <a:latin typeface="Symbol" panose="05050102010706020507" pitchFamily="18" charset="2"/>
                </a:endParaRPr>
              </a:p>
              <a:p>
                <a:pPr lvl="2"/>
                <a:r>
                  <a:rPr lang="en-US" sz="2000" kern="0" dirty="0" err="1"/>
                  <a:t>Czakon</a:t>
                </a:r>
                <a:r>
                  <a:rPr lang="en-US" sz="2000" kern="0" dirty="0"/>
                  <a:t>, Fiedler, </a:t>
                </a:r>
                <a:r>
                  <a:rPr lang="en-US" sz="2000" kern="0" dirty="0" err="1"/>
                  <a:t>Heimes</a:t>
                </a:r>
                <a:r>
                  <a:rPr lang="en-US" sz="2000" kern="0" dirty="0"/>
                  <a:t> &amp; </a:t>
                </a:r>
                <a:r>
                  <a:rPr lang="en-US" sz="2000" kern="0" dirty="0" err="1"/>
                  <a:t>Mitov</a:t>
                </a:r>
                <a:r>
                  <a:rPr lang="en-US" sz="2000" kern="0" dirty="0"/>
                  <a:t>, </a:t>
                </a:r>
                <a:r>
                  <a:rPr lang="en-US" sz="2000" kern="0" dirty="0" smtClean="0"/>
                  <a:t>arXiv:1601.05375</a:t>
                </a:r>
                <a:endParaRPr lang="en-US" sz="2000" kern="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397000"/>
                <a:ext cx="5943600" cy="5537200"/>
              </a:xfrm>
              <a:prstGeom prst="rect">
                <a:avLst/>
              </a:prstGeom>
              <a:blipFill rotWithShape="0">
                <a:blip r:embed="rId3"/>
                <a:stretch>
                  <a:fillRect l="-718" t="-440" r="-1744" b="-990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 descr="Fig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314" y="4619626"/>
            <a:ext cx="3657600" cy="249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ig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68449"/>
            <a:ext cx="3657600" cy="267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dfii_logo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34" y="55147"/>
            <a:ext cx="931573" cy="93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841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Moriond QCD, Mar 2016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Top Production at the Tevatron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95300" y="1240031"/>
            <a:ext cx="9065389" cy="553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  <a:normAutofit/>
          </a:bodyPr>
          <a:lstStyle>
            <a:lvl1pPr marL="382588" indent="-38258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827088" indent="-3175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09675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592263" indent="-25558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9732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4304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+mn-lt"/>
              </a:defRPr>
            </a:lvl6pPr>
            <a:lvl7pPr marL="28876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+mn-lt"/>
              </a:defRPr>
            </a:lvl7pPr>
            <a:lvl8pPr marL="33448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+mn-lt"/>
              </a:defRPr>
            </a:lvl8pPr>
            <a:lvl9pPr marL="38020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200" kern="0" dirty="0" smtClean="0"/>
              <a:t>Results with </a:t>
            </a:r>
            <a:r>
              <a:rPr lang="en-US" sz="3200" kern="0" dirty="0" err="1" smtClean="0"/>
              <a:t>dilepton</a:t>
            </a:r>
            <a:r>
              <a:rPr lang="en-US" sz="3200" kern="0" dirty="0" smtClean="0"/>
              <a:t> data:</a:t>
            </a:r>
          </a:p>
          <a:p>
            <a:pPr lvl="1"/>
            <a:r>
              <a:rPr lang="en-US" sz="2800" kern="0" dirty="0" smtClean="0"/>
              <a:t>A</a:t>
            </a:r>
            <a:r>
              <a:rPr lang="en-US" sz="2800" kern="0" baseline="-25000" dirty="0" smtClean="0"/>
              <a:t>FB</a:t>
            </a:r>
            <a:r>
              <a:rPr lang="en-US" sz="2800" kern="0" dirty="0" smtClean="0"/>
              <a:t> = 0.12±0.11(stat) ±0.07(</a:t>
            </a:r>
            <a:r>
              <a:rPr lang="en-US" sz="2800" kern="0" dirty="0" err="1" smtClean="0"/>
              <a:t>syst</a:t>
            </a:r>
            <a:r>
              <a:rPr lang="en-US" sz="2800" kern="0" dirty="0" smtClean="0"/>
              <a:t>) = 0.12±0.13</a:t>
            </a:r>
          </a:p>
          <a:p>
            <a:r>
              <a:rPr lang="en-US" sz="3200" kern="0" dirty="0" smtClean="0"/>
              <a:t>Combined with CDF result in </a:t>
            </a:r>
            <a:r>
              <a:rPr lang="en-US" sz="3200" kern="0" dirty="0" err="1" smtClean="0"/>
              <a:t>lepton+jets</a:t>
            </a:r>
            <a:r>
              <a:rPr lang="en-US" sz="3200" kern="0" dirty="0" smtClean="0"/>
              <a:t> </a:t>
            </a:r>
          </a:p>
          <a:p>
            <a:pPr lvl="1"/>
            <a:r>
              <a:rPr lang="en-US" sz="2800" kern="0" dirty="0" smtClean="0"/>
              <a:t>A</a:t>
            </a:r>
            <a:r>
              <a:rPr lang="en-US" sz="2800" kern="0" baseline="-25000" dirty="0" smtClean="0"/>
              <a:t>FB</a:t>
            </a:r>
            <a:r>
              <a:rPr lang="en-US" sz="2800" kern="0" dirty="0" smtClean="0"/>
              <a:t> = 0.160±0.045</a:t>
            </a:r>
          </a:p>
          <a:p>
            <a:r>
              <a:rPr lang="en-US" sz="3200" kern="0" dirty="0" smtClean="0"/>
              <a:t>Consistent with SM and DZero</a:t>
            </a:r>
          </a:p>
          <a:p>
            <a:pPr lvl="1"/>
            <a:r>
              <a:rPr lang="en-US" sz="2800" kern="0" dirty="0" smtClean="0"/>
              <a:t>A</a:t>
            </a:r>
            <a:r>
              <a:rPr lang="en-US" sz="2800" kern="0" baseline="-25000" dirty="0" smtClean="0"/>
              <a:t>FB</a:t>
            </a:r>
            <a:r>
              <a:rPr lang="en-US" sz="2800" kern="0" dirty="0" smtClean="0"/>
              <a:t> (NNLO SM) = 0.095±0.007 within 1.5</a:t>
            </a:r>
            <a:r>
              <a:rPr lang="en-US" sz="2800" kern="0" dirty="0" smtClean="0">
                <a:latin typeface="Symbol" panose="05050102010706020507" pitchFamily="18" charset="2"/>
              </a:rPr>
              <a:t>s</a:t>
            </a:r>
          </a:p>
          <a:p>
            <a:pPr lvl="1"/>
            <a:r>
              <a:rPr lang="en-US" sz="2800" kern="0" dirty="0"/>
              <a:t>A</a:t>
            </a:r>
            <a:r>
              <a:rPr lang="en-US" sz="2800" kern="0" baseline="-25000" dirty="0"/>
              <a:t>FB</a:t>
            </a:r>
            <a:r>
              <a:rPr lang="en-US" sz="2800" kern="0" dirty="0"/>
              <a:t> </a:t>
            </a:r>
            <a:r>
              <a:rPr lang="en-US" sz="2800" kern="0" dirty="0" smtClean="0"/>
              <a:t>= 0.118±0.028 DZero, PRD 92 052007 (2015)</a:t>
            </a:r>
          </a:p>
          <a:p>
            <a:pPr lvl="2"/>
            <a:endParaRPr lang="en-US" kern="0" dirty="0">
              <a:latin typeface="Symbol" panose="05050102010706020507" pitchFamily="18" charset="2"/>
            </a:endParaRPr>
          </a:p>
          <a:p>
            <a:pPr lvl="1"/>
            <a:endParaRPr lang="en-US" kern="0" dirty="0" smtClean="0">
              <a:latin typeface="Symbol" panose="05050102010706020507" pitchFamily="18" charset="2"/>
            </a:endParaRPr>
          </a:p>
          <a:p>
            <a:pPr lvl="1"/>
            <a:endParaRPr lang="en-US" kern="0" dirty="0" smtClean="0">
              <a:latin typeface="Symbol" panose="05050102010706020507" pitchFamily="18" charset="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0" t="7420" r="10608" b="19266"/>
          <a:stretch/>
        </p:blipFill>
        <p:spPr>
          <a:xfrm>
            <a:off x="4724400" y="4953000"/>
            <a:ext cx="5303520" cy="27432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0" y="0"/>
            <a:ext cx="10058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 b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 b="1">
                <a:solidFill>
                  <a:srgbClr val="0000FF"/>
                </a:solidFill>
                <a:latin typeface="Comic Sans MS" pitchFamily="66" charset="0"/>
              </a:defRPr>
            </a:lvl2pPr>
            <a:lvl3pPr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 b="1">
                <a:solidFill>
                  <a:srgbClr val="0000FF"/>
                </a:solidFill>
                <a:latin typeface="Comic Sans MS" pitchFamily="66" charset="0"/>
              </a:defRPr>
            </a:lvl3pPr>
            <a:lvl4pPr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 b="1">
                <a:solidFill>
                  <a:srgbClr val="0000FF"/>
                </a:solidFill>
                <a:latin typeface="Comic Sans MS" pitchFamily="66" charset="0"/>
              </a:defRPr>
            </a:lvl4pPr>
            <a:lvl5pPr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 b="1">
                <a:solidFill>
                  <a:srgbClr val="0000FF"/>
                </a:solidFill>
                <a:latin typeface="Comic Sans MS" pitchFamily="66" charset="0"/>
              </a:defRPr>
            </a:lvl5pPr>
            <a:lvl6pPr marL="457200"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 b="1">
                <a:solidFill>
                  <a:srgbClr val="0000FF"/>
                </a:solidFill>
                <a:latin typeface="Comic Sans MS" pitchFamily="66" charset="0"/>
              </a:defRPr>
            </a:lvl6pPr>
            <a:lvl7pPr marL="914400"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 b="1">
                <a:solidFill>
                  <a:srgbClr val="0000FF"/>
                </a:solidFill>
                <a:latin typeface="Comic Sans MS" pitchFamily="66" charset="0"/>
              </a:defRPr>
            </a:lvl7pPr>
            <a:lvl8pPr marL="1371600"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 b="1">
                <a:solidFill>
                  <a:srgbClr val="0000FF"/>
                </a:solidFill>
                <a:latin typeface="Comic Sans MS" pitchFamily="66" charset="0"/>
              </a:defRPr>
            </a:lvl8pPr>
            <a:lvl9pPr marL="1828800"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 b="1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r>
              <a:rPr lang="en-US" sz="5400" kern="0" dirty="0" smtClean="0"/>
              <a:t>New A</a:t>
            </a:r>
            <a:r>
              <a:rPr lang="en-US" sz="5400" kern="0" baseline="-25000" dirty="0" smtClean="0"/>
              <a:t>FB </a:t>
            </a:r>
            <a:r>
              <a:rPr lang="en-US" sz="5400" kern="0" dirty="0" smtClean="0"/>
              <a:t>Results from CDF</a:t>
            </a:r>
            <a:endParaRPr lang="en-US" sz="5400" kern="0" dirty="0"/>
          </a:p>
        </p:txBody>
      </p:sp>
      <p:sp>
        <p:nvSpPr>
          <p:cNvPr id="11" name="Rectangle 10"/>
          <p:cNvSpPr/>
          <p:nvPr/>
        </p:nvSpPr>
        <p:spPr>
          <a:xfrm>
            <a:off x="523369" y="5731458"/>
            <a:ext cx="37338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CDF </a:t>
            </a:r>
            <a:r>
              <a:rPr lang="en-US" sz="2400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1602.09015, Submitted to PRD</a:t>
            </a:r>
            <a:endParaRPr lang="en-US" sz="2400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cdfii_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4" y="55147"/>
            <a:ext cx="931573" cy="93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66079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9067800" cy="1295400"/>
          </a:xfrm>
        </p:spPr>
        <p:txBody>
          <a:bodyPr/>
          <a:lstStyle/>
          <a:p>
            <a:r>
              <a:rPr lang="en-US" sz="4800" dirty="0" smtClean="0"/>
              <a:t>Look at Differential Distributions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Moriond QCD, Mar 2016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Top Production at the Tevatron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371600"/>
                <a:ext cx="5257800" cy="55372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Measure </a:t>
                </a:r>
                <a:r>
                  <a:rPr lang="en-US" dirty="0"/>
                  <a:t>the slope </a:t>
                </a:r>
                <a:r>
                  <a:rPr lang="en-US" dirty="0" smtClean="0"/>
                  <a:t>of A</a:t>
                </a:r>
                <a:r>
                  <a:rPr lang="en-US" baseline="-25000" dirty="0" smtClean="0"/>
                  <a:t>FB</a:t>
                </a:r>
                <a:r>
                  <a:rPr lang="en-US" dirty="0" smtClean="0"/>
                  <a:t> </a:t>
                </a:r>
                <a:r>
                  <a:rPr lang="en-US" dirty="0"/>
                  <a:t>vs. </a:t>
                </a:r>
                <a:r>
                  <a:rPr lang="en-US" dirty="0" smtClean="0"/>
                  <a:t>|</a:t>
                </a:r>
                <a:r>
                  <a:rPr lang="en-US" dirty="0" err="1" smtClean="0">
                    <a:latin typeface="Symbol" panose="05050102010706020507" pitchFamily="18" charset="2"/>
                  </a:rPr>
                  <a:t>D</a:t>
                </a:r>
                <a:r>
                  <a:rPr lang="en-US" dirty="0" err="1" smtClean="0"/>
                  <a:t>y</a:t>
                </a:r>
                <a:r>
                  <a:rPr lang="en-US" dirty="0" smtClean="0"/>
                  <a:t>|</a:t>
                </a:r>
              </a:p>
              <a:p>
                <a:pPr lvl="1"/>
                <a:r>
                  <a:rPr lang="en-US" dirty="0" err="1" smtClean="0"/>
                  <a:t>Slope</a:t>
                </a:r>
                <a:r>
                  <a:rPr lang="en-US" sz="3200" baseline="-25000" dirty="0" err="1">
                    <a:latin typeface="Symbol" panose="05050102010706020507" pitchFamily="18" charset="2"/>
                  </a:rPr>
                  <a:t>D</a:t>
                </a:r>
                <a:r>
                  <a:rPr lang="en-US" sz="3200" baseline="-25000" dirty="0" err="1"/>
                  <a:t>Y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0.14± 0.16</a:t>
                </a:r>
                <a:endParaRPr lang="en-US" dirty="0"/>
              </a:p>
              <a:p>
                <a:r>
                  <a:rPr lang="en-US" dirty="0" smtClean="0"/>
                  <a:t>Combine with </a:t>
                </a:r>
                <a:r>
                  <a:rPr lang="en-US" dirty="0" err="1" smtClean="0"/>
                  <a:t>Lep+Jets</a:t>
                </a:r>
                <a:r>
                  <a:rPr lang="en-US" dirty="0" smtClean="0"/>
                  <a:t> results </a:t>
                </a:r>
              </a:p>
              <a:p>
                <a:pPr lvl="1"/>
                <a:r>
                  <a:rPr lang="en-US" dirty="0" err="1" smtClean="0"/>
                  <a:t>Slope</a:t>
                </a:r>
                <a:r>
                  <a:rPr lang="en-US" sz="3200" baseline="-25000" dirty="0" err="1">
                    <a:latin typeface="Symbol" panose="05050102010706020507" pitchFamily="18" charset="2"/>
                  </a:rPr>
                  <a:t>D</a:t>
                </a:r>
                <a:r>
                  <a:rPr lang="en-US" sz="3200" baseline="-25000" dirty="0" err="1"/>
                  <a:t>Y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0.227</a:t>
                </a:r>
                <a:r>
                  <a:rPr lang="en-US" dirty="0"/>
                  <a:t>± </a:t>
                </a:r>
                <a:r>
                  <a:rPr lang="en-US" dirty="0" smtClean="0"/>
                  <a:t>0.057</a:t>
                </a:r>
              </a:p>
              <a:p>
                <a:pPr lvl="1"/>
                <a:r>
                  <a:rPr lang="en-US" dirty="0" smtClean="0"/>
                  <a:t>2.0</a:t>
                </a:r>
                <a:r>
                  <a:rPr lang="en-US" dirty="0" smtClean="0">
                    <a:latin typeface="Symbol" panose="05050102010706020507" pitchFamily="18" charset="2"/>
                  </a:rPr>
                  <a:t>s</a:t>
                </a:r>
                <a:r>
                  <a:rPr lang="en-US" dirty="0" smtClean="0"/>
                  <a:t> </a:t>
                </a:r>
                <a:r>
                  <a:rPr lang="en-US" dirty="0"/>
                  <a:t>from NNLO </a:t>
                </a:r>
                <a:r>
                  <a:rPr lang="en-US" dirty="0" smtClean="0"/>
                  <a:t>SM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Not enough statistics to make a meaningful slope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>
                            <a:solidFill>
                              <a:schemeClr val="tx1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𝒕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</m:acc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measurement</a:t>
                </a:r>
              </a:p>
              <a:p>
                <a:r>
                  <a:rPr lang="en-US" dirty="0" smtClean="0"/>
                  <a:t>Again consistent between CDF and DZero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371600"/>
                <a:ext cx="5257800" cy="5537200"/>
              </a:xfrm>
              <a:blipFill rotWithShape="0">
                <a:blip r:embed="rId2"/>
                <a:stretch>
                  <a:fillRect l="-2552" t="-3304" r="-1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2650" r="9010"/>
          <a:stretch/>
        </p:blipFill>
        <p:spPr>
          <a:xfrm>
            <a:off x="5486400" y="4419600"/>
            <a:ext cx="4572000" cy="32316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8460" t="7505" r="1875" b="4067"/>
          <a:stretch/>
        </p:blipFill>
        <p:spPr>
          <a:xfrm>
            <a:off x="5410200" y="1275526"/>
            <a:ext cx="4572000" cy="3067874"/>
          </a:xfrm>
          <a:prstGeom prst="rect">
            <a:avLst/>
          </a:prstGeom>
        </p:spPr>
      </p:pic>
      <p:pic>
        <p:nvPicPr>
          <p:cNvPr id="10" name="Picture 9" descr="cdfii_log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872"/>
            <a:ext cx="931573" cy="93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21894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525000" cy="1295400"/>
          </a:xfrm>
        </p:spPr>
        <p:txBody>
          <a:bodyPr/>
          <a:lstStyle/>
          <a:p>
            <a:r>
              <a:rPr lang="en-US" dirty="0" smtClean="0"/>
              <a:t>Legacy A</a:t>
            </a:r>
            <a:r>
              <a:rPr lang="en-US" baseline="-25000" dirty="0" smtClean="0"/>
              <a:t>FB </a:t>
            </a:r>
            <a:r>
              <a:rPr lang="en-US" dirty="0" smtClean="0"/>
              <a:t>Tevatron </a:t>
            </a:r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5325134" cy="553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Final individual results on A</a:t>
            </a:r>
            <a:r>
              <a:rPr lang="en-US" baseline="-25000" dirty="0"/>
              <a:t>FB</a:t>
            </a:r>
            <a:r>
              <a:rPr lang="en-US" dirty="0"/>
              <a:t> from Tevatron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All </a:t>
            </a:r>
            <a:r>
              <a:rPr lang="en-US" dirty="0">
                <a:solidFill>
                  <a:schemeClr val="tx1"/>
                </a:solidFill>
              </a:rPr>
              <a:t>the results, including from DZero, are consistent with SM predictions</a:t>
            </a:r>
          </a:p>
          <a:p>
            <a:r>
              <a:rPr lang="en-US" dirty="0">
                <a:solidFill>
                  <a:srgbClr val="0000FF"/>
                </a:solidFill>
              </a:rPr>
              <a:t>Notice that all of them are above…</a:t>
            </a:r>
          </a:p>
          <a:p>
            <a:r>
              <a:rPr lang="en-US" dirty="0" smtClean="0"/>
              <a:t>A </a:t>
            </a:r>
            <a:r>
              <a:rPr lang="en-US" dirty="0"/>
              <a:t>combination of </a:t>
            </a:r>
            <a:r>
              <a:rPr lang="en-US" dirty="0" err="1"/>
              <a:t>CDF+DZero</a:t>
            </a:r>
            <a:r>
              <a:rPr lang="en-US" dirty="0"/>
              <a:t> results is in the works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Moriond QCD, Mar 2016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Top Production at the Tevatron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0867" t="7812" r="3747" b="6250"/>
          <a:stretch/>
        </p:blipFill>
        <p:spPr>
          <a:xfrm>
            <a:off x="6172200" y="4800599"/>
            <a:ext cx="3657600" cy="27432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1" t="3084" r="18474" b="19261"/>
          <a:stretch/>
        </p:blipFill>
        <p:spPr>
          <a:xfrm>
            <a:off x="6172200" y="1133275"/>
            <a:ext cx="3657600" cy="3667326"/>
          </a:xfrm>
          <a:prstGeom prst="rect">
            <a:avLst/>
          </a:prstGeom>
        </p:spPr>
      </p:pic>
      <p:pic>
        <p:nvPicPr>
          <p:cNvPr id="9" name="Picture 8" descr="cdfii_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4" y="55147"/>
            <a:ext cx="931573" cy="93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dzero_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01071" y="0"/>
            <a:ext cx="1451795" cy="76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26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Moriond QCD, Mar 2016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Top Production at the Tevatron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" y="1371600"/>
            <a:ext cx="9067800" cy="553205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  <a:spAutoFit/>
          </a:bodyPr>
          <a:lstStyle>
            <a:lvl1pPr marL="382588" indent="-38258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827088" indent="-3175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09675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592263" indent="-25558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9732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4304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+mn-lt"/>
              </a:defRPr>
            </a:lvl6pPr>
            <a:lvl7pPr marL="28876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+mn-lt"/>
              </a:defRPr>
            </a:lvl7pPr>
            <a:lvl8pPr marL="33448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+mn-lt"/>
              </a:defRPr>
            </a:lvl8pPr>
            <a:lvl9pPr marL="38020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/>
              <a:t>Top production at the Tevatron has yielded a wealth of important information about the heaviest known fundamental particle </a:t>
            </a:r>
          </a:p>
          <a:p>
            <a:r>
              <a:rPr lang="en-US" sz="2800" kern="0" dirty="0" smtClean="0">
                <a:solidFill>
                  <a:schemeClr val="tx1"/>
                </a:solidFill>
              </a:rPr>
              <a:t>While many of the distributions have shown to be similar to SM predictions, the measured precisions have pushed well beyond LO, to NLO and NLO+</a:t>
            </a:r>
          </a:p>
          <a:p>
            <a:r>
              <a:rPr lang="en-US" sz="2800" kern="0" dirty="0" smtClean="0">
                <a:solidFill>
                  <a:srgbClr val="0000FF"/>
                </a:solidFill>
              </a:rPr>
              <a:t>Indeed, many of the corrections have been larger than expected, and appear to have been the cause of some of  exciting hunts for new physics while we figured it out</a:t>
            </a:r>
          </a:p>
          <a:p>
            <a:r>
              <a:rPr lang="en-US" sz="2800" kern="0" dirty="0" smtClean="0"/>
              <a:t>The legacy results from the Tevatron are nearing completion, bringing this long, wonderful story to a close</a:t>
            </a:r>
            <a:endParaRPr lang="en-US" sz="2800" kern="0" dirty="0">
              <a:solidFill>
                <a:srgbClr val="0000FF"/>
              </a:solidFill>
            </a:endParaRPr>
          </a:p>
        </p:txBody>
      </p:sp>
      <p:pic>
        <p:nvPicPr>
          <p:cNvPr id="8" name="Picture 7" descr="cdfii_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4" y="55147"/>
            <a:ext cx="931573" cy="93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dzero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01071" y="0"/>
            <a:ext cx="1451795" cy="76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13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dirty="0" smtClean="0"/>
              <a:t>Backups</a:t>
            </a:r>
            <a:endParaRPr lang="en-US" sz="16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Moriond QCD, Mar 2016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Top Production at the Tevatron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25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Moriond QCD, Mar 2016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Top Production at the Tevatron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583400"/>
              </p:ext>
            </p:extLst>
          </p:nvPr>
        </p:nvGraphicFramePr>
        <p:xfrm>
          <a:off x="3657600" y="1754505"/>
          <a:ext cx="3683000" cy="47713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2242"/>
                <a:gridCol w="2910758"/>
              </a:tblGrid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Cover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Outline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Big picture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Cross Section 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Cross Section 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Spin Correlation 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Spin Correlation 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Spin Correlation 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Polarization 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Polarization 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AFB &amp; </a:t>
                      </a:r>
                      <a:r>
                        <a:rPr lang="en-US" sz="1800" u="none" strike="noStrike" dirty="0" err="1">
                          <a:effectLst/>
                        </a:rPr>
                        <a:t>Polarizatino</a:t>
                      </a:r>
                      <a:r>
                        <a:rPr lang="en-US" sz="1800" u="none" strike="noStrike" dirty="0">
                          <a:effectLst/>
                        </a:rPr>
                        <a:t> 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AFB &amp; Polarization 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AFB CDF 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AFB CDF 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AFB Combination 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AFB Combination 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Conclusions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266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Moriond QCD, Mar 2016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Top Production at the Tevatron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" t="16478" r="66712" b="33290"/>
          <a:stretch/>
        </p:blipFill>
        <p:spPr bwMode="auto">
          <a:xfrm>
            <a:off x="6572250" y="4395207"/>
            <a:ext cx="22860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Fig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1000"/>
            <a:ext cx="4762500" cy="4029075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12" y="4679950"/>
            <a:ext cx="6048676" cy="25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36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Top Quark Events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86013"/>
            <a:ext cx="343688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855" y="2386012"/>
            <a:ext cx="415083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7636" y="1237428"/>
            <a:ext cx="3171061" cy="1581972"/>
          </a:xfrm>
          <a:prstGeom prst="rect">
            <a:avLst/>
          </a:prstGeom>
          <a:solidFill>
            <a:srgbClr val="66FF33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Lepton+Jets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State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0196" y="1295400"/>
            <a:ext cx="2802370" cy="158197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Dilepton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State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1" y="4972456"/>
            <a:ext cx="4876799" cy="218521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28600" indent="-228600" algn="l">
              <a:buFont typeface="Arial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reconstructed lepton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Missing transverse energy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≥4 jets (1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-tag)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en-US" sz="2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220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Bigger branching fraction, more final state particles to measure, bigger backgrounds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4971633"/>
            <a:ext cx="5029200" cy="2800767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marL="228600" indent="-228600" algn="l">
              <a:buFont typeface="Arial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reconstructed leptons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Missing transverse energy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≥2 jets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en-US" sz="2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200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purity sample, but smaller branching fraction, two leptons have better angles, but two neutrinos cause reconstruction ambiguities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928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Total </a:t>
            </a:r>
            <a:r>
              <a:rPr lang="en-US" sz="4400" dirty="0" smtClean="0"/>
              <a:t>and Differential Cross Sections</a:t>
            </a:r>
          </a:p>
          <a:p>
            <a:r>
              <a:rPr lang="en-US" sz="4400" dirty="0" smtClean="0">
                <a:solidFill>
                  <a:srgbClr val="0000FF"/>
                </a:solidFill>
              </a:rPr>
              <a:t>Angular distributions to determine the amount of Spin Correlation and Polarization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Legacy result for the Forward-Backward Asymmetry (A</a:t>
            </a:r>
            <a:r>
              <a:rPr lang="en-US" sz="4400" baseline="-25000" dirty="0" smtClean="0">
                <a:solidFill>
                  <a:schemeClr val="tx1"/>
                </a:solidFill>
              </a:rPr>
              <a:t>FB</a:t>
            </a:r>
            <a:r>
              <a:rPr lang="en-US" sz="44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4400" dirty="0" smtClean="0"/>
              <a:t>Conclusions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Moriond QCD, Mar 2016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Top Production at the Tevatron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CDF </a:t>
            </a:r>
            <a:r>
              <a:rPr lang="en-US" sz="4800" dirty="0" err="1"/>
              <a:t>Dilepton</a:t>
            </a:r>
            <a:r>
              <a:rPr lang="en-US" sz="4800" dirty="0"/>
              <a:t> Result with 5.1fb</a:t>
            </a:r>
            <a:r>
              <a:rPr lang="en-US" sz="4800" baseline="30000" dirty="0"/>
              <a:t>-1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95400"/>
                <a:ext cx="9677400" cy="5537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Blessed-but-not-published result: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	A</a:t>
                </a:r>
                <a:r>
                  <a:rPr lang="en-US" baseline="-25000" dirty="0" smtClean="0"/>
                  <a:t>FB</a:t>
                </a:r>
                <a:r>
                  <a:rPr lang="en-US" dirty="0" smtClean="0"/>
                  <a:t> = 0.417</a:t>
                </a:r>
                <a:r>
                  <a:rPr lang="en-US" dirty="0"/>
                  <a:t> ±</a:t>
                </a:r>
                <a:r>
                  <a:rPr lang="en-US" dirty="0" smtClean="0"/>
                  <a:t> 0.148 (stat) </a:t>
                </a:r>
                <a:r>
                  <a:rPr lang="en-US" dirty="0"/>
                  <a:t>±</a:t>
                </a:r>
                <a:r>
                  <a:rPr lang="en-US" dirty="0" smtClean="0"/>
                  <a:t> 0.053 (sys)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Also appeared to be bigger for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>
                            <a:solidFill>
                              <a:schemeClr val="tx1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𝒕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</m:acc>
                      </m:sub>
                    </m:sSub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00FF"/>
                    </a:solidFill>
                  </a:rPr>
                  <a:t>(N.B. Now know it wasn’t a clean measurement)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Back then fueled the fire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95400"/>
                <a:ext cx="9677400" cy="5537200"/>
              </a:xfrm>
              <a:blipFill rotWithShape="0">
                <a:blip r:embed="rId2" cstate="print"/>
                <a:stretch>
                  <a:fillRect l="-1827" t="-1762" r="-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4" descr="http://www-cdf.fnal.gov/physics/new/top/2011/DilAfb/fig.afb/dyt.H45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123" y="4481877"/>
            <a:ext cx="5485477" cy="33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988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Dzero</a:t>
            </a:r>
            <a:r>
              <a:rPr lang="en-US" dirty="0" smtClean="0"/>
              <a:t> </a:t>
            </a:r>
            <a:r>
              <a:rPr lang="en-US" dirty="0" err="1" smtClean="0"/>
              <a:t>Leptonic</a:t>
            </a:r>
            <a:r>
              <a:rPr lang="en-US" dirty="0" smtClean="0"/>
              <a:t> Asymmetries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Measurement of leptonic asymmetries and top-quark polarization in </a:t>
            </a:r>
            <a:r>
              <a:rPr lang="en-US" b="0" dirty="0" err="1" smtClean="0"/>
              <a:t>tt</a:t>
            </a:r>
            <a:r>
              <a:rPr lang="en-US" b="0" dirty="0" smtClean="0"/>
              <a:t>¯ production</a:t>
            </a:r>
          </a:p>
          <a:p>
            <a:r>
              <a:rPr lang="en-US" b="0" dirty="0" smtClean="0"/>
              <a:t>Phys. Rev. D </a:t>
            </a:r>
            <a:r>
              <a:rPr lang="en-US" dirty="0" smtClean="0"/>
              <a:t>87</a:t>
            </a:r>
            <a:r>
              <a:rPr lang="en-US" b="0" dirty="0" smtClean="0"/>
              <a:t>, 011103(R) – Published 24 January 2013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Moriond QCD, Mar 2016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Top Production at the Tevatron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6018" name="Picture 2" descr="Fig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038600"/>
            <a:ext cx="4762500" cy="1524001"/>
          </a:xfrm>
          <a:prstGeom prst="rect">
            <a:avLst/>
          </a:prstGeom>
          <a:noFill/>
        </p:spPr>
      </p:pic>
      <p:pic>
        <p:nvPicPr>
          <p:cNvPr id="86020" name="Picture 4" descr="Fig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4256088"/>
            <a:ext cx="4762500" cy="3152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3429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Dzero</a:t>
            </a:r>
            <a:r>
              <a:rPr lang="en-US" dirty="0"/>
              <a:t> </a:t>
            </a:r>
            <a:r>
              <a:rPr lang="en-US" dirty="0" smtClean="0"/>
              <a:t>AFB in </a:t>
            </a:r>
            <a:r>
              <a:rPr lang="en-US" dirty="0" err="1" smtClean="0"/>
              <a:t>Lep+Jets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Measurement of the forward-backward asymmetry in top quark-antiquark production in pp¯ collisions using the </a:t>
            </a:r>
            <a:r>
              <a:rPr lang="en-US" b="0" dirty="0" err="1" smtClean="0"/>
              <a:t>lepton+jets</a:t>
            </a:r>
            <a:r>
              <a:rPr lang="en-US" b="0" dirty="0" smtClean="0"/>
              <a:t> channel</a:t>
            </a:r>
          </a:p>
          <a:p>
            <a:r>
              <a:rPr lang="en-US" b="0" dirty="0" smtClean="0"/>
              <a:t>Phys. Rev. D </a:t>
            </a:r>
            <a:r>
              <a:rPr lang="en-US" dirty="0" smtClean="0"/>
              <a:t>90</a:t>
            </a:r>
            <a:r>
              <a:rPr lang="en-US" b="0" dirty="0" smtClean="0"/>
              <a:t>, 072011 – Published 29 October 2014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Moriond QCD, Mar 2016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Top Production at the Tevatron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712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</a:t>
                </a:r>
                <a:r>
                  <a:rPr lang="en-US" baseline="-25000" dirty="0"/>
                  <a:t>FB</a:t>
                </a:r>
                <a:r>
                  <a:rPr lang="en-US" dirty="0"/>
                  <a:t>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𝒕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𝒕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 cstate="print"/>
                <a:stretch>
                  <a:fillRect b="-7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371600"/>
                <a:ext cx="5638800" cy="5537200"/>
              </a:xfrm>
            </p:spPr>
            <p:txBody>
              <a:bodyPr/>
              <a:lstStyle/>
              <a:p>
                <a:r>
                  <a:rPr lang="en-US" dirty="0" smtClean="0"/>
                  <a:t>Can break the data into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low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FF0000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𝒕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</m:acc>
                      </m:sub>
                    </m:sSub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and large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FF0000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𝒕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</m:acc>
                      </m:sub>
                    </m:sSub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Can see by eye that the data doesn’t agree with predictions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371600"/>
                <a:ext cx="5638800" cy="5537200"/>
              </a:xfrm>
              <a:blipFill rotWithShape="0">
                <a:blip r:embed="rId3" cstate="print"/>
                <a:stretch>
                  <a:fillRect l="-2811" t="-1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4" descr="Figure 1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90" b="5085"/>
          <a:stretch/>
        </p:blipFill>
        <p:spPr bwMode="auto">
          <a:xfrm>
            <a:off x="6172200" y="1676400"/>
            <a:ext cx="3657600" cy="243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gure 1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9" t="1" b="5010"/>
          <a:stretch/>
        </p:blipFill>
        <p:spPr bwMode="auto">
          <a:xfrm>
            <a:off x="6172200" y="4572000"/>
            <a:ext cx="3657600" cy="253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441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Leptonic A</a:t>
            </a:r>
            <a:r>
              <a:rPr lang="en-US" baseline="-25000" dirty="0" smtClean="0"/>
              <a:t>FB</a:t>
            </a:r>
            <a:r>
              <a:rPr lang="en-US" dirty="0" smtClean="0"/>
              <a:t> Definition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David Toback, Texas A&amp;M University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FB</a:t>
            </a:r>
            <a:r>
              <a:rPr lang="en-US" dirty="0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6" b="7234"/>
          <a:stretch/>
        </p:blipFill>
        <p:spPr>
          <a:xfrm>
            <a:off x="457200" y="1219200"/>
            <a:ext cx="9144000" cy="52387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00" y="6486537"/>
            <a:ext cx="9525000" cy="9048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SM: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FB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3.8%, specific ratio for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Reconstructed/Leptonic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Various BSM Models: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-5% &lt; 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15%, ratio can vary significantly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03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Dilepton</a:t>
            </a:r>
            <a:r>
              <a:rPr lang="en-US" dirty="0" smtClean="0"/>
              <a:t>-only Observable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7" b="17284"/>
          <a:stretch/>
        </p:blipFill>
        <p:spPr>
          <a:xfrm>
            <a:off x="457200" y="1905000"/>
            <a:ext cx="9144000" cy="4064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6012359"/>
            <a:ext cx="960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BSM models: -9% &lt; A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22%</a:t>
            </a:r>
          </a:p>
        </p:txBody>
      </p:sp>
    </p:spTree>
    <p:extLst>
      <p:ext uri="{BB962C8B-B14F-4D97-AF65-F5344CB8AC3E}">
        <p14:creationId xmlns:p14="http://schemas.microsoft.com/office/powerpoint/2010/main" val="446158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Leptonic A</a:t>
            </a:r>
            <a:r>
              <a:rPr lang="en-US" baseline="-25000" dirty="0" smtClean="0"/>
              <a:t>FB</a:t>
            </a:r>
            <a:r>
              <a:rPr lang="en-US" dirty="0" smtClean="0"/>
              <a:t> from </a:t>
            </a:r>
            <a:r>
              <a:rPr lang="en-US" dirty="0" err="1" smtClean="0"/>
              <a:t>Lepton+Jets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49" b="15942"/>
          <a:stretch/>
        </p:blipFill>
        <p:spPr>
          <a:xfrm>
            <a:off x="533400" y="2514600"/>
            <a:ext cx="9144000" cy="296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11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Leptonic A</a:t>
            </a:r>
            <a:r>
              <a:rPr lang="en-US" baseline="-25000" dirty="0"/>
              <a:t>FB</a:t>
            </a:r>
            <a:r>
              <a:rPr lang="en-US" dirty="0"/>
              <a:t> from </a:t>
            </a:r>
            <a:r>
              <a:rPr lang="en-US" dirty="0" err="1" smtClean="0"/>
              <a:t>Dileptons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7" t="7407" b="33333"/>
          <a:stretch/>
        </p:blipFill>
        <p:spPr>
          <a:xfrm>
            <a:off x="5105400" y="1371600"/>
            <a:ext cx="4800600" cy="56202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4572000" cy="6135298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sz="2800" dirty="0"/>
              <a:t>Measure 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FB</a:t>
            </a:r>
            <a:r>
              <a:rPr lang="en-US" sz="2800" dirty="0" smtClean="0"/>
              <a:t> </a:t>
            </a:r>
            <a:r>
              <a:rPr lang="en-US" sz="2800" dirty="0"/>
              <a:t>with CDF </a:t>
            </a:r>
            <a:r>
              <a:rPr lang="en-US" sz="2800" dirty="0" smtClean="0"/>
              <a:t>full dataset </a:t>
            </a:r>
            <a:r>
              <a:rPr lang="en-US" sz="2800" dirty="0"/>
              <a:t>in </a:t>
            </a:r>
            <a:r>
              <a:rPr lang="en-US" sz="2800" dirty="0" err="1"/>
              <a:t>dilepton</a:t>
            </a:r>
            <a:r>
              <a:rPr lang="en-US" sz="2800" dirty="0"/>
              <a:t> (</a:t>
            </a:r>
            <a:r>
              <a:rPr lang="en-US" sz="2800" dirty="0" smtClean="0"/>
              <a:t>9.1 fb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2800" dirty="0" smtClean="0">
                <a:solidFill>
                  <a:schemeClr val="tx1"/>
                </a:solidFill>
              </a:rPr>
              <a:t>A</a:t>
            </a:r>
            <a:r>
              <a:rPr lang="en-US" sz="2800" baseline="-25000" dirty="0" smtClean="0">
                <a:solidFill>
                  <a:schemeClr val="tx1"/>
                </a:solidFill>
              </a:rPr>
              <a:t>FB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= </a:t>
            </a:r>
            <a:r>
              <a:rPr lang="en-US" sz="2800" dirty="0" smtClean="0">
                <a:solidFill>
                  <a:schemeClr val="tx1"/>
                </a:solidFill>
              </a:rPr>
              <a:t>0.072±0.060</a:t>
            </a: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800" dirty="0" smtClean="0"/>
              <a:t>A</a:t>
            </a:r>
            <a:r>
              <a:rPr lang="en-US" sz="2800" baseline="-25000" dirty="0" smtClean="0"/>
              <a:t>FB</a:t>
            </a:r>
            <a:r>
              <a:rPr lang="en-US" sz="2800" dirty="0" smtClean="0"/>
              <a:t>(SM,NLO</a:t>
            </a:r>
            <a:r>
              <a:rPr lang="en-US" sz="2800" dirty="0"/>
              <a:t>) = </a:t>
            </a:r>
            <a:r>
              <a:rPr lang="en-US" sz="2800" dirty="0" smtClean="0"/>
              <a:t>0.038 ±0.003</a:t>
            </a:r>
            <a:endParaRPr lang="en-US" sz="2800" dirty="0"/>
          </a:p>
          <a:p>
            <a:r>
              <a:rPr lang="en-US" sz="2800" dirty="0" smtClean="0">
                <a:solidFill>
                  <a:schemeClr val="tx1"/>
                </a:solidFill>
              </a:rPr>
              <a:t>Combine CDF measurements 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olidFill>
                  <a:schemeClr val="tx1"/>
                </a:solidFill>
              </a:rPr>
              <a:t>Result </a:t>
            </a:r>
            <a:r>
              <a:rPr lang="en-US" sz="2800" dirty="0">
                <a:solidFill>
                  <a:schemeClr val="tx1"/>
                </a:solidFill>
              </a:rPr>
              <a:t>is </a:t>
            </a:r>
            <a:r>
              <a:rPr lang="en-US" sz="2800" dirty="0" smtClean="0">
                <a:solidFill>
                  <a:schemeClr val="tx1"/>
                </a:solidFill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Symbol" panose="05050102010706020507" pitchFamily="18" charset="2"/>
              </a:rPr>
              <a:t>s </a:t>
            </a:r>
            <a:r>
              <a:rPr lang="en-US" sz="2800" dirty="0" smtClean="0">
                <a:solidFill>
                  <a:schemeClr val="tx1"/>
                </a:solidFill>
              </a:rPr>
              <a:t>larger </a:t>
            </a:r>
            <a:r>
              <a:rPr lang="en-US" sz="2800" dirty="0">
                <a:solidFill>
                  <a:schemeClr val="tx1"/>
                </a:solidFill>
              </a:rPr>
              <a:t>than NLO </a:t>
            </a:r>
            <a:r>
              <a:rPr lang="en-US" sz="2800" dirty="0" smtClean="0">
                <a:solidFill>
                  <a:schemeClr val="tx1"/>
                </a:solidFill>
              </a:rPr>
              <a:t>SM prediction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2800" dirty="0" smtClean="0"/>
              <a:t>A</a:t>
            </a:r>
            <a:r>
              <a:rPr lang="en-US" sz="2800" baseline="-25000" dirty="0" smtClean="0"/>
              <a:t>FB</a:t>
            </a:r>
            <a:r>
              <a:rPr lang="en-US" sz="2800" dirty="0" smtClean="0"/>
              <a:t> </a:t>
            </a:r>
            <a:r>
              <a:rPr lang="en-US" sz="2800" dirty="0"/>
              <a:t>= 0.090 ± 0.028</a:t>
            </a:r>
            <a:endParaRPr lang="en-US" sz="2800" dirty="0" smtClean="0"/>
          </a:p>
          <a:p>
            <a:r>
              <a:rPr lang="en-US" sz="2800" dirty="0" smtClean="0"/>
              <a:t>Published as PRL </a:t>
            </a:r>
            <a:r>
              <a:rPr lang="en-US" sz="2800" dirty="0"/>
              <a:t>113, 042001 (2014) (CDF)</a:t>
            </a:r>
          </a:p>
        </p:txBody>
      </p:sp>
    </p:spTree>
    <p:extLst>
      <p:ext uri="{BB962C8B-B14F-4D97-AF65-F5344CB8AC3E}">
        <p14:creationId xmlns:p14="http://schemas.microsoft.com/office/powerpoint/2010/main" val="698793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105400" cy="5537200"/>
          </a:xfrm>
        </p:spPr>
        <p:txBody>
          <a:bodyPr>
            <a:noAutofit/>
          </a:bodyPr>
          <a:lstStyle/>
          <a:p>
            <a:r>
              <a:rPr lang="en-US" sz="3200" dirty="0"/>
              <a:t>Measurement techniques </a:t>
            </a:r>
            <a:r>
              <a:rPr lang="en-US" sz="3200" dirty="0" smtClean="0"/>
              <a:t>works equally </a:t>
            </a:r>
            <a:r>
              <a:rPr lang="en-US" sz="3200" dirty="0"/>
              <a:t>well for </a:t>
            </a:r>
            <a:r>
              <a:rPr lang="en-US" sz="3200" dirty="0" smtClean="0"/>
              <a:t>A</a:t>
            </a:r>
            <a:r>
              <a:rPr lang="en-US" sz="3200" baseline="-25000" dirty="0" smtClean="0"/>
              <a:t>FB </a:t>
            </a:r>
            <a:r>
              <a:rPr lang="en-US" sz="3200" dirty="0" smtClean="0"/>
              <a:t>in </a:t>
            </a:r>
            <a:r>
              <a:rPr lang="en-US" sz="3200" dirty="0">
                <a:latin typeface="Symbol" panose="05050102010706020507" pitchFamily="18" charset="2"/>
              </a:rPr>
              <a:t>Dh</a:t>
            </a:r>
            <a:endParaRPr lang="en-US" sz="3200" baseline="-25000" dirty="0"/>
          </a:p>
          <a:p>
            <a:pPr lvl="1"/>
            <a:r>
              <a:rPr lang="en-US" sz="2300" dirty="0" smtClean="0">
                <a:solidFill>
                  <a:schemeClr val="tx1"/>
                </a:solidFill>
              </a:rPr>
              <a:t>A</a:t>
            </a:r>
            <a:r>
              <a:rPr lang="en-US" sz="2300" baseline="-25000" dirty="0" smtClean="0">
                <a:solidFill>
                  <a:schemeClr val="tx1"/>
                </a:solidFill>
              </a:rPr>
              <a:t>FB</a:t>
            </a:r>
            <a:r>
              <a:rPr lang="en-US" sz="2300" dirty="0" smtClean="0">
                <a:solidFill>
                  <a:schemeClr val="tx1"/>
                </a:solidFill>
              </a:rPr>
              <a:t> =0.076±0.072(</a:t>
            </a:r>
            <a:r>
              <a:rPr lang="en-US" sz="2300" dirty="0" err="1" smtClean="0">
                <a:solidFill>
                  <a:schemeClr val="tx1"/>
                </a:solidFill>
              </a:rPr>
              <a:t>st</a:t>
            </a:r>
            <a:r>
              <a:rPr lang="en-US" sz="2300" dirty="0" smtClean="0">
                <a:solidFill>
                  <a:schemeClr val="tx1"/>
                </a:solidFill>
              </a:rPr>
              <a:t>)±0.039(sys)</a:t>
            </a:r>
          </a:p>
          <a:p>
            <a:pPr marL="509588" lvl="1" indent="0">
              <a:buNone/>
            </a:pPr>
            <a:r>
              <a:rPr lang="en-US" sz="2300" dirty="0" smtClean="0">
                <a:solidFill>
                  <a:schemeClr val="tx1"/>
                </a:solidFill>
              </a:rPr>
              <a:t>	     = 0.076± 0.081</a:t>
            </a:r>
            <a:endParaRPr lang="en-US" sz="2300" dirty="0"/>
          </a:p>
          <a:p>
            <a:r>
              <a:rPr lang="en-US" sz="3200" dirty="0" smtClean="0"/>
              <a:t>Result </a:t>
            </a:r>
            <a:r>
              <a:rPr lang="en-US" sz="3200" dirty="0"/>
              <a:t>consistent with </a:t>
            </a:r>
            <a:r>
              <a:rPr lang="en-US" sz="3200" dirty="0" smtClean="0"/>
              <a:t>SM</a:t>
            </a:r>
          </a:p>
          <a:p>
            <a:pPr lvl="1"/>
            <a:r>
              <a:rPr lang="en-US" sz="2400" dirty="0"/>
              <a:t>A</a:t>
            </a:r>
            <a:r>
              <a:rPr lang="en-US" sz="2400" baseline="-25000" dirty="0"/>
              <a:t>FB</a:t>
            </a:r>
            <a:r>
              <a:rPr lang="en-US" sz="2400" dirty="0"/>
              <a:t>(SM,NLO) = </a:t>
            </a:r>
            <a:r>
              <a:rPr lang="en-US" sz="2400" dirty="0" smtClean="0"/>
              <a:t>0.048</a:t>
            </a:r>
            <a:r>
              <a:rPr lang="en-US" sz="2800" dirty="0"/>
              <a:t> </a:t>
            </a:r>
            <a:r>
              <a:rPr lang="en-US" sz="2800" dirty="0" smtClean="0"/>
              <a:t>±</a:t>
            </a:r>
            <a:r>
              <a:rPr lang="en-US" sz="2400" dirty="0" smtClean="0"/>
              <a:t>0.004</a:t>
            </a:r>
            <a:endParaRPr lang="en-US" sz="2400" dirty="0"/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PRL 113, 042001 (2014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9" t="20980" b="11141"/>
          <a:stretch/>
        </p:blipFill>
        <p:spPr>
          <a:xfrm>
            <a:off x="5334000" y="1371600"/>
            <a:ext cx="4648200" cy="581025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Leptonic </a:t>
            </a:r>
            <a:r>
              <a:rPr lang="en-US" dirty="0" smtClean="0">
                <a:latin typeface="Symbol" panose="05050102010706020507" pitchFamily="18" charset="2"/>
              </a:rPr>
              <a:t>Dh</a:t>
            </a:r>
            <a:r>
              <a:rPr lang="en-US" dirty="0" smtClean="0"/>
              <a:t> Results (</a:t>
            </a:r>
            <a:r>
              <a:rPr lang="en-US" dirty="0" err="1" smtClean="0"/>
              <a:t>Dileptons</a:t>
            </a:r>
            <a:r>
              <a:rPr lang="en-US" dirty="0" smtClean="0"/>
              <a:t> only)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813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711" y="1524000"/>
            <a:ext cx="489148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A</a:t>
            </a:r>
            <a:r>
              <a:rPr lang="en-US" baseline="-25000" dirty="0" smtClean="0"/>
              <a:t>FB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63279" y="1414932"/>
            <a:ext cx="6571887" cy="231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  <a:spAutoFit/>
          </a:bodyPr>
          <a:lstStyle>
            <a:lvl1pPr marL="382588" indent="-38258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827088" indent="-3175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09675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592263" indent="-25558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9732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4304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+mn-lt"/>
              </a:defRPr>
            </a:lvl6pPr>
            <a:lvl7pPr marL="28876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+mn-lt"/>
              </a:defRPr>
            </a:lvl7pPr>
            <a:lvl8pPr marL="33448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+mn-lt"/>
              </a:defRPr>
            </a:lvl8pPr>
            <a:lvl9pPr marL="38020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/>
              <a:t>In proton-antiproton collisions can measure the relative angle between the outgoing top and the proton direction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279" y="5486400"/>
            <a:ext cx="9542721" cy="2269624"/>
          </a:xfrm>
          <a:solidFill>
            <a:srgbClr val="FFFF00"/>
          </a:solidFill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00FF"/>
                </a:solidFill>
              </a:rPr>
              <a:t>This is a forward event… If the top was going in the direction of the anti-proton </a:t>
            </a:r>
            <a:r>
              <a:rPr lang="en-US" sz="3200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en-US" sz="3200" dirty="0" smtClean="0">
                <a:solidFill>
                  <a:srgbClr val="0000FF"/>
                </a:solidFill>
              </a:rPr>
              <a:t>backward event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Forward-Backward Asymmetry: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A</a:t>
            </a:r>
            <a:r>
              <a:rPr lang="en-US" sz="3200" baseline="-25000" dirty="0" smtClean="0">
                <a:solidFill>
                  <a:schemeClr val="tx1"/>
                </a:solidFill>
              </a:rPr>
              <a:t>FB</a:t>
            </a:r>
            <a:r>
              <a:rPr lang="en-US" sz="3200" dirty="0" smtClean="0">
                <a:solidFill>
                  <a:schemeClr val="tx1"/>
                </a:solidFill>
              </a:rPr>
              <a:t> = Fraction(Forward) – Fraction(Backward)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4038600" y="3429000"/>
            <a:ext cx="3932237" cy="2286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4911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Production at the Tevatron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Moriond QCD, Mar 2016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Top Production at the Tevatron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9" r="48148" b="25926"/>
          <a:stretch/>
        </p:blipFill>
        <p:spPr>
          <a:xfrm>
            <a:off x="5676900" y="1219200"/>
            <a:ext cx="4267200" cy="342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12348"/>
                <a:ext cx="5715000" cy="5581300"/>
              </a:xfr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𝐩</m:t>
                    </m:r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</m:acc>
                  </m:oMath>
                </a14:m>
                <a:r>
                  <a:rPr lang="en-US" sz="3200" dirty="0" smtClean="0"/>
                  <a:t> collision</a:t>
                </a:r>
              </a:p>
              <a:p>
                <a:pPr lvl="1"/>
                <a:r>
                  <a:rPr lang="en-US" sz="3200" dirty="0" smtClean="0"/>
                  <a:t>Asymmetric </a:t>
                </a:r>
                <a:r>
                  <a:rPr lang="en-US" sz="3200" dirty="0"/>
                  <a:t>initial state</a:t>
                </a:r>
              </a:p>
              <a:p>
                <a:r>
                  <a:rPr lang="en-US" sz="3200" dirty="0" smtClean="0"/>
                  <a:t>Dominant process is top </a:t>
                </a:r>
                <a:r>
                  <a:rPr lang="en-US" sz="3200" dirty="0"/>
                  <a:t>quark </a:t>
                </a:r>
                <a:r>
                  <a:rPr lang="en-US" sz="3200" dirty="0" smtClean="0"/>
                  <a:t>pair production</a:t>
                </a:r>
              </a:p>
              <a:p>
                <a:pPr marL="509588" lvl="1" indent="0">
                  <a:buNone/>
                </a:pPr>
                <a:r>
                  <a:rPr lang="en-US" sz="3200" dirty="0" smtClean="0"/>
                  <a:t>~85</a:t>
                </a:r>
                <a:r>
                  <a:rPr lang="en-US" sz="3200" dirty="0"/>
                  <a:t>% quark </a:t>
                </a:r>
                <a:r>
                  <a:rPr lang="en-US" sz="3200" dirty="0" smtClean="0"/>
                  <a:t>annihilation</a:t>
                </a:r>
              </a:p>
              <a:p>
                <a:pPr lvl="2"/>
                <a:r>
                  <a:rPr lang="en-US" sz="2800" dirty="0" smtClean="0">
                    <a:solidFill>
                      <a:schemeClr val="tx1"/>
                    </a:solidFill>
                  </a:rPr>
                  <a:t>Important NLO contributions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509588" lvl="1" indent="0">
                  <a:buNone/>
                </a:pPr>
                <a:r>
                  <a:rPr lang="en-US" sz="3200" dirty="0"/>
                  <a:t>~</a:t>
                </a:r>
                <a:r>
                  <a:rPr lang="en-US" sz="3200" dirty="0" smtClean="0"/>
                  <a:t>15</a:t>
                </a:r>
                <a:r>
                  <a:rPr lang="en-US" sz="3200" dirty="0"/>
                  <a:t>% gluon </a:t>
                </a:r>
                <a:r>
                  <a:rPr lang="en-US" sz="3200" dirty="0" smtClean="0"/>
                  <a:t>fusion</a:t>
                </a:r>
                <a:endParaRPr lang="en-US" sz="3200" dirty="0"/>
              </a:p>
              <a:p>
                <a:r>
                  <a:rPr lang="en-US" sz="3200" dirty="0" smtClean="0"/>
                  <a:t>~70,000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𝐭</m:t>
                    </m:r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>
                            <a:latin typeface="Cambria Math"/>
                          </a:rPr>
                          <m:t>𝐭</m:t>
                        </m:r>
                      </m:e>
                    </m:acc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produced/expt</a:t>
                </a:r>
              </a:p>
              <a:p>
                <a:pPr lvl="1"/>
                <a:r>
                  <a:rPr lang="en-US" sz="3200" dirty="0" smtClean="0"/>
                  <a:t>~3,000 reconstructed/</a:t>
                </a:r>
                <a:r>
                  <a:rPr lang="en-US" sz="3200" dirty="0" err="1" smtClean="0"/>
                  <a:t>expt</a:t>
                </a:r>
                <a:endParaRPr lang="en-US" sz="3200" dirty="0"/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12348"/>
                <a:ext cx="5715000" cy="5581300"/>
              </a:xfrm>
              <a:blipFill rotWithShape="0">
                <a:blip r:embed="rId4"/>
                <a:stretch>
                  <a:fillRect l="-2239" t="-1419" b="-2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29713" t="53045" r="5012" b="8139"/>
          <a:stretch/>
        </p:blipFill>
        <p:spPr>
          <a:xfrm>
            <a:off x="5881590" y="6477000"/>
            <a:ext cx="3948210" cy="990600"/>
          </a:xfrm>
          <a:prstGeom prst="rect">
            <a:avLst/>
          </a:prstGeom>
        </p:spPr>
      </p:pic>
      <p:pic>
        <p:nvPicPr>
          <p:cNvPr id="9" name="Content Placeholder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5" t="6812" r="5961" b="34706"/>
          <a:stretch/>
        </p:blipFill>
        <p:spPr bwMode="auto">
          <a:xfrm>
            <a:off x="5867400" y="4495800"/>
            <a:ext cx="3886200" cy="19814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586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Aside on Variable Choice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/>
              <a:t>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  <a:p>
            <a:r>
              <a:rPr lang="en-US" smtClean="0"/>
              <a:t>June 2012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CIPANP, 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30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1" y="5562600"/>
            <a:ext cx="10026299" cy="994827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</a:ln>
          <a:effectLst/>
          <a:extLst/>
        </p:spPr>
      </p:pic>
      <p:sp>
        <p:nvSpPr>
          <p:cNvPr id="12" name="TextBox 11"/>
          <p:cNvSpPr txBox="1"/>
          <p:nvPr/>
        </p:nvSpPr>
        <p:spPr>
          <a:xfrm>
            <a:off x="194931" y="6633627"/>
            <a:ext cx="9758366" cy="134806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doesn’t have the usual geometric angle many of us are used to.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hadron colliders we usually use pseudo-rapidity which assumes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Here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close to equal because of the top mass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52400" y="1295400"/>
            <a:ext cx="7086600" cy="335299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  <a:spAutoFit/>
          </a:bodyPr>
          <a:lstStyle>
            <a:lvl1pPr marL="382588" indent="-38258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 b="1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827088" indent="-3175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 b="1">
                <a:solidFill>
                  <a:srgbClr val="0000FF"/>
                </a:solidFill>
                <a:latin typeface="+mn-lt"/>
              </a:defRPr>
            </a:lvl2pPr>
            <a:lvl3pPr marL="1209675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 b="1">
                <a:solidFill>
                  <a:schemeClr val="tx1"/>
                </a:solidFill>
                <a:latin typeface="+mn-lt"/>
              </a:defRPr>
            </a:lvl3pPr>
            <a:lvl4pPr marL="1592263" indent="-25558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 b="1">
                <a:solidFill>
                  <a:schemeClr val="tx1"/>
                </a:solidFill>
                <a:latin typeface="+mn-lt"/>
              </a:defRPr>
            </a:lvl4pPr>
            <a:lvl5pPr marL="19732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+mn-lt"/>
              </a:defRPr>
            </a:lvl5pPr>
            <a:lvl6pPr marL="24304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+mn-lt"/>
              </a:defRPr>
            </a:lvl6pPr>
            <a:lvl7pPr marL="28876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+mn-lt"/>
              </a:defRPr>
            </a:lvl7pPr>
            <a:lvl8pPr marL="33448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+mn-lt"/>
              </a:defRPr>
            </a:lvl8pPr>
            <a:lvl9pPr marL="38020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457200">
              <a:buNone/>
            </a:pP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 from </a:t>
            </a:r>
            <a:r>
              <a:rPr lang="en-US" sz="3200" dirty="0" err="1" smtClean="0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i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rapidity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(y)</a:t>
            </a:r>
          </a:p>
          <a:p>
            <a:pPr marL="0" indent="0" defTabSz="45720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Rapidity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is a good proxy for production angle</a:t>
            </a:r>
          </a:p>
          <a:p>
            <a:pPr marL="0" indent="0" defTabSz="457200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Invariant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longitudinal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boosts</a:t>
            </a:r>
          </a:p>
          <a:p>
            <a:pPr marL="0" indent="0" defTabSz="457200">
              <a:buNone/>
            </a:pP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Asymmetry in </a:t>
            </a:r>
            <a:r>
              <a:rPr lang="en-US" sz="3200" dirty="0" err="1" smtClean="0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bigger than in </a:t>
            </a:r>
            <a:r>
              <a:rPr lang="en-US" sz="3200" dirty="0" err="1" smtClean="0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easier to distinguish from 0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1" t="-3329" r="27075" b="22664"/>
          <a:stretch/>
        </p:blipFill>
        <p:spPr bwMode="auto">
          <a:xfrm>
            <a:off x="7239000" y="1295400"/>
            <a:ext cx="2895600" cy="319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1" t="75222" b="9667"/>
          <a:stretch/>
        </p:blipFill>
        <p:spPr bwMode="auto">
          <a:xfrm>
            <a:off x="6172200" y="4731720"/>
            <a:ext cx="3886200" cy="7546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431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Asymmetry 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410200" cy="5537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First SM predictions of A</a:t>
            </a:r>
            <a:r>
              <a:rPr lang="en-US" sz="2400" baseline="-25000" dirty="0" smtClean="0"/>
              <a:t>FB</a:t>
            </a:r>
            <a:r>
              <a:rPr lang="en-US" sz="2400" dirty="0" smtClean="0"/>
              <a:t> after top discovery (~1995)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No A</a:t>
            </a:r>
            <a:r>
              <a:rPr lang="en-US" sz="2400" baseline="-25000" dirty="0" smtClean="0">
                <a:solidFill>
                  <a:schemeClr val="tx1"/>
                </a:solidFill>
              </a:rPr>
              <a:t>FB</a:t>
            </a:r>
            <a:r>
              <a:rPr lang="en-US" sz="2400" dirty="0" smtClean="0">
                <a:solidFill>
                  <a:schemeClr val="tx1"/>
                </a:solidFill>
              </a:rPr>
              <a:t> at LO, all asymmetry comes from NLO diagrams. Took many years to get decent predictions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 smtClean="0"/>
              <a:t>Interference </a:t>
            </a:r>
            <a:r>
              <a:rPr lang="en-US" sz="2400" dirty="0"/>
              <a:t>among </a:t>
            </a:r>
            <a:r>
              <a:rPr lang="en-US" sz="2400" dirty="0" smtClean="0"/>
              <a:t>diagrams</a:t>
            </a:r>
          </a:p>
          <a:p>
            <a:pPr lvl="1"/>
            <a:r>
              <a:rPr lang="en-US" sz="2400" dirty="0" smtClean="0"/>
              <a:t>Larger-than-expected </a:t>
            </a:r>
            <a:r>
              <a:rPr lang="en-US" sz="2400" dirty="0"/>
              <a:t>EW </a:t>
            </a:r>
            <a:r>
              <a:rPr lang="en-US" sz="2400" dirty="0" smtClean="0"/>
              <a:t>correction and </a:t>
            </a:r>
            <a:r>
              <a:rPr lang="en-US" sz="2400" dirty="0"/>
              <a:t>higher order QCD </a:t>
            </a:r>
            <a:r>
              <a:rPr lang="en-US" sz="2400" dirty="0" smtClean="0"/>
              <a:t>corrections complicate </a:t>
            </a:r>
            <a:r>
              <a:rPr lang="en-US" sz="2400" dirty="0"/>
              <a:t>the calculation</a:t>
            </a:r>
          </a:p>
          <a:p>
            <a:r>
              <a:rPr lang="en-US" sz="2400" dirty="0" smtClean="0"/>
              <a:t>Note</a:t>
            </a:r>
            <a:r>
              <a:rPr lang="en-US" sz="2400" dirty="0"/>
              <a:t>: Process has been a harbinger of things to come: We have learned during the process that LO MC’s are simply not good enough to measure properties of the top </a:t>
            </a:r>
            <a:r>
              <a:rPr lang="en-US" sz="2400" dirty="0" smtClean="0"/>
              <a:t>quark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David Toback, Texas A&amp;M University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FB</a:t>
            </a:r>
            <a:r>
              <a:rPr lang="en-US" dirty="0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" t="16478" r="66712" b="33290"/>
          <a:stretch/>
        </p:blipFill>
        <p:spPr bwMode="auto">
          <a:xfrm>
            <a:off x="6438900" y="1733323"/>
            <a:ext cx="22860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5" t="3688" r="5961" b="34706"/>
          <a:stretch/>
        </p:blipFill>
        <p:spPr bwMode="auto">
          <a:xfrm>
            <a:off x="5638800" y="4495799"/>
            <a:ext cx="3886200" cy="20872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56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Predictions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" t="15949" r="7349" b="4290"/>
          <a:stretch/>
        </p:blipFill>
        <p:spPr bwMode="auto">
          <a:xfrm>
            <a:off x="533400" y="1371600"/>
            <a:ext cx="8915400" cy="609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927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Inclusive A</a:t>
            </a:r>
            <a:r>
              <a:rPr lang="en-US" baseline="-25000" dirty="0" smtClean="0"/>
              <a:t>FB</a:t>
            </a:r>
            <a:r>
              <a:rPr lang="en-US" dirty="0" smtClean="0"/>
              <a:t>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9" r="45370" b="3703"/>
          <a:stretch/>
        </p:blipFill>
        <p:spPr>
          <a:xfrm>
            <a:off x="200783" y="1524000"/>
            <a:ext cx="5209417" cy="5562599"/>
          </a:xfrm>
          <a:prstGeom prst="rect">
            <a:avLst/>
          </a:prstGeom>
        </p:spPr>
      </p:pic>
      <p:pic>
        <p:nvPicPr>
          <p:cNvPr id="1026" name="Picture 2" descr="Fig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1447800"/>
            <a:ext cx="476250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0" y="4953000"/>
            <a:ext cx="4572000" cy="23821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 in plot is old so one can see where the excitement came from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already tell that the asymmetry is larger than expected for large |</a:t>
            </a:r>
            <a:r>
              <a:rPr lang="en-US" sz="2400" dirty="0" err="1" smtClean="0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403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</a:t>
                </a:r>
                <a:r>
                  <a:rPr lang="en-US" baseline="-25000" dirty="0"/>
                  <a:t>FB</a:t>
                </a:r>
                <a:r>
                  <a:rPr lang="en-US" dirty="0"/>
                  <a:t>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𝒕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𝒕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Cont</a:t>
                </a:r>
                <a:r>
                  <a:rPr lang="en-US" dirty="0" smtClean="0"/>
                  <a:t>…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 cstate="print"/>
                <a:stretch>
                  <a:fillRect b="-7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David Toback, Texas A&amp;M University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FB</a:t>
            </a:r>
            <a:r>
              <a:rPr lang="en-US" dirty="0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34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2" descr="Fig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524" y="1371600"/>
            <a:ext cx="4248076" cy="608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5029200" cy="6086053"/>
          </a:xfrm>
          <a:solidFill>
            <a:srgbClr val="FFFF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/>
              <a:t>Quantify with a Slope: </a:t>
            </a:r>
          </a:p>
          <a:p>
            <a:r>
              <a:rPr lang="en-US" dirty="0" smtClean="0"/>
              <a:t>(15.5±4.8)x10</a:t>
            </a:r>
            <a:r>
              <a:rPr lang="en-US" baseline="30000" dirty="0" smtClean="0"/>
              <a:t>-4 </a:t>
            </a:r>
            <a:r>
              <a:rPr lang="en-US" dirty="0"/>
              <a:t>Observed</a:t>
            </a:r>
            <a:endParaRPr lang="en-US" dirty="0" smtClean="0"/>
          </a:p>
          <a:p>
            <a:r>
              <a:rPr lang="en-US" dirty="0" smtClean="0"/>
              <a:t>(3.4±1.2)x10</a:t>
            </a:r>
            <a:r>
              <a:rPr lang="en-US" baseline="30000" dirty="0" smtClean="0"/>
              <a:t>-4</a:t>
            </a:r>
            <a:r>
              <a:rPr lang="en-US" dirty="0" smtClean="0"/>
              <a:t> NLO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Not a huge anomaly, but certainly we notice it and push forward…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1"/>
                </a:solidFill>
              </a:rPr>
              <a:t>Can </a:t>
            </a:r>
            <a:r>
              <a:rPr lang="en-US" i="1" dirty="0">
                <a:solidFill>
                  <a:schemeClr val="tx1"/>
                </a:solidFill>
              </a:rPr>
              <a:t>the numerical values of these slopes be useful to model builders</a:t>
            </a:r>
            <a:r>
              <a:rPr lang="en-US" i="1" dirty="0" smtClean="0">
                <a:solidFill>
                  <a:schemeClr val="tx1"/>
                </a:solidFill>
              </a:rPr>
              <a:t>?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594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 3: </a:t>
            </a:r>
            <a:r>
              <a:rPr lang="en-US" dirty="0" err="1" smtClean="0"/>
              <a:t>Bernreuther</a:t>
            </a:r>
            <a:r>
              <a:rPr lang="en-US" dirty="0" smtClean="0"/>
              <a:t> Notes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Moriond QCD, Mar 2016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Top Production at the Tevatron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35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44767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75" y="4905375"/>
            <a:ext cx="55816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514600"/>
            <a:ext cx="38100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46639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36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-157791"/>
            <a:ext cx="10058400" cy="161098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  <a:spAutoFit/>
          </a:bodyPr>
          <a:lstStyle>
            <a:lvl1pPr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 b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 b="1">
                <a:solidFill>
                  <a:srgbClr val="0000FF"/>
                </a:solidFill>
                <a:latin typeface="Comic Sans MS" pitchFamily="66" charset="0"/>
              </a:defRPr>
            </a:lvl2pPr>
            <a:lvl3pPr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 b="1">
                <a:solidFill>
                  <a:srgbClr val="0000FF"/>
                </a:solidFill>
                <a:latin typeface="Comic Sans MS" pitchFamily="66" charset="0"/>
              </a:defRPr>
            </a:lvl3pPr>
            <a:lvl4pPr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 b="1">
                <a:solidFill>
                  <a:srgbClr val="0000FF"/>
                </a:solidFill>
                <a:latin typeface="Comic Sans MS" pitchFamily="66" charset="0"/>
              </a:defRPr>
            </a:lvl4pPr>
            <a:lvl5pPr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 b="1">
                <a:solidFill>
                  <a:srgbClr val="0000FF"/>
                </a:solidFill>
                <a:latin typeface="Comic Sans MS" pitchFamily="66" charset="0"/>
              </a:defRPr>
            </a:lvl5pPr>
            <a:lvl6pPr marL="457200"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 b="1">
                <a:solidFill>
                  <a:srgbClr val="0000FF"/>
                </a:solidFill>
                <a:latin typeface="Comic Sans MS" pitchFamily="66" charset="0"/>
              </a:defRPr>
            </a:lvl6pPr>
            <a:lvl7pPr marL="914400"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 b="1">
                <a:solidFill>
                  <a:srgbClr val="0000FF"/>
                </a:solidFill>
                <a:latin typeface="Comic Sans MS" pitchFamily="66" charset="0"/>
              </a:defRPr>
            </a:lvl7pPr>
            <a:lvl8pPr marL="1371600"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 b="1">
                <a:solidFill>
                  <a:srgbClr val="0000FF"/>
                </a:solidFill>
                <a:latin typeface="Comic Sans MS" pitchFamily="66" charset="0"/>
              </a:defRPr>
            </a:lvl8pPr>
            <a:lvl9pPr marL="1828800"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 b="1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r>
              <a:rPr lang="en-US" kern="0" dirty="0" smtClean="0"/>
              <a:t>Examples of New Physics that could give a Large A</a:t>
            </a:r>
            <a:r>
              <a:rPr lang="en-US" kern="0" baseline="-25000" dirty="0" smtClean="0"/>
              <a:t>FB</a:t>
            </a:r>
            <a:endParaRPr lang="en-US" kern="0" baseline="-25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1625600"/>
            <a:ext cx="6629400" cy="553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82588" indent="-38258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827088" indent="-3175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09675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592263" indent="-25558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9732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4304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+mn-lt"/>
              </a:defRPr>
            </a:lvl6pPr>
            <a:lvl7pPr marL="28876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+mn-lt"/>
              </a:defRPr>
            </a:lvl7pPr>
            <a:lvl8pPr marL="33448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+mn-lt"/>
              </a:defRPr>
            </a:lvl8pPr>
            <a:lvl9pPr marL="38020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/>
              <a:t>Two main classes of models</a:t>
            </a:r>
          </a:p>
          <a:p>
            <a:r>
              <a:rPr lang="en-US" kern="0" dirty="0" smtClean="0">
                <a:solidFill>
                  <a:srgbClr val="0000FF"/>
                </a:solidFill>
              </a:rPr>
              <a:t>S-channel mediator </a:t>
            </a:r>
          </a:p>
          <a:p>
            <a:pPr lvl="1"/>
            <a:r>
              <a:rPr lang="en-US" kern="0" dirty="0" smtClean="0">
                <a:solidFill>
                  <a:schemeClr val="tx1"/>
                </a:solidFill>
              </a:rPr>
              <a:t>e.g. </a:t>
            </a:r>
            <a:r>
              <a:rPr lang="en-US" kern="0" dirty="0" err="1" smtClean="0">
                <a:solidFill>
                  <a:schemeClr val="tx1"/>
                </a:solidFill>
              </a:rPr>
              <a:t>axigluon</a:t>
            </a:r>
            <a:endParaRPr lang="en-US" kern="0" dirty="0" smtClean="0">
              <a:solidFill>
                <a:schemeClr val="tx1"/>
              </a:solidFill>
            </a:endParaRPr>
          </a:p>
          <a:p>
            <a:r>
              <a:rPr lang="en-US" kern="0" dirty="0" smtClean="0">
                <a:solidFill>
                  <a:srgbClr val="0000FF"/>
                </a:solidFill>
              </a:rPr>
              <a:t>T-channel flavor changing mediator </a:t>
            </a:r>
          </a:p>
          <a:p>
            <a:pPr lvl="1"/>
            <a:r>
              <a:rPr lang="en-US" kern="0" dirty="0" smtClean="0">
                <a:solidFill>
                  <a:schemeClr val="tx1"/>
                </a:solidFill>
              </a:rPr>
              <a:t>e.g. W’ or Z’</a:t>
            </a:r>
          </a:p>
          <a:p>
            <a:endParaRPr lang="en-US" kern="0" dirty="0" smtClean="0">
              <a:solidFill>
                <a:srgbClr val="0000FF"/>
              </a:solidFill>
            </a:endParaRPr>
          </a:p>
          <a:p>
            <a:pPr marL="0" indent="0">
              <a:buFontTx/>
              <a:buNone/>
            </a:pPr>
            <a:r>
              <a:rPr lang="en-US" sz="2800" kern="0" dirty="0" smtClean="0"/>
              <a:t>Although many of these have strong constraints (and many are now excluded), they provide a good model for searches</a:t>
            </a:r>
          </a:p>
          <a:p>
            <a:pPr marL="0" indent="0">
              <a:buFontTx/>
              <a:buNone/>
            </a:pPr>
            <a:r>
              <a:rPr lang="en-US" sz="2200" kern="0" dirty="0" smtClean="0">
                <a:solidFill>
                  <a:schemeClr val="tx1"/>
                </a:solidFill>
              </a:rPr>
              <a:t>For a review see: </a:t>
            </a:r>
          </a:p>
          <a:p>
            <a:pPr marL="0" indent="0">
              <a:buFontTx/>
              <a:buNone/>
            </a:pPr>
            <a:r>
              <a:rPr lang="en-US" sz="2200" kern="0" dirty="0" smtClean="0">
                <a:solidFill>
                  <a:srgbClr val="0000FF"/>
                </a:solidFill>
              </a:rPr>
              <a:t>M. Gresham, I.-W. Kim and K. Zurek, </a:t>
            </a:r>
          </a:p>
          <a:p>
            <a:pPr marL="0" indent="0">
              <a:buFontTx/>
              <a:buNone/>
            </a:pPr>
            <a:r>
              <a:rPr lang="en-US" sz="2200" i="1" kern="0" dirty="0" smtClean="0">
                <a:solidFill>
                  <a:srgbClr val="0000FF"/>
                </a:solidFill>
              </a:rPr>
              <a:t>Phys. Rev. D83 114027 (2011</a:t>
            </a:r>
            <a:r>
              <a:rPr lang="en-US" sz="2800" i="1" kern="0" dirty="0" smtClean="0">
                <a:solidFill>
                  <a:srgbClr val="0000FF"/>
                </a:solidFill>
              </a:rPr>
              <a:t>)</a:t>
            </a:r>
            <a:endParaRPr lang="en-US" sz="2800" i="1" kern="0" dirty="0">
              <a:solidFill>
                <a:srgbClr val="0000FF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0"/>
          <a:stretch/>
        </p:blipFill>
        <p:spPr bwMode="auto">
          <a:xfrm>
            <a:off x="6705600" y="1447800"/>
            <a:ext cx="2743200" cy="61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435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Moriond QCD, Mar 2016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Top Production at the Tevatron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37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2" descr="Fig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581400"/>
            <a:ext cx="2876550" cy="4762500"/>
          </a:xfrm>
          <a:prstGeom prst="rect">
            <a:avLst/>
          </a:prstGeom>
          <a:noFill/>
        </p:spPr>
      </p:pic>
      <p:pic>
        <p:nvPicPr>
          <p:cNvPr id="8" name="Picture 4" descr="Fig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172200"/>
            <a:ext cx="4762500" cy="1152526"/>
          </a:xfrm>
          <a:prstGeom prst="rect">
            <a:avLst/>
          </a:prstGeom>
          <a:noFill/>
        </p:spPr>
      </p:pic>
      <p:pic>
        <p:nvPicPr>
          <p:cNvPr id="9" name="Picture 8" descr="Fig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9881" y="1708148"/>
            <a:ext cx="4762500" cy="3590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52099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AFB+Top</a:t>
            </a:r>
            <a:r>
              <a:rPr lang="en-US" dirty="0" smtClean="0"/>
              <a:t> polarization from </a:t>
            </a:r>
            <a:r>
              <a:rPr lang="en-US" dirty="0" err="1" smtClean="0"/>
              <a:t>DZEro</a:t>
            </a:r>
            <a:r>
              <a:rPr lang="en-US" dirty="0" smtClean="0"/>
              <a:t>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Simultaneous measurement of forward-backward asymmetry and top polarization in dilepton final states from </a:t>
            </a:r>
            <a:r>
              <a:rPr lang="en-US" b="0" dirty="0" err="1" smtClean="0"/>
              <a:t>tt</a:t>
            </a:r>
            <a:r>
              <a:rPr lang="en-US" b="0" dirty="0" smtClean="0"/>
              <a:t>¯ production at the Tevatron</a:t>
            </a:r>
          </a:p>
          <a:p>
            <a:r>
              <a:rPr lang="en-US" b="0" dirty="0" smtClean="0"/>
              <a:t>V. M. </a:t>
            </a:r>
            <a:r>
              <a:rPr lang="en-US" b="0" dirty="0" err="1" smtClean="0"/>
              <a:t>Abazov</a:t>
            </a:r>
            <a:r>
              <a:rPr lang="en-US" b="0" dirty="0" smtClean="0"/>
              <a:t> </a:t>
            </a:r>
            <a:r>
              <a:rPr lang="en-US" b="0" i="1" dirty="0" smtClean="0"/>
              <a:t>et al.</a:t>
            </a:r>
            <a:r>
              <a:rPr lang="en-US" b="0" dirty="0" smtClean="0"/>
              <a:t> (D0 Collaboration)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Moriond QCD, Mar 2016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Top Production at the Tevatron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38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314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 Backups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Moriond QCD, Mar 2016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Top Production at the Tevatron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39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4" descr="http://www-d0.fnal.gov/Run2Physics/WWW/results/prelim/TOP/T107/T107F01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512" y="4003570"/>
            <a:ext cx="3657600" cy="2166693"/>
          </a:xfrm>
          <a:prstGeom prst="rect">
            <a:avLst/>
          </a:prstGeom>
          <a:noFill/>
        </p:spPr>
      </p:pic>
      <p:pic>
        <p:nvPicPr>
          <p:cNvPr id="8" name="Picture 8" descr="http://www-d0.fnal.gov/Run2Physics/WWW/results/prelim/TOP/T107/T107F01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983032"/>
            <a:ext cx="3657600" cy="2166693"/>
          </a:xfrm>
          <a:prstGeom prst="rect">
            <a:avLst/>
          </a:prstGeom>
          <a:noFill/>
        </p:spPr>
      </p:pic>
      <p:pic>
        <p:nvPicPr>
          <p:cNvPr id="9" name="Picture 8" descr="http://www-d0.fnal.gov/Run2Physics/WWW/results/prelim/TOP/T107/T107F01b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7762" y="5270744"/>
            <a:ext cx="3657600" cy="2166693"/>
          </a:xfrm>
          <a:prstGeom prst="rect">
            <a:avLst/>
          </a:prstGeom>
          <a:noFill/>
        </p:spPr>
      </p:pic>
      <p:pic>
        <p:nvPicPr>
          <p:cNvPr id="10" name="Picture 12" descr="http://www-d0.fnal.gov/Run2Physics/WWW/results/prelim/TOP/T107/T107F01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7100" y="5880807"/>
            <a:ext cx="3657600" cy="2166693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262" y="3819925"/>
            <a:ext cx="7439176" cy="81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" y="1828800"/>
            <a:ext cx="6196339" cy="8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44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107" y="0"/>
            <a:ext cx="7663964" cy="1295400"/>
          </a:xfrm>
        </p:spPr>
        <p:txBody>
          <a:bodyPr/>
          <a:lstStyle/>
          <a:p>
            <a:r>
              <a:rPr lang="en-US" sz="4000" dirty="0" smtClean="0"/>
              <a:t>Total Cross Section Measurements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" y="1317278"/>
                <a:ext cx="5639747" cy="5537200"/>
              </a:xfrm>
            </p:spPr>
            <p:txBody>
              <a:bodyPr>
                <a:noAutofit/>
              </a:bodyPr>
              <a:lstStyle/>
              <a:p>
                <a:pPr marL="233363" indent="-233363"/>
                <a:r>
                  <a:rPr lang="en-US" sz="2000" dirty="0" smtClean="0"/>
                  <a:t>Tevatron </a:t>
                </a:r>
                <a:r>
                  <a:rPr lang="en-US" sz="2000" dirty="0"/>
                  <a:t>combination</a:t>
                </a:r>
                <a:r>
                  <a:rPr lang="en-US" sz="2000" dirty="0" smtClean="0"/>
                  <a:t>:</a:t>
                </a:r>
              </a:p>
              <a:p>
                <a:pPr marL="615950" lvl="2" indent="-233363"/>
                <a:r>
                  <a:rPr lang="en-US" sz="20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 dirty="0">
                            <a:solidFill>
                              <a:srgbClr val="0000FF"/>
                            </a:solidFill>
                          </a:rPr>
                          <m:t>σ</m:t>
                        </m:r>
                      </m:e>
                      <m:sub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</a:rPr>
                          <m:t>𝐭</m:t>
                        </m:r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𝐭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</a:rPr>
                  <a:t> = 7.60</a:t>
                </a:r>
                <a:r>
                  <a:rPr lang="en-US" sz="2000" dirty="0">
                    <a:solidFill>
                      <a:srgbClr val="0000FF"/>
                    </a:solidFill>
                  </a:rPr>
                  <a:t> ±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0.41pb</a:t>
                </a:r>
                <a:endParaRPr lang="en-US" sz="2000" dirty="0">
                  <a:solidFill>
                    <a:srgbClr val="0000FF"/>
                  </a:solidFill>
                </a:endParaRPr>
              </a:p>
              <a:p>
                <a:pPr marL="615950" lvl="2" indent="-233363"/>
                <a:r>
                  <a:rPr lang="en-US" sz="2000" dirty="0" smtClean="0"/>
                  <a:t>PRD 89</a:t>
                </a:r>
                <a:r>
                  <a:rPr lang="en-US" sz="2000" dirty="0"/>
                  <a:t>, </a:t>
                </a:r>
                <a:r>
                  <a:rPr lang="en-US" sz="2000" dirty="0" smtClean="0"/>
                  <a:t>072001 (2014)</a:t>
                </a:r>
                <a:endParaRPr lang="en-US" sz="2000" dirty="0"/>
              </a:p>
              <a:p>
                <a:pPr marL="233363" indent="-233363"/>
                <a:r>
                  <a:rPr lang="en-US" sz="2000" dirty="0" smtClean="0"/>
                  <a:t>New result from DZero  (</a:t>
                </a:r>
                <a:r>
                  <a:rPr lang="en-US" sz="2000" dirty="0" err="1" smtClean="0"/>
                  <a:t>Lep+Jets</a:t>
                </a:r>
                <a:r>
                  <a:rPr lang="en-US" sz="2000" dirty="0" smtClean="0"/>
                  <a:t> &amp; </a:t>
                </a:r>
                <a:r>
                  <a:rPr lang="en-US" sz="2000" dirty="0" err="1" smtClean="0"/>
                  <a:t>Dilepton</a:t>
                </a:r>
                <a:r>
                  <a:rPr lang="en-US" sz="2000" dirty="0" smtClean="0"/>
                  <a:t>)</a:t>
                </a:r>
              </a:p>
              <a:p>
                <a:pPr marL="615950" lvl="2" indent="-233363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 dirty="0">
                            <a:solidFill>
                              <a:srgbClr val="0000FF"/>
                            </a:solidFill>
                          </a:rPr>
                          <m:t>σ</m:t>
                        </m:r>
                      </m:e>
                      <m:sub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</a:rPr>
                          <m:t>𝐭</m:t>
                        </m:r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𝐭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</a:rPr>
                  <a:t>= 7.73 ± 0.13 (stat.) ± 0.55 (syst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.) </a:t>
                </a:r>
                <a:r>
                  <a:rPr lang="en-US" sz="2000" dirty="0" err="1" smtClean="0">
                    <a:solidFill>
                      <a:srgbClr val="0000FF"/>
                    </a:solidFill>
                  </a:rPr>
                  <a:t>pb</a:t>
                </a:r>
                <a:r>
                  <a:rPr lang="en-US" sz="2000" dirty="0">
                    <a:solidFill>
                      <a:srgbClr val="0000FF"/>
                    </a:solidFill>
                  </a:rPr>
                  <a:t>,</a:t>
                </a:r>
                <a:endParaRPr lang="en-US" sz="2000" dirty="0"/>
              </a:p>
              <a:p>
                <a:pPr marL="615950" lvl="2" indent="-233363"/>
                <a:r>
                  <a:rPr lang="en-US" sz="2000" dirty="0" smtClean="0"/>
                  <a:t>D0 </a:t>
                </a:r>
                <a:r>
                  <a:rPr lang="en-US" sz="2000" dirty="0"/>
                  <a:t>Note </a:t>
                </a:r>
                <a:r>
                  <a:rPr lang="en-US" sz="2000" dirty="0" smtClean="0"/>
                  <a:t>6453-CONF (2015)</a:t>
                </a:r>
                <a:endParaRPr lang="en-US" sz="2000" dirty="0"/>
              </a:p>
              <a:p>
                <a:pPr marL="233363" indent="-233363"/>
                <a:r>
                  <a:rPr lang="en-US" sz="2000" dirty="0" smtClean="0"/>
                  <a:t>Theory Comparison: </a:t>
                </a:r>
              </a:p>
              <a:p>
                <a:pPr marL="615950" lvl="2" indent="-233363"/>
                <a:r>
                  <a:rPr lang="en-US" sz="2000" dirty="0" smtClean="0"/>
                  <a:t>Fully </a:t>
                </a:r>
                <a:r>
                  <a:rPr lang="en-US" sz="2000" dirty="0" err="1"/>
                  <a:t>resummed</a:t>
                </a:r>
                <a:r>
                  <a:rPr lang="en-US" sz="2000" dirty="0"/>
                  <a:t> NNLO QCD calculation </a:t>
                </a:r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marL="996951" lvl="4" indent="-233363"/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l-GR" sz="2000" dirty="0">
                            <a:solidFill>
                              <a:srgbClr val="0000FF"/>
                            </a:solidFill>
                          </a:rPr>
                          <m:t>σ</m:t>
                        </m:r>
                      </m:e>
                      <m:sub>
                        <m:r>
                          <a:rPr lang="en-US" sz="20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𝐭</m:t>
                        </m:r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𝐭</m:t>
                            </m:r>
                          </m:e>
                        </m:acc>
                      </m:sub>
                      <m:sup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𝑹𝒆𝒔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</a:rPr>
                          <m:t>7.35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sub>
                      <m:sup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(scale + pdf) </a:t>
                </a:r>
                <a:r>
                  <a:rPr lang="en-US" sz="2000" dirty="0" err="1" smtClean="0">
                    <a:solidFill>
                      <a:srgbClr val="0000FF"/>
                    </a:solidFill>
                  </a:rPr>
                  <a:t>pb</a:t>
                </a:r>
                <a:endParaRPr lang="en-US" sz="2000" dirty="0" smtClean="0">
                  <a:solidFill>
                    <a:srgbClr val="0000FF"/>
                  </a:solidFill>
                </a:endParaRPr>
              </a:p>
              <a:p>
                <a:pPr marL="996951" lvl="4" indent="-233363"/>
                <a:r>
                  <a:rPr lang="en-US" sz="2000" dirty="0" err="1" smtClean="0"/>
                  <a:t>Bernreuther</a:t>
                </a:r>
                <a:r>
                  <a:rPr lang="en-US" sz="2000" dirty="0"/>
                  <a:t>, </a:t>
                </a:r>
                <a:r>
                  <a:rPr lang="en-US" sz="2000" dirty="0" err="1" smtClean="0"/>
                  <a:t>Czakon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and </a:t>
                </a:r>
                <a:r>
                  <a:rPr lang="en-US" sz="2000" dirty="0" err="1" smtClean="0"/>
                  <a:t>Mitov</a:t>
                </a:r>
                <a:r>
                  <a:rPr lang="en-US" sz="2000" dirty="0"/>
                  <a:t>, </a:t>
                </a:r>
                <a:r>
                  <a:rPr lang="en-US" sz="2000" dirty="0" smtClean="0"/>
                  <a:t>PRL 109 </a:t>
                </a:r>
                <a:r>
                  <a:rPr lang="en-US" sz="2000" dirty="0"/>
                  <a:t>132001 (2012)</a:t>
                </a:r>
              </a:p>
              <a:p>
                <a:pPr marL="615950" lvl="2" indent="-233363"/>
                <a:r>
                  <a:rPr lang="en-US" sz="2000" dirty="0" err="1" smtClean="0"/>
                  <a:t>aNNNLO</a:t>
                </a:r>
                <a:endParaRPr lang="en-US" sz="2000" dirty="0" smtClean="0"/>
              </a:p>
              <a:p>
                <a:pPr marL="996951" lvl="4" indent="-233363"/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l-GR" sz="2000" dirty="0">
                            <a:solidFill>
                              <a:srgbClr val="0000FF"/>
                            </a:solidFill>
                          </a:rPr>
                          <m:t>σ</m:t>
                        </m:r>
                      </m:e>
                      <m:sub>
                        <m:r>
                          <a:rPr lang="en-US" sz="20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𝐭</m:t>
                        </m:r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𝐭</m:t>
                            </m:r>
                          </m:e>
                        </m:acc>
                      </m:sub>
                      <m:sup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𝑹𝒆𝒔</m:t>
                        </m:r>
                      </m:sup>
                    </m:sSubSup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</a:rPr>
                  <a:t>= 7.37 </a:t>
                </a:r>
                <a:r>
                  <a:rPr lang="en-US" sz="2000" dirty="0">
                    <a:solidFill>
                      <a:srgbClr val="0000FF"/>
                    </a:solidFill>
                  </a:rPr>
                  <a:t>±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0.39 (</a:t>
                </a:r>
                <a:r>
                  <a:rPr lang="en-US" sz="2000" dirty="0" err="1" smtClean="0">
                    <a:solidFill>
                      <a:srgbClr val="0000FF"/>
                    </a:solidFill>
                  </a:rPr>
                  <a:t>scale+pdf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) </a:t>
                </a:r>
                <a:r>
                  <a:rPr lang="en-US" sz="2000" dirty="0" err="1" smtClean="0">
                    <a:solidFill>
                      <a:srgbClr val="0000FF"/>
                    </a:solidFill>
                  </a:rPr>
                  <a:t>pb</a:t>
                </a:r>
                <a:endParaRPr lang="en-US" sz="2000" dirty="0">
                  <a:solidFill>
                    <a:srgbClr val="0000FF"/>
                  </a:solidFill>
                </a:endParaRPr>
              </a:p>
              <a:p>
                <a:pPr marL="996951" lvl="4" indent="-233363"/>
                <a:r>
                  <a:rPr lang="fr-FR" sz="2000" dirty="0" err="1" smtClean="0"/>
                  <a:t>Kidonakis</a:t>
                </a:r>
                <a:r>
                  <a:rPr lang="fr-FR" sz="2000" dirty="0"/>
                  <a:t>, </a:t>
                </a:r>
                <a:r>
                  <a:rPr lang="fr-FR" sz="2000" dirty="0" smtClean="0"/>
                  <a:t>PRD 90</a:t>
                </a:r>
                <a:r>
                  <a:rPr lang="fr-FR" sz="2000" dirty="0"/>
                  <a:t>, 014006 (</a:t>
                </a:r>
                <a:r>
                  <a:rPr lang="fr-FR" sz="2000" dirty="0" smtClean="0"/>
                  <a:t>2014</a:t>
                </a:r>
                <a:r>
                  <a:rPr lang="fr-FR" sz="2000" dirty="0"/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1317278"/>
                <a:ext cx="5639747" cy="5537200"/>
              </a:xfrm>
              <a:blipFill rotWithShape="0">
                <a:blip r:embed="rId2"/>
                <a:stretch>
                  <a:fillRect l="-757" t="-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Moriond QCD, Mar 2016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Top Production at the Tevatron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22" name="Picture 2" descr="September 2012 Tevatron combined top cross se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0531" y="1349722"/>
            <a:ext cx="3585469" cy="32004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4762"/>
          <a:stretch/>
        </p:blipFill>
        <p:spPr>
          <a:xfrm>
            <a:off x="6610344" y="4572000"/>
            <a:ext cx="2820359" cy="3200400"/>
          </a:xfrm>
          <a:prstGeom prst="rect">
            <a:avLst/>
          </a:prstGeom>
        </p:spPr>
      </p:pic>
      <p:pic>
        <p:nvPicPr>
          <p:cNvPr id="10" name="Picture 9" descr="cdfii_log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34" y="55147"/>
            <a:ext cx="931573" cy="93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dzero_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01071" y="0"/>
            <a:ext cx="1451795" cy="7658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58341" y="4781490"/>
            <a:ext cx="1473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DØ Preliminary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9189632" y="5839425"/>
            <a:ext cx="0" cy="152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799445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Moriond QCD, Mar 2016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Top Production at the Tevatron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40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14400"/>
            <a:ext cx="7224807" cy="513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116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Dzero</a:t>
            </a:r>
            <a:r>
              <a:rPr lang="en-US" dirty="0" smtClean="0"/>
              <a:t> Spin Correlation 1: Want 3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Measurement of spin correlation between top and </a:t>
            </a:r>
            <a:r>
              <a:rPr lang="en-US" dirty="0" err="1" smtClean="0"/>
              <a:t>antitop</a:t>
            </a:r>
            <a:r>
              <a:rPr lang="en-US" dirty="0" smtClean="0"/>
              <a:t> quarks produced in pp collisions at √s = 1.96 TeV</a:t>
            </a:r>
          </a:p>
          <a:p>
            <a:r>
              <a:rPr lang="en-US" dirty="0"/>
              <a:t>Within the SM, the longitudinal polarizations of the top quark and antiquark are due to parity violating electroweak contributions to the production process. The polarization is expected to be &lt;0.5% for all choices of the spin quantization axis [4,5]</a:t>
            </a:r>
          </a:p>
          <a:p>
            <a:r>
              <a:rPr lang="en-US" dirty="0" err="1" smtClean="0"/>
              <a:t>Dzero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Moriond QCD, Mar 2016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Top Production at the Tevatron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41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516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correlation stuff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Moriond QCD, Mar 2016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Top Production at the Tevatron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42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862938"/>
            <a:ext cx="3505219" cy="218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94037"/>
            <a:ext cx="3505219" cy="3886001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15000" y="1487069"/>
            <a:ext cx="3406725" cy="31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640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Moriond QCD, Mar 2016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Top Production at the Tevatron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43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778" y="5758788"/>
            <a:ext cx="3597919" cy="99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992" y="2801559"/>
            <a:ext cx="3941208" cy="20099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91" y="1116961"/>
            <a:ext cx="5880657" cy="1612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762000"/>
            <a:ext cx="3574744" cy="544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998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AFB+Top</a:t>
            </a:r>
            <a:r>
              <a:rPr lang="en-US" dirty="0" smtClean="0"/>
              <a:t> polarization from DZero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Moriond QCD, Mar 2016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Top Production at the Tevatron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44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0775" y="1389062"/>
            <a:ext cx="321945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53967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AFB+Top</a:t>
            </a:r>
            <a:r>
              <a:rPr lang="en-US" dirty="0" smtClean="0"/>
              <a:t> polarization from </a:t>
            </a:r>
            <a:r>
              <a:rPr lang="en-US" dirty="0" err="1" smtClean="0"/>
              <a:t>Dzero</a:t>
            </a:r>
            <a:r>
              <a:rPr lang="en-US" dirty="0" smtClean="0"/>
              <a:t>: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Moriond QCD, Mar 2016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Top Production at the Tevatron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45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" y="2350525"/>
            <a:ext cx="91154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5410200"/>
            <a:ext cx="56864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1371600"/>
            <a:ext cx="9067800" cy="656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Dzero</a:t>
            </a:r>
            <a:r>
              <a:rPr lang="en-US" dirty="0"/>
              <a:t> Phys. Rev. D 92, 052007 (2015)</a:t>
            </a:r>
          </a:p>
        </p:txBody>
      </p:sp>
      <p:pic>
        <p:nvPicPr>
          <p:cNvPr id="11" name="Picture 10" descr="Fig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383088"/>
            <a:ext cx="8034443" cy="2105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1766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AFB+Top</a:t>
            </a:r>
            <a:r>
              <a:rPr lang="en-US" dirty="0"/>
              <a:t> polarization from </a:t>
            </a:r>
            <a:r>
              <a:rPr lang="en-US" dirty="0" err="1"/>
              <a:t>DZEro</a:t>
            </a:r>
            <a:r>
              <a:rPr lang="en-US" dirty="0"/>
              <a:t> Part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Moriond QCD, Mar 2016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Top Production at the Tevatron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46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2312987"/>
            <a:ext cx="58007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493963"/>
            <a:ext cx="54483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2656" y="914400"/>
            <a:ext cx="5610225" cy="767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Fig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65969" y="4419600"/>
            <a:ext cx="4762500" cy="3762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97501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Moriond QCD, Mar 2016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Top Production at the Tevatron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47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58" y="1015399"/>
            <a:ext cx="4327792" cy="675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85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Moriond QCD, Mar 2016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Top Production at the Tevatron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48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117" y="4854914"/>
            <a:ext cx="11425917" cy="205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710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Moriond QCD, Mar 2016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Top Production at the Tevatron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49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3" descr="Fig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00400"/>
            <a:ext cx="47625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214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106" y="0"/>
            <a:ext cx="7663965" cy="1295400"/>
          </a:xfrm>
        </p:spPr>
        <p:txBody>
          <a:bodyPr/>
          <a:lstStyle/>
          <a:p>
            <a:r>
              <a:rPr lang="en-US" sz="4000" dirty="0" smtClean="0"/>
              <a:t>Differential Production Cross Sections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371600"/>
                <a:ext cx="4648200" cy="55372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3300" dirty="0" smtClean="0"/>
                  <a:t>Can look at the cross section as a </a:t>
                </a:r>
                <a:r>
                  <a:rPr lang="en-US" sz="3300" dirty="0" smtClean="0">
                    <a:solidFill>
                      <a:srgbClr val="FF0000"/>
                    </a:solidFill>
                  </a:rPr>
                  <a:t>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300" b="0">
                            <a:solidFill>
                              <a:srgbClr val="FF0000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en-US" sz="33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𝒕</m:t>
                        </m:r>
                        <m:acc>
                          <m:accPr>
                            <m:chr m:val="̅"/>
                            <m:ctrlPr>
                              <a:rPr lang="en-US" sz="33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3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3300" dirty="0" smtClean="0"/>
                  <a:t> </a:t>
                </a:r>
              </a:p>
              <a:p>
                <a:pPr lvl="1"/>
                <a:r>
                  <a:rPr lang="en-US" sz="3300" dirty="0">
                    <a:solidFill>
                      <a:schemeClr val="tx1"/>
                    </a:solidFill>
                  </a:rPr>
                  <a:t>E.g. </a:t>
                </a:r>
                <a:r>
                  <a:rPr lang="en-US" sz="3300" dirty="0" smtClean="0">
                    <a:solidFill>
                      <a:schemeClr val="tx1"/>
                    </a:solidFill>
                  </a:rPr>
                  <a:t>DZero PRD 90, 092006 </a:t>
                </a:r>
                <a:r>
                  <a:rPr lang="en-US" sz="3300" dirty="0">
                    <a:solidFill>
                      <a:schemeClr val="tx1"/>
                    </a:solidFill>
                  </a:rPr>
                  <a:t>(</a:t>
                </a:r>
                <a:r>
                  <a:rPr lang="en-US" sz="3300" dirty="0" smtClean="0">
                    <a:solidFill>
                      <a:schemeClr val="tx1"/>
                    </a:solidFill>
                  </a:rPr>
                  <a:t>2014)</a:t>
                </a:r>
              </a:p>
              <a:p>
                <a:r>
                  <a:rPr lang="en-US" sz="3300" dirty="0" smtClean="0"/>
                  <a:t>Similarly, look at it as a function of Cos(</a:t>
                </a:r>
                <a:r>
                  <a:rPr lang="en-US" sz="3300" dirty="0" err="1" smtClean="0">
                    <a:latin typeface="Symbol" panose="05050102010706020507" pitchFamily="18" charset="2"/>
                  </a:rPr>
                  <a:t>q</a:t>
                </a:r>
                <a:r>
                  <a:rPr lang="en-US" sz="3300" baseline="-25000" dirty="0" err="1" smtClean="0"/>
                  <a:t>t</a:t>
                </a:r>
                <a:r>
                  <a:rPr lang="en-US" sz="3300" dirty="0" smtClean="0"/>
                  <a:t>)</a:t>
                </a:r>
              </a:p>
              <a:p>
                <a:pPr lvl="1"/>
                <a:r>
                  <a:rPr lang="en-US" sz="3300" dirty="0" smtClean="0">
                    <a:solidFill>
                      <a:schemeClr val="tx1"/>
                    </a:solidFill>
                  </a:rPr>
                  <a:t>E.g. CDF PRL 111, 182002 (2013)</a:t>
                </a:r>
              </a:p>
              <a:p>
                <a:r>
                  <a:rPr lang="en-US" sz="3300" dirty="0" smtClean="0">
                    <a:solidFill>
                      <a:srgbClr val="0000FF"/>
                    </a:solidFill>
                  </a:rPr>
                  <a:t>No evidence for new physics, but the  deviations as a function of Cos(</a:t>
                </a:r>
                <a:r>
                  <a:rPr lang="en-US" sz="3300" dirty="0" err="1" smtClean="0">
                    <a:solidFill>
                      <a:srgbClr val="0000FF"/>
                    </a:solidFill>
                    <a:latin typeface="Symbol" panose="05050102010706020507" pitchFamily="18" charset="2"/>
                  </a:rPr>
                  <a:t>q</a:t>
                </a:r>
                <a:r>
                  <a:rPr lang="en-US" sz="3300" baseline="-25000" dirty="0" err="1" smtClean="0">
                    <a:solidFill>
                      <a:srgbClr val="0000FF"/>
                    </a:solidFill>
                  </a:rPr>
                  <a:t>t</a:t>
                </a:r>
                <a:r>
                  <a:rPr lang="en-US" sz="3300" dirty="0" smtClean="0">
                    <a:solidFill>
                      <a:srgbClr val="0000FF"/>
                    </a:solidFill>
                  </a:rPr>
                  <a:t>) are the source of the A</a:t>
                </a:r>
                <a:r>
                  <a:rPr lang="en-US" sz="3300" baseline="-25000" dirty="0" smtClean="0">
                    <a:solidFill>
                      <a:srgbClr val="0000FF"/>
                    </a:solidFill>
                  </a:rPr>
                  <a:t>FB</a:t>
                </a:r>
                <a:r>
                  <a:rPr lang="en-US" sz="3300" dirty="0" smtClean="0">
                    <a:solidFill>
                      <a:srgbClr val="0000FF"/>
                    </a:solidFill>
                  </a:rPr>
                  <a:t> story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371600"/>
                <a:ext cx="4648200" cy="5537200"/>
              </a:xfrm>
              <a:blipFill rotWithShape="0">
                <a:blip r:embed="rId2"/>
                <a:stretch>
                  <a:fillRect l="-2231" t="-2643" r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Moriond QCD, Mar 2016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Top Production at the Tevatron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5" descr="Fig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104" y="4343400"/>
            <a:ext cx="4454096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dfii_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4" y="55147"/>
            <a:ext cx="931573" cy="93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Fig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66"/>
          <a:stretch/>
        </p:blipFill>
        <p:spPr bwMode="auto">
          <a:xfrm>
            <a:off x="6043056" y="1234440"/>
            <a:ext cx="3634344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zero_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01071" y="0"/>
            <a:ext cx="1451795" cy="76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456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Moriond QCD, Mar 2016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Top Production at the Tevatron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50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15439"/>
            <a:ext cx="4572000" cy="196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889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Polarization in </a:t>
                </a:r>
                <a14:m>
                  <m:oMath xmlns:m="http://schemas.openxmlformats.org/officeDocument/2006/math">
                    <m:r>
                      <a:rPr lang="en-US" sz="5400">
                        <a:latin typeface="Cambria Math"/>
                      </a:rPr>
                      <m:t>𝐭</m:t>
                    </m:r>
                    <m:acc>
                      <m:accPr>
                        <m:chr m:val="̅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>
                            <a:latin typeface="Cambria Math"/>
                          </a:rPr>
                          <m:t>𝐭</m:t>
                        </m:r>
                      </m:e>
                    </m:acc>
                  </m:oMath>
                </a14:m>
                <a:r>
                  <a:rPr lang="en-US" sz="5400" dirty="0"/>
                  <a:t> </a:t>
                </a:r>
                <a:r>
                  <a:rPr lang="en-US" dirty="0" smtClean="0"/>
                  <a:t>Events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9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/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Tops are almost un-polarized at the Tevatron </a:t>
            </a:r>
          </a:p>
          <a:p>
            <a:pPr lvl="1"/>
            <a:r>
              <a:rPr lang="en-US" dirty="0" smtClean="0"/>
              <a:t>Small longitudinal polarization from parity-violating weak interactions</a:t>
            </a:r>
          </a:p>
          <a:p>
            <a:pPr lvl="1"/>
            <a:r>
              <a:rPr lang="en-US" dirty="0"/>
              <a:t>Transverse polarization is allowed in strong </a:t>
            </a:r>
            <a:r>
              <a:rPr lang="en-US" dirty="0" smtClean="0"/>
              <a:t>interactions </a:t>
            </a:r>
            <a:endParaRPr lang="en-US" dirty="0"/>
          </a:p>
          <a:p>
            <a:pPr lvl="1"/>
            <a:r>
              <a:rPr lang="en-US" dirty="0" smtClean="0"/>
              <a:t>BSM can make these bigger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Since the top lifetime (~</a:t>
            </a:r>
            <a:r>
              <a:rPr lang="en-US" dirty="0">
                <a:solidFill>
                  <a:schemeClr val="tx1"/>
                </a:solidFill>
              </a:rPr>
              <a:t>5x10</a:t>
            </a:r>
            <a:r>
              <a:rPr lang="en-US" baseline="30000" dirty="0">
                <a:solidFill>
                  <a:schemeClr val="tx1"/>
                </a:solidFill>
              </a:rPr>
              <a:t>-25 </a:t>
            </a:r>
            <a:r>
              <a:rPr lang="en-US" dirty="0" smtClean="0">
                <a:solidFill>
                  <a:schemeClr val="tx1"/>
                </a:solidFill>
              </a:rPr>
              <a:t>s) </a:t>
            </a:r>
            <a:r>
              <a:rPr lang="en-US" dirty="0" smtClean="0">
                <a:solidFill>
                  <a:schemeClr val="tx1"/>
                </a:solidFill>
              </a:rPr>
              <a:t>is smaller </a:t>
            </a:r>
            <a:r>
              <a:rPr lang="en-US" dirty="0">
                <a:solidFill>
                  <a:schemeClr val="tx1"/>
                </a:solidFill>
              </a:rPr>
              <a:t>than the spin-decorrelation time from spin-spin interactions (~3x10</a:t>
            </a:r>
            <a:r>
              <a:rPr lang="en-US" baseline="30000" dirty="0">
                <a:solidFill>
                  <a:schemeClr val="tx1"/>
                </a:solidFill>
              </a:rPr>
              <a:t>-21</a:t>
            </a:r>
            <a:r>
              <a:rPr lang="en-US" dirty="0">
                <a:solidFill>
                  <a:schemeClr val="tx1"/>
                </a:solidFill>
              </a:rPr>
              <a:t> s</a:t>
            </a:r>
            <a:r>
              <a:rPr lang="en-US" dirty="0" smtClean="0">
                <a:solidFill>
                  <a:schemeClr val="tx1"/>
                </a:solidFill>
              </a:rPr>
              <a:t>) tops transfer </a:t>
            </a:r>
            <a:r>
              <a:rPr lang="en-US" dirty="0">
                <a:solidFill>
                  <a:schemeClr val="tx1"/>
                </a:solidFill>
              </a:rPr>
              <a:t>their spin properties to their decay products</a:t>
            </a:r>
          </a:p>
          <a:p>
            <a:r>
              <a:rPr lang="en-US" dirty="0" smtClean="0"/>
              <a:t>Can measure polarization through the final angular distributions with respect to a chosen axis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Moriond QCD, Mar 2016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Top Production at the Tevatron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4033" t="38836" r="37118" b="50815"/>
          <a:stretch/>
        </p:blipFill>
        <p:spPr>
          <a:xfrm>
            <a:off x="2186942" y="6253162"/>
            <a:ext cx="5661658" cy="1443038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90775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Quark Polarization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20800"/>
            <a:ext cx="5715000" cy="5537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After full reconstruction the </a:t>
            </a:r>
            <a:r>
              <a:rPr lang="en-US" sz="2800" dirty="0"/>
              <a:t>final </a:t>
            </a:r>
            <a:r>
              <a:rPr lang="en-US" sz="2800" dirty="0" smtClean="0"/>
              <a:t>angle distributions gives the </a:t>
            </a:r>
            <a:r>
              <a:rPr lang="en-US" sz="2800" dirty="0"/>
              <a:t>amount of polarization in three different </a:t>
            </a:r>
            <a:r>
              <a:rPr lang="en-US" sz="2800" dirty="0" smtClean="0"/>
              <a:t>configurations</a:t>
            </a:r>
            <a:endParaRPr lang="en-US" sz="2800" dirty="0"/>
          </a:p>
          <a:p>
            <a:r>
              <a:rPr lang="en-US" sz="2800" dirty="0" smtClean="0">
                <a:solidFill>
                  <a:srgbClr val="0000FF"/>
                </a:solidFill>
              </a:rPr>
              <a:t>Data are consistent with zero polarization, and with the predicted SM values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First measurement of polarization along the transverse axis at a hadron collider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Moriond QCD, Mar 2016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Top Production at the Tevatron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96" y="5791200"/>
            <a:ext cx="4642004" cy="1844675"/>
          </a:xfrm>
          <a:prstGeom prst="rect">
            <a:avLst/>
          </a:prstGeom>
        </p:spPr>
      </p:pic>
      <p:pic>
        <p:nvPicPr>
          <p:cNvPr id="20" name="Picture 10" descr="http://www-d0.fnal.gov/Run2Physics/WWW/results/prelim/TOP/T107/T107F01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295400"/>
            <a:ext cx="4114800" cy="2437530"/>
          </a:xfrm>
          <a:prstGeom prst="rect">
            <a:avLst/>
          </a:prstGeom>
          <a:noFill/>
        </p:spPr>
      </p:pic>
      <p:pic>
        <p:nvPicPr>
          <p:cNvPr id="24" name="Picture 14" descr="http://www-d0.fnal.gov/Run2Physics/WWW/results/prelim/TOP/T107/T107F01f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886199"/>
            <a:ext cx="4114800" cy="243753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019800" y="6361093"/>
            <a:ext cx="4191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DZero Conference Note 6471 (2015)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dzero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01071" y="0"/>
            <a:ext cx="1451795" cy="76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91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Correlations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dirty="0" smtClean="0"/>
                  <a:t>While QCD processes yield mostly </a:t>
                </a:r>
                <a:r>
                  <a:rPr lang="en-US" sz="2800" dirty="0" err="1" smtClean="0"/>
                  <a:t>unpolarized</a:t>
                </a:r>
                <a:r>
                  <a:rPr lang="en-US" sz="2800" dirty="0" smtClean="0"/>
                  <a:t> top and anti-top, the spins of the top and anti-top are highly correlated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Define the Spin Correlation as: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err="1" smtClean="0"/>
                  <a:t>O</a:t>
                </a:r>
                <a:r>
                  <a:rPr lang="en-US" sz="2800" baseline="-25000" dirty="0" err="1" smtClean="0"/>
                  <a:t>off</a:t>
                </a:r>
                <a:r>
                  <a:rPr lang="en-US" sz="2800" baseline="-25000" dirty="0" smtClean="0"/>
                  <a:t> 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𝟖𝟎</m:t>
                        </m:r>
                      </m:e>
                      <m:sub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𝟎𝟐</m:t>
                        </m:r>
                      </m:sub>
                      <m:sup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𝟎𝟏</m:t>
                        </m:r>
                      </m:sup>
                    </m:sSubSup>
                  </m:oMath>
                </a14:m>
                <a:r>
                  <a:rPr lang="en-US" sz="2800" dirty="0" smtClean="0"/>
                  <a:t> predicted in the off-diagonal spin basis (maximal at the Tevatron)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𝒒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annihilation has a spin correlation strength of ~0.99</a:t>
                </a:r>
              </a:p>
              <a:p>
                <a:pPr lvl="1"/>
                <a:r>
                  <a:rPr lang="en-US" sz="2800" dirty="0" smtClean="0"/>
                  <a:t>gluon-gluon fusion has a typical strength of </a:t>
                </a:r>
                <a:r>
                  <a:rPr lang="en-US" sz="2800" dirty="0"/>
                  <a:t>~</a:t>
                </a:r>
                <a:r>
                  <a:rPr lang="en-US" sz="2800" dirty="0" smtClean="0"/>
                  <a:t>-0.36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3" t="-1101" r="-2017" b="-8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Moriond QCD, Mar 2016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Top Production at the Tevatron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56542"/>
          <a:stretch/>
        </p:blipFill>
        <p:spPr>
          <a:xfrm>
            <a:off x="1769419" y="3200400"/>
            <a:ext cx="6231581" cy="168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34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Correlation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5029200" cy="553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Create an event-by-event discriminant for the probability  “With Spin Correlations” and for “No Spin Correlations”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rgbClr val="0000FF"/>
                </a:solidFill>
              </a:rPr>
              <a:t>Fit the data allowing the total cross section and the fraction of “With </a:t>
            </a:r>
            <a:r>
              <a:rPr lang="en-US" sz="3200" dirty="0">
                <a:solidFill>
                  <a:srgbClr val="0000FF"/>
                </a:solidFill>
              </a:rPr>
              <a:t>S</a:t>
            </a:r>
            <a:r>
              <a:rPr lang="en-US" sz="3200" dirty="0" smtClean="0">
                <a:solidFill>
                  <a:srgbClr val="0000FF"/>
                </a:solidFill>
              </a:rPr>
              <a:t>pin </a:t>
            </a:r>
            <a:r>
              <a:rPr lang="en-US" sz="3200" dirty="0">
                <a:solidFill>
                  <a:srgbClr val="0000FF"/>
                </a:solidFill>
              </a:rPr>
              <a:t>C</a:t>
            </a:r>
            <a:r>
              <a:rPr lang="en-US" sz="3200" dirty="0" smtClean="0">
                <a:solidFill>
                  <a:srgbClr val="0000FF"/>
                </a:solidFill>
              </a:rPr>
              <a:t>orrelations” to float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Moriond QCD, Mar 2016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Top Production at the Tevatron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2" descr="http://www-d0.fnal.gov/Run2Physics/WWW/results/final/TOP/T15E/T15DF01.jpeg"/>
          <p:cNvPicPr>
            <a:picLocks noChangeAspect="1" noChangeArrowheads="1"/>
          </p:cNvPicPr>
          <p:nvPr/>
        </p:nvPicPr>
        <p:blipFill rotWithShape="1">
          <a:blip r:embed="rId2" cstate="print"/>
          <a:srcRect l="3536" t="4642" r="8130"/>
          <a:stretch/>
        </p:blipFill>
        <p:spPr bwMode="auto">
          <a:xfrm>
            <a:off x="5410200" y="1828800"/>
            <a:ext cx="4572000" cy="354422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638799" y="5892225"/>
            <a:ext cx="4395439" cy="166814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Dzero</a:t>
            </a: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arXiv:1512.08818, Submitted to PLB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dzero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01071" y="0"/>
            <a:ext cx="1451795" cy="76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7804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0000FF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0000FF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Designs\BLUSH.POT</Template>
  <TotalTime>82198</TotalTime>
  <Words>2229</Words>
  <Application>Microsoft Office PowerPoint</Application>
  <PresentationFormat>Custom</PresentationFormat>
  <Paragraphs>557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Calibri</vt:lpstr>
      <vt:lpstr>Cambria Math</vt:lpstr>
      <vt:lpstr>Comic Sans MS</vt:lpstr>
      <vt:lpstr>Symbol</vt:lpstr>
      <vt:lpstr>Times New Roman</vt:lpstr>
      <vt:lpstr>Wingdings</vt:lpstr>
      <vt:lpstr>Blank Presentation</vt:lpstr>
      <vt:lpstr>PowerPoint Presentation</vt:lpstr>
      <vt:lpstr>Outline</vt:lpstr>
      <vt:lpstr>Top Production at the Tevatron</vt:lpstr>
      <vt:lpstr>Total Cross Section Measurements</vt:lpstr>
      <vt:lpstr>Differential Production Cross Sections</vt:lpstr>
      <vt:lpstr>Polarization in tt ̅ Events</vt:lpstr>
      <vt:lpstr>Top Quark Polarization Cont…</vt:lpstr>
      <vt:lpstr>Spin Correlations</vt:lpstr>
      <vt:lpstr>Spin Correlation Data</vt:lpstr>
      <vt:lpstr>Spin Correlation Conclusions</vt:lpstr>
      <vt:lpstr>Last of the AFB Measurements in tt ̅ at the Tevatron</vt:lpstr>
      <vt:lpstr>PowerPoint Presentation</vt:lpstr>
      <vt:lpstr>Look at Differential Distributions</vt:lpstr>
      <vt:lpstr>Legacy AFB Tevatron Results</vt:lpstr>
      <vt:lpstr>Conclusions</vt:lpstr>
      <vt:lpstr>PowerPoint Presentation</vt:lpstr>
      <vt:lpstr>PowerPoint Presentation</vt:lpstr>
      <vt:lpstr>PowerPoint Presentation</vt:lpstr>
      <vt:lpstr>Selecting Top Quark Events</vt:lpstr>
      <vt:lpstr>CDF Dilepton Result with 5.1fb-1</vt:lpstr>
      <vt:lpstr>Dzero Leptonic Asymmetries 1</vt:lpstr>
      <vt:lpstr>Dzero AFB in Lep+Jets</vt:lpstr>
      <vt:lpstr>AFB vs. M_(tt ̅ ) </vt:lpstr>
      <vt:lpstr>Leptonic AFB Definition</vt:lpstr>
      <vt:lpstr>Dilepton-only Observable</vt:lpstr>
      <vt:lpstr>Leptonic AFB from Lepton+Jets</vt:lpstr>
      <vt:lpstr>Leptonic AFB from Dileptons</vt:lpstr>
      <vt:lpstr>Leptonic Dh Results (Dileptons only)</vt:lpstr>
      <vt:lpstr>Definition of AFB</vt:lpstr>
      <vt:lpstr>Quick Aside on Variable Choice Dy</vt:lpstr>
      <vt:lpstr>Asymmetry Predictions</vt:lpstr>
      <vt:lpstr>Lots of Predictions</vt:lpstr>
      <vt:lpstr>Inclusive AFB Results</vt:lpstr>
      <vt:lpstr>AFB vs. M_(tt ̅ )  Cont…</vt:lpstr>
      <vt:lpstr>Big Picture 3: Bernreuther Notes 2</vt:lpstr>
      <vt:lpstr>PowerPoint Presentation</vt:lpstr>
      <vt:lpstr>Spin Correlation</vt:lpstr>
      <vt:lpstr>AFB+Top polarization from DZEro Part 1</vt:lpstr>
      <vt:lpstr>Polarization Backups</vt:lpstr>
      <vt:lpstr>PowerPoint Presentation</vt:lpstr>
      <vt:lpstr>Dzero Spin Correlation 1: Want 3 pages</vt:lpstr>
      <vt:lpstr>Spin correlation stuff</vt:lpstr>
      <vt:lpstr>PowerPoint Presentation</vt:lpstr>
      <vt:lpstr>AFB+Top polarization from DZero</vt:lpstr>
      <vt:lpstr>AFB+Top polarization from Dzero: Data</vt:lpstr>
      <vt:lpstr>AFB+Top polarization from DZEro Part 3</vt:lpstr>
      <vt:lpstr>PowerPoint Presentation</vt:lpstr>
      <vt:lpstr>PowerPoint Presentation</vt:lpstr>
      <vt:lpstr>PowerPoint Presentation</vt:lpstr>
      <vt:lpstr>PowerPoint Presentation</vt:lpstr>
    </vt:vector>
  </TitlesOfParts>
  <Company>Univ. of Maryland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Phenomena:  Recent Results and Prospects from the Fermilab Tevatron</dc:title>
  <dc:creator>toback</dc:creator>
  <cp:lastModifiedBy>toback</cp:lastModifiedBy>
  <cp:revision>1510</cp:revision>
  <cp:lastPrinted>2016-03-20T15:05:17Z</cp:lastPrinted>
  <dcterms:created xsi:type="dcterms:W3CDTF">2000-02-16T04:53:28Z</dcterms:created>
  <dcterms:modified xsi:type="dcterms:W3CDTF">2016-03-20T15:15:18Z</dcterms:modified>
</cp:coreProperties>
</file>