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8"/>
  </p:notesMasterIdLst>
  <p:handoutMasterIdLst>
    <p:handoutMasterId r:id="rId49"/>
  </p:handoutMasterIdLst>
  <p:sldIdLst>
    <p:sldId id="1250" r:id="rId2"/>
    <p:sldId id="1556" r:id="rId3"/>
    <p:sldId id="1572" r:id="rId4"/>
    <p:sldId id="1573" r:id="rId5"/>
    <p:sldId id="1574" r:id="rId6"/>
    <p:sldId id="1575" r:id="rId7"/>
    <p:sldId id="1576" r:id="rId8"/>
    <p:sldId id="1577" r:id="rId9"/>
    <p:sldId id="1567" r:id="rId10"/>
    <p:sldId id="1566" r:id="rId11"/>
    <p:sldId id="1564" r:id="rId12"/>
    <p:sldId id="1579" r:id="rId13"/>
    <p:sldId id="1553" r:id="rId14"/>
    <p:sldId id="1580" r:id="rId15"/>
    <p:sldId id="1583" r:id="rId16"/>
    <p:sldId id="1585" r:id="rId17"/>
    <p:sldId id="1586" r:id="rId18"/>
    <p:sldId id="1587" r:id="rId19"/>
    <p:sldId id="1590" r:id="rId20"/>
    <p:sldId id="1535" r:id="rId21"/>
    <p:sldId id="1595" r:id="rId22"/>
    <p:sldId id="1596" r:id="rId23"/>
    <p:sldId id="1563" r:id="rId24"/>
    <p:sldId id="1565" r:id="rId25"/>
    <p:sldId id="1571" r:id="rId26"/>
    <p:sldId id="1594" r:id="rId27"/>
    <p:sldId id="1591" r:id="rId28"/>
    <p:sldId id="1557" r:id="rId29"/>
    <p:sldId id="1560" r:id="rId30"/>
    <p:sldId id="1592" r:id="rId31"/>
    <p:sldId id="1569" r:id="rId32"/>
    <p:sldId id="1554" r:id="rId33"/>
    <p:sldId id="1570" r:id="rId34"/>
    <p:sldId id="1555" r:id="rId35"/>
    <p:sldId id="1588" r:id="rId36"/>
    <p:sldId id="1584" r:id="rId37"/>
    <p:sldId id="1503" r:id="rId38"/>
    <p:sldId id="1530" r:id="rId39"/>
    <p:sldId id="1558" r:id="rId40"/>
    <p:sldId id="1559" r:id="rId41"/>
    <p:sldId id="1561" r:id="rId42"/>
    <p:sldId id="1562" r:id="rId43"/>
    <p:sldId id="1498" r:id="rId44"/>
    <p:sldId id="1543" r:id="rId45"/>
    <p:sldId id="1506" r:id="rId46"/>
    <p:sldId id="1582" r:id="rId47"/>
  </p:sldIdLst>
  <p:sldSz cx="10058400" cy="7772400"/>
  <p:notesSz cx="9271000" cy="6985000"/>
  <p:defaultTextStyle>
    <a:defPPr>
      <a:defRPr lang="en-US"/>
    </a:defPPr>
    <a:lvl1pPr algn="ctr" rtl="0" eaLnBrk="0" fontAlgn="base" hangingPunct="0">
      <a:spcBef>
        <a:spcPct val="20000"/>
      </a:spcBef>
      <a:spcAft>
        <a:spcPct val="0"/>
      </a:spcAft>
      <a:defRPr sz="4400" b="1" kern="1200">
        <a:solidFill>
          <a:srgbClr val="FF0000"/>
        </a:solidFill>
        <a:latin typeface="Comic Sans MS" pitchFamily="66" charset="0"/>
        <a:ea typeface="+mn-ea"/>
        <a:cs typeface="+mn-cs"/>
      </a:defRPr>
    </a:lvl1pPr>
    <a:lvl2pPr marL="457200" algn="ctr" rtl="0" eaLnBrk="0" fontAlgn="base" hangingPunct="0">
      <a:spcBef>
        <a:spcPct val="20000"/>
      </a:spcBef>
      <a:spcAft>
        <a:spcPct val="0"/>
      </a:spcAft>
      <a:defRPr sz="4400" b="1" kern="1200">
        <a:solidFill>
          <a:srgbClr val="FF0000"/>
        </a:solidFill>
        <a:latin typeface="Comic Sans MS" pitchFamily="66" charset="0"/>
        <a:ea typeface="+mn-ea"/>
        <a:cs typeface="+mn-cs"/>
      </a:defRPr>
    </a:lvl2pPr>
    <a:lvl3pPr marL="914400" algn="ctr" rtl="0" eaLnBrk="0" fontAlgn="base" hangingPunct="0">
      <a:spcBef>
        <a:spcPct val="20000"/>
      </a:spcBef>
      <a:spcAft>
        <a:spcPct val="0"/>
      </a:spcAft>
      <a:defRPr sz="4400" b="1" kern="1200">
        <a:solidFill>
          <a:srgbClr val="FF0000"/>
        </a:solidFill>
        <a:latin typeface="Comic Sans MS" pitchFamily="66" charset="0"/>
        <a:ea typeface="+mn-ea"/>
        <a:cs typeface="+mn-cs"/>
      </a:defRPr>
    </a:lvl3pPr>
    <a:lvl4pPr marL="1371600" algn="ctr" rtl="0" eaLnBrk="0" fontAlgn="base" hangingPunct="0">
      <a:spcBef>
        <a:spcPct val="20000"/>
      </a:spcBef>
      <a:spcAft>
        <a:spcPct val="0"/>
      </a:spcAft>
      <a:defRPr sz="4400" b="1" kern="1200">
        <a:solidFill>
          <a:srgbClr val="FF0000"/>
        </a:solidFill>
        <a:latin typeface="Comic Sans MS" pitchFamily="66" charset="0"/>
        <a:ea typeface="+mn-ea"/>
        <a:cs typeface="+mn-cs"/>
      </a:defRPr>
    </a:lvl4pPr>
    <a:lvl5pPr marL="1828800" algn="ctr" rtl="0" eaLnBrk="0" fontAlgn="base" hangingPunct="0">
      <a:spcBef>
        <a:spcPct val="20000"/>
      </a:spcBef>
      <a:spcAft>
        <a:spcPct val="0"/>
      </a:spcAft>
      <a:defRPr sz="4400" b="1" kern="1200">
        <a:solidFill>
          <a:srgbClr val="FF0000"/>
        </a:solidFill>
        <a:latin typeface="Comic Sans MS" pitchFamily="66" charset="0"/>
        <a:ea typeface="+mn-ea"/>
        <a:cs typeface="+mn-cs"/>
      </a:defRPr>
    </a:lvl5pPr>
    <a:lvl6pPr marL="2286000" algn="l" defTabSz="914400" rtl="0" eaLnBrk="1" latinLnBrk="0" hangingPunct="1">
      <a:defRPr sz="4400" b="1" kern="1200">
        <a:solidFill>
          <a:srgbClr val="FF0000"/>
        </a:solidFill>
        <a:latin typeface="Comic Sans MS" pitchFamily="66" charset="0"/>
        <a:ea typeface="+mn-ea"/>
        <a:cs typeface="+mn-cs"/>
      </a:defRPr>
    </a:lvl6pPr>
    <a:lvl7pPr marL="2743200" algn="l" defTabSz="914400" rtl="0" eaLnBrk="1" latinLnBrk="0" hangingPunct="1">
      <a:defRPr sz="4400" b="1" kern="1200">
        <a:solidFill>
          <a:srgbClr val="FF0000"/>
        </a:solidFill>
        <a:latin typeface="Comic Sans MS" pitchFamily="66" charset="0"/>
        <a:ea typeface="+mn-ea"/>
        <a:cs typeface="+mn-cs"/>
      </a:defRPr>
    </a:lvl7pPr>
    <a:lvl8pPr marL="3200400" algn="l" defTabSz="914400" rtl="0" eaLnBrk="1" latinLnBrk="0" hangingPunct="1">
      <a:defRPr sz="4400" b="1" kern="1200">
        <a:solidFill>
          <a:srgbClr val="FF0000"/>
        </a:solidFill>
        <a:latin typeface="Comic Sans MS" pitchFamily="66" charset="0"/>
        <a:ea typeface="+mn-ea"/>
        <a:cs typeface="+mn-cs"/>
      </a:defRPr>
    </a:lvl8pPr>
    <a:lvl9pPr marL="3657600" algn="l" defTabSz="914400" rtl="0" eaLnBrk="1" latinLnBrk="0" hangingPunct="1">
      <a:defRPr sz="4400" b="1" kern="1200">
        <a:solidFill>
          <a:srgbClr val="FF0000"/>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200">
          <p15:clr>
            <a:srgbClr val="A4A3A4"/>
          </p15:clr>
        </p15:guide>
        <p15:guide id="2" pos="292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a:srgbClr val="00FF00"/>
    <a:srgbClr val="0000FF"/>
    <a:srgbClr val="500000"/>
    <a:srgbClr val="3366FF"/>
    <a:srgbClr val="FFFF00"/>
    <a:srgbClr val="CCFF99"/>
    <a:srgbClr val="66FF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4632" autoAdjust="0"/>
  </p:normalViewPr>
  <p:slideViewPr>
    <p:cSldViewPr>
      <p:cViewPr varScale="1">
        <p:scale>
          <a:sx n="103" d="100"/>
          <a:sy n="103" d="100"/>
        </p:scale>
        <p:origin x="1002" y="72"/>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618"/>
    </p:cViewPr>
  </p:sorterViewPr>
  <p:notesViewPr>
    <p:cSldViewPr>
      <p:cViewPr varScale="1">
        <p:scale>
          <a:sx n="100" d="100"/>
          <a:sy n="100" d="100"/>
        </p:scale>
        <p:origin x="-1410" y="-96"/>
      </p:cViewPr>
      <p:guideLst>
        <p:guide orient="horz" pos="2200"/>
        <p:guide pos="292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39.emf"/><Relationship Id="rId7" Type="http://schemas.openxmlformats.org/officeDocument/2006/relationships/image" Target="../media/image43.emf"/><Relationship Id="rId2" Type="http://schemas.openxmlformats.org/officeDocument/2006/relationships/image" Target="../media/image38.emf"/><Relationship Id="rId1" Type="http://schemas.openxmlformats.org/officeDocument/2006/relationships/image" Target="../media/image37.emf"/><Relationship Id="rId6" Type="http://schemas.openxmlformats.org/officeDocument/2006/relationships/image" Target="../media/image42.emf"/><Relationship Id="rId5" Type="http://schemas.openxmlformats.org/officeDocument/2006/relationships/image" Target="../media/image41.emf"/><Relationship Id="rId10" Type="http://schemas.openxmlformats.org/officeDocument/2006/relationships/image" Target="../media/image46.emf"/><Relationship Id="rId4" Type="http://schemas.openxmlformats.org/officeDocument/2006/relationships/image" Target="../media/image40.emf"/><Relationship Id="rId9"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9234" name="Rectangle 2"/>
          <p:cNvSpPr>
            <a:spLocks noGrp="1" noChangeArrowheads="1"/>
          </p:cNvSpPr>
          <p:nvPr>
            <p:ph type="hdr" sz="quarter"/>
          </p:nvPr>
        </p:nvSpPr>
        <p:spPr bwMode="auto">
          <a:xfrm>
            <a:off x="0" y="1"/>
            <a:ext cx="3968687" cy="35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5" tIns="46656" rIns="93305" bIns="46656" numCol="1" anchor="t" anchorCtr="0" compatLnSpc="1">
            <a:prstTxWarp prst="textNoShape">
              <a:avLst/>
            </a:prstTxWarp>
          </a:bodyPr>
          <a:lstStyle>
            <a:lvl1pPr algn="l" defTabSz="933422">
              <a:spcBef>
                <a:spcPct val="0"/>
              </a:spcBef>
              <a:defRPr sz="1200" b="0">
                <a:solidFill>
                  <a:srgbClr val="FF6600"/>
                </a:solidFill>
                <a:latin typeface="Times New Roman" pitchFamily="18" charset="0"/>
              </a:defRPr>
            </a:lvl1pPr>
          </a:lstStyle>
          <a:p>
            <a:endParaRPr lang="en-US"/>
          </a:p>
        </p:txBody>
      </p:sp>
      <p:sp>
        <p:nvSpPr>
          <p:cNvPr id="479235" name="Rectangle 3"/>
          <p:cNvSpPr>
            <a:spLocks noGrp="1" noChangeArrowheads="1"/>
          </p:cNvSpPr>
          <p:nvPr>
            <p:ph type="dt" sz="quarter" idx="1"/>
          </p:nvPr>
        </p:nvSpPr>
        <p:spPr bwMode="auto">
          <a:xfrm>
            <a:off x="5294649" y="1"/>
            <a:ext cx="3968687" cy="35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5" tIns="46656" rIns="93305" bIns="46656" numCol="1" anchor="t" anchorCtr="0" compatLnSpc="1">
            <a:prstTxWarp prst="textNoShape">
              <a:avLst/>
            </a:prstTxWarp>
          </a:bodyPr>
          <a:lstStyle>
            <a:lvl1pPr algn="r" defTabSz="933422">
              <a:spcBef>
                <a:spcPct val="0"/>
              </a:spcBef>
              <a:defRPr sz="1200" b="0">
                <a:solidFill>
                  <a:srgbClr val="FF6600"/>
                </a:solidFill>
                <a:latin typeface="Times New Roman" pitchFamily="18" charset="0"/>
              </a:defRPr>
            </a:lvl1pPr>
          </a:lstStyle>
          <a:p>
            <a:endParaRPr lang="en-US"/>
          </a:p>
        </p:txBody>
      </p:sp>
      <p:sp>
        <p:nvSpPr>
          <p:cNvPr id="479236" name="Rectangle 4"/>
          <p:cNvSpPr>
            <a:spLocks noGrp="1" noChangeArrowheads="1"/>
          </p:cNvSpPr>
          <p:nvPr>
            <p:ph type="ftr" sz="quarter" idx="2"/>
          </p:nvPr>
        </p:nvSpPr>
        <p:spPr bwMode="auto">
          <a:xfrm>
            <a:off x="0" y="6624231"/>
            <a:ext cx="3968687" cy="35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5" tIns="46656" rIns="93305" bIns="46656" numCol="1" anchor="b" anchorCtr="0" compatLnSpc="1">
            <a:prstTxWarp prst="textNoShape">
              <a:avLst/>
            </a:prstTxWarp>
          </a:bodyPr>
          <a:lstStyle>
            <a:lvl1pPr algn="l" defTabSz="933422">
              <a:spcBef>
                <a:spcPct val="0"/>
              </a:spcBef>
              <a:defRPr sz="1200" b="0">
                <a:solidFill>
                  <a:srgbClr val="FF6600"/>
                </a:solidFill>
                <a:latin typeface="Times New Roman" pitchFamily="18" charset="0"/>
              </a:defRPr>
            </a:lvl1pPr>
          </a:lstStyle>
          <a:p>
            <a:endParaRPr lang="en-US"/>
          </a:p>
        </p:txBody>
      </p:sp>
      <p:sp>
        <p:nvSpPr>
          <p:cNvPr id="479237" name="Rectangle 5"/>
          <p:cNvSpPr>
            <a:spLocks noGrp="1" noChangeArrowheads="1"/>
          </p:cNvSpPr>
          <p:nvPr>
            <p:ph type="sldNum" sz="quarter" idx="3"/>
          </p:nvPr>
        </p:nvSpPr>
        <p:spPr bwMode="auto">
          <a:xfrm>
            <a:off x="5294649" y="6624231"/>
            <a:ext cx="3968687" cy="35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5" tIns="46656" rIns="93305" bIns="46656" numCol="1" anchor="b" anchorCtr="0" compatLnSpc="1">
            <a:prstTxWarp prst="textNoShape">
              <a:avLst/>
            </a:prstTxWarp>
          </a:bodyPr>
          <a:lstStyle>
            <a:lvl1pPr algn="r" defTabSz="933422">
              <a:spcBef>
                <a:spcPct val="0"/>
              </a:spcBef>
              <a:defRPr sz="1200" b="0">
                <a:solidFill>
                  <a:srgbClr val="FF6600"/>
                </a:solidFill>
                <a:latin typeface="Times New Roman" pitchFamily="18" charset="0"/>
              </a:defRPr>
            </a:lvl1pPr>
          </a:lstStyle>
          <a:p>
            <a:fld id="{55CF66F5-A3D5-47D0-9C42-1641983E521E}" type="slidenum">
              <a:rPr lang="en-US"/>
              <a:pPr/>
              <a:t>‹#›</a:t>
            </a:fld>
            <a:endParaRPr lang="en-US"/>
          </a:p>
        </p:txBody>
      </p:sp>
    </p:spTree>
    <p:extLst>
      <p:ext uri="{BB962C8B-B14F-4D97-AF65-F5344CB8AC3E}">
        <p14:creationId xmlns:p14="http://schemas.microsoft.com/office/powerpoint/2010/main" val="3756921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4017740" cy="34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6" tIns="46597" rIns="93186" bIns="46597" numCol="1" anchor="t" anchorCtr="0" compatLnSpc="1">
            <a:prstTxWarp prst="textNoShape">
              <a:avLst/>
            </a:prstTxWarp>
          </a:bodyPr>
          <a:lstStyle>
            <a:lvl1pPr algn="l" defTabSz="933422">
              <a:spcBef>
                <a:spcPct val="0"/>
              </a:spcBef>
              <a:defRPr sz="1200" b="0">
                <a:solidFill>
                  <a:schemeClr val="tx1"/>
                </a:solidFill>
                <a:latin typeface="Times New Roman" pitchFamily="18" charset="0"/>
              </a:defRPr>
            </a:lvl1pPr>
          </a:lstStyle>
          <a:p>
            <a:endParaRPr lang="en-US"/>
          </a:p>
        </p:txBody>
      </p:sp>
      <p:sp>
        <p:nvSpPr>
          <p:cNvPr id="4099" name="Rectangle 3"/>
          <p:cNvSpPr>
            <a:spLocks noGrp="1" noChangeArrowheads="1"/>
          </p:cNvSpPr>
          <p:nvPr>
            <p:ph type="dt" idx="1"/>
          </p:nvPr>
        </p:nvSpPr>
        <p:spPr bwMode="auto">
          <a:xfrm>
            <a:off x="5253262" y="1"/>
            <a:ext cx="4017739" cy="34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6" tIns="46597" rIns="93186" bIns="46597" numCol="1" anchor="t" anchorCtr="0" compatLnSpc="1">
            <a:prstTxWarp prst="textNoShape">
              <a:avLst/>
            </a:prstTxWarp>
          </a:bodyPr>
          <a:lstStyle>
            <a:lvl1pPr algn="r" defTabSz="933422">
              <a:spcBef>
                <a:spcPct val="0"/>
              </a:spcBef>
              <a:defRPr sz="1200" b="0">
                <a:solidFill>
                  <a:schemeClr val="tx1"/>
                </a:solidFill>
                <a:latin typeface="Times New Roman" pitchFamily="18" charset="0"/>
              </a:defRPr>
            </a:lvl1pPr>
          </a:lstStyle>
          <a:p>
            <a:endParaRPr lang="en-US"/>
          </a:p>
        </p:txBody>
      </p:sp>
      <p:sp>
        <p:nvSpPr>
          <p:cNvPr id="4100" name="Rectangle 4"/>
          <p:cNvSpPr>
            <a:spLocks noGrp="1" noRot="1" noChangeAspect="1" noChangeArrowheads="1" noTextEdit="1"/>
          </p:cNvSpPr>
          <p:nvPr>
            <p:ph type="sldImg" idx="2"/>
          </p:nvPr>
        </p:nvSpPr>
        <p:spPr bwMode="auto">
          <a:xfrm>
            <a:off x="2940050" y="523875"/>
            <a:ext cx="3390900" cy="26193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237055" y="3318180"/>
            <a:ext cx="6796894" cy="314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6" tIns="46597" rIns="93186" bIns="4659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6636358"/>
            <a:ext cx="4017740" cy="34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6" tIns="46597" rIns="93186" bIns="46597" numCol="1" anchor="b" anchorCtr="0" compatLnSpc="1">
            <a:prstTxWarp prst="textNoShape">
              <a:avLst/>
            </a:prstTxWarp>
          </a:bodyPr>
          <a:lstStyle>
            <a:lvl1pPr algn="l" defTabSz="933422">
              <a:spcBef>
                <a:spcPct val="0"/>
              </a:spcBef>
              <a:defRPr sz="1200" b="0">
                <a:solidFill>
                  <a:schemeClr val="tx1"/>
                </a:solidFill>
                <a:latin typeface="Times New Roman" pitchFamily="18" charset="0"/>
              </a:defRPr>
            </a:lvl1pPr>
          </a:lstStyle>
          <a:p>
            <a:endParaRPr lang="en-US"/>
          </a:p>
        </p:txBody>
      </p:sp>
      <p:sp>
        <p:nvSpPr>
          <p:cNvPr id="4103" name="Rectangle 7"/>
          <p:cNvSpPr>
            <a:spLocks noGrp="1" noChangeArrowheads="1"/>
          </p:cNvSpPr>
          <p:nvPr>
            <p:ph type="sldNum" sz="quarter" idx="5"/>
          </p:nvPr>
        </p:nvSpPr>
        <p:spPr bwMode="auto">
          <a:xfrm>
            <a:off x="5253262" y="6636358"/>
            <a:ext cx="4017739" cy="34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6" tIns="46597" rIns="93186" bIns="46597" numCol="1" anchor="b" anchorCtr="0" compatLnSpc="1">
            <a:prstTxWarp prst="textNoShape">
              <a:avLst/>
            </a:prstTxWarp>
          </a:bodyPr>
          <a:lstStyle>
            <a:lvl1pPr algn="r" defTabSz="933422">
              <a:spcBef>
                <a:spcPct val="0"/>
              </a:spcBef>
              <a:defRPr sz="1200" b="0">
                <a:solidFill>
                  <a:schemeClr val="tx1"/>
                </a:solidFill>
                <a:latin typeface="Times New Roman" pitchFamily="18" charset="0"/>
              </a:defRPr>
            </a:lvl1pPr>
          </a:lstStyle>
          <a:p>
            <a:fld id="{E9CD0889-8E36-4C7E-9454-DDB800DA8C29}" type="slidenum">
              <a:rPr lang="en-US"/>
              <a:pPr/>
              <a:t>‹#›</a:t>
            </a:fld>
            <a:endParaRPr lang="en-US"/>
          </a:p>
        </p:txBody>
      </p:sp>
    </p:spTree>
    <p:extLst>
      <p:ext uri="{BB962C8B-B14F-4D97-AF65-F5344CB8AC3E}">
        <p14:creationId xmlns:p14="http://schemas.microsoft.com/office/powerpoint/2010/main" val="3613928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CD0889-8E36-4C7E-9454-DDB800DA8C29}" type="slidenum">
              <a:rPr lang="en-US" smtClean="0"/>
              <a:pPr/>
              <a:t>20</a:t>
            </a:fld>
            <a:endParaRPr lang="en-US"/>
          </a:p>
        </p:txBody>
      </p:sp>
    </p:spTree>
    <p:extLst>
      <p:ext uri="{BB962C8B-B14F-4D97-AF65-F5344CB8AC3E}">
        <p14:creationId xmlns:p14="http://schemas.microsoft.com/office/powerpoint/2010/main" val="235790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22">
              <a:defRPr sz="4200" b="1">
                <a:solidFill>
                  <a:srgbClr val="FF0000"/>
                </a:solidFill>
                <a:latin typeface="Comic Sans MS" pitchFamily="66" charset="0"/>
              </a:defRPr>
            </a:lvl1pPr>
            <a:lvl2pPr marL="713793" indent="-274536" defTabSz="933422">
              <a:defRPr sz="4200" b="1">
                <a:solidFill>
                  <a:srgbClr val="FF0000"/>
                </a:solidFill>
                <a:latin typeface="Comic Sans MS" pitchFamily="66" charset="0"/>
              </a:defRPr>
            </a:lvl2pPr>
            <a:lvl3pPr marL="1098143" indent="-219629" defTabSz="933422">
              <a:defRPr sz="4200" b="1">
                <a:solidFill>
                  <a:srgbClr val="FF0000"/>
                </a:solidFill>
                <a:latin typeface="Comic Sans MS" pitchFamily="66" charset="0"/>
              </a:defRPr>
            </a:lvl3pPr>
            <a:lvl4pPr marL="1537401" indent="-219629" defTabSz="933422">
              <a:defRPr sz="4200" b="1">
                <a:solidFill>
                  <a:srgbClr val="FF0000"/>
                </a:solidFill>
                <a:latin typeface="Comic Sans MS" pitchFamily="66" charset="0"/>
              </a:defRPr>
            </a:lvl4pPr>
            <a:lvl5pPr marL="1976658" indent="-219629" defTabSz="933422">
              <a:defRPr sz="4200" b="1">
                <a:solidFill>
                  <a:srgbClr val="FF0000"/>
                </a:solidFill>
                <a:latin typeface="Comic Sans MS" pitchFamily="66" charset="0"/>
              </a:defRPr>
            </a:lvl5pPr>
            <a:lvl6pPr marL="2415915" indent="-219629" algn="ctr" defTabSz="933422" eaLnBrk="0" fontAlgn="base" hangingPunct="0">
              <a:spcBef>
                <a:spcPct val="20000"/>
              </a:spcBef>
              <a:spcAft>
                <a:spcPct val="0"/>
              </a:spcAft>
              <a:defRPr sz="4200" b="1">
                <a:solidFill>
                  <a:srgbClr val="FF0000"/>
                </a:solidFill>
                <a:latin typeface="Comic Sans MS" pitchFamily="66" charset="0"/>
              </a:defRPr>
            </a:lvl6pPr>
            <a:lvl7pPr marL="2855172" indent="-219629" algn="ctr" defTabSz="933422" eaLnBrk="0" fontAlgn="base" hangingPunct="0">
              <a:spcBef>
                <a:spcPct val="20000"/>
              </a:spcBef>
              <a:spcAft>
                <a:spcPct val="0"/>
              </a:spcAft>
              <a:defRPr sz="4200" b="1">
                <a:solidFill>
                  <a:srgbClr val="FF0000"/>
                </a:solidFill>
                <a:latin typeface="Comic Sans MS" pitchFamily="66" charset="0"/>
              </a:defRPr>
            </a:lvl7pPr>
            <a:lvl8pPr marL="3294429" indent="-219629" algn="ctr" defTabSz="933422" eaLnBrk="0" fontAlgn="base" hangingPunct="0">
              <a:spcBef>
                <a:spcPct val="20000"/>
              </a:spcBef>
              <a:spcAft>
                <a:spcPct val="0"/>
              </a:spcAft>
              <a:defRPr sz="4200" b="1">
                <a:solidFill>
                  <a:srgbClr val="FF0000"/>
                </a:solidFill>
                <a:latin typeface="Comic Sans MS" pitchFamily="66" charset="0"/>
              </a:defRPr>
            </a:lvl8pPr>
            <a:lvl9pPr marL="3733686" indent="-219629" algn="ctr" defTabSz="933422" eaLnBrk="0" fontAlgn="base" hangingPunct="0">
              <a:spcBef>
                <a:spcPct val="20000"/>
              </a:spcBef>
              <a:spcAft>
                <a:spcPct val="0"/>
              </a:spcAft>
              <a:defRPr sz="4200" b="1">
                <a:solidFill>
                  <a:srgbClr val="FF0000"/>
                </a:solidFill>
                <a:latin typeface="Comic Sans MS" pitchFamily="66" charset="0"/>
              </a:defRPr>
            </a:lvl9pPr>
          </a:lstStyle>
          <a:p>
            <a:fld id="{28EB8418-0758-40C8-A503-80BB533A94B1}" type="slidenum">
              <a:rPr lang="en-US" altLang="en-US" sz="1200" b="0" smtClean="0">
                <a:solidFill>
                  <a:schemeClr val="tx1"/>
                </a:solidFill>
                <a:latin typeface="Times New Roman" pitchFamily="18" charset="0"/>
              </a:rPr>
              <a:pPr/>
              <a:t>41</a:t>
            </a:fld>
            <a:endParaRPr lang="en-US" altLang="en-US" sz="1200" b="0" dirty="0" smtClean="0">
              <a:solidFill>
                <a:schemeClr val="tx1"/>
              </a:solidFill>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27408" y="3318180"/>
            <a:ext cx="7416187" cy="31423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76826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df.fnal.gov/"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3266" name="Rectangle 2"/>
          <p:cNvSpPr>
            <a:spLocks noGrp="1" noChangeArrowheads="1"/>
          </p:cNvSpPr>
          <p:nvPr>
            <p:ph type="ctrTitle"/>
          </p:nvPr>
        </p:nvSpPr>
        <p:spPr>
          <a:xfrm>
            <a:off x="762000" y="2286000"/>
            <a:ext cx="8534400" cy="1295400"/>
          </a:xfrm>
        </p:spPr>
        <p:txBody>
          <a:bodyPr/>
          <a:lstStyle>
            <a:lvl1pPr>
              <a:defRPr sz="9600"/>
            </a:lvl1pPr>
          </a:lstStyle>
          <a:p>
            <a:pPr lvl="0"/>
            <a:r>
              <a:rPr lang="en-US" noProof="0" smtClean="0"/>
              <a:t>DOE Site Visit</a:t>
            </a:r>
            <a:br>
              <a:rPr lang="en-US" noProof="0" smtClean="0"/>
            </a:br>
            <a:r>
              <a:rPr lang="en-US" noProof="0" smtClean="0"/>
              <a:t>1/31/2001</a:t>
            </a:r>
          </a:p>
        </p:txBody>
      </p:sp>
      <p:sp>
        <p:nvSpPr>
          <p:cNvPr id="523267" name="Rectangle 3"/>
          <p:cNvSpPr>
            <a:spLocks noGrp="1" noChangeArrowheads="1"/>
          </p:cNvSpPr>
          <p:nvPr>
            <p:ph type="subTitle" idx="1"/>
          </p:nvPr>
        </p:nvSpPr>
        <p:spPr>
          <a:xfrm>
            <a:off x="762000" y="4876800"/>
            <a:ext cx="8534400" cy="1981200"/>
          </a:xfrm>
        </p:spPr>
        <p:txBody>
          <a:bodyPr/>
          <a:lstStyle>
            <a:lvl1pPr marL="0" indent="0" algn="ctr">
              <a:buFontTx/>
              <a:buNone/>
              <a:defRPr sz="6000"/>
            </a:lvl1pPr>
          </a:lstStyle>
          <a:p>
            <a:pPr lvl="0"/>
            <a:r>
              <a:rPr lang="en-US" noProof="0" smtClean="0"/>
              <a:t>David Toback</a:t>
            </a:r>
          </a:p>
        </p:txBody>
      </p:sp>
      <p:sp>
        <p:nvSpPr>
          <p:cNvPr id="523268" name="Rectangle 4"/>
          <p:cNvSpPr>
            <a:spLocks noGrp="1" noChangeArrowheads="1"/>
          </p:cNvSpPr>
          <p:nvPr>
            <p:ph type="dt" sz="half" idx="2"/>
          </p:nvPr>
        </p:nvSpPr>
        <p:spPr>
          <a:xfrm>
            <a:off x="762000" y="7086600"/>
            <a:ext cx="2057400" cy="533400"/>
          </a:xfrm>
        </p:spPr>
        <p:txBody>
          <a:bodyPr/>
          <a:lstStyle>
            <a:lvl1pPr>
              <a:defRPr>
                <a:solidFill>
                  <a:srgbClr val="990099"/>
                </a:solidFill>
              </a:defRPr>
            </a:lvl1pPr>
          </a:lstStyle>
          <a:p>
            <a:r>
              <a:rPr lang="en-US"/>
              <a:t>4/16/02</a:t>
            </a:r>
            <a:r>
              <a:rPr lang="en-US" b="0">
                <a:solidFill>
                  <a:schemeClr val="tx1"/>
                </a:solidFill>
              </a:rPr>
              <a:t> </a:t>
            </a:r>
          </a:p>
        </p:txBody>
      </p:sp>
      <p:sp>
        <p:nvSpPr>
          <p:cNvPr id="523269" name="Rectangle 5"/>
          <p:cNvSpPr>
            <a:spLocks noGrp="1" noChangeArrowheads="1"/>
          </p:cNvSpPr>
          <p:nvPr>
            <p:ph type="ftr" sz="quarter" idx="3"/>
          </p:nvPr>
        </p:nvSpPr>
        <p:spPr>
          <a:xfrm>
            <a:off x="3429000" y="7086600"/>
            <a:ext cx="3200400" cy="533400"/>
          </a:xfrm>
        </p:spPr>
        <p:txBody>
          <a:bodyPr/>
          <a:lstStyle>
            <a:lvl1pPr>
              <a:defRPr>
                <a:solidFill>
                  <a:schemeClr val="accent2"/>
                </a:solidFill>
                <a:latin typeface="Times New Roman" pitchFamily="18" charset="0"/>
              </a:defRPr>
            </a:lvl1pPr>
          </a:lstStyle>
          <a:p>
            <a:r>
              <a:rPr lang="en-US"/>
              <a:t>Directors Review</a:t>
            </a:r>
            <a:endParaRPr lang="en-US" b="0">
              <a:solidFill>
                <a:schemeClr val="tx1"/>
              </a:solidFill>
            </a:endParaRPr>
          </a:p>
        </p:txBody>
      </p:sp>
      <p:sp>
        <p:nvSpPr>
          <p:cNvPr id="523270" name="Rectangle 6"/>
          <p:cNvSpPr>
            <a:spLocks noGrp="1" noChangeArrowheads="1"/>
          </p:cNvSpPr>
          <p:nvPr>
            <p:ph type="sldNum" sz="quarter" idx="4"/>
          </p:nvPr>
        </p:nvSpPr>
        <p:spPr>
          <a:xfrm>
            <a:off x="7239000" y="7086600"/>
            <a:ext cx="2057400" cy="533400"/>
          </a:xfrm>
        </p:spPr>
        <p:txBody>
          <a:bodyPr/>
          <a:lstStyle>
            <a:lvl1pPr>
              <a:defRPr>
                <a:solidFill>
                  <a:srgbClr val="990099"/>
                </a:solidFill>
                <a:latin typeface="Times New Roman" pitchFamily="18" charset="0"/>
              </a:defRPr>
            </a:lvl1pPr>
          </a:lstStyle>
          <a:p>
            <a:fld id="{F0A841F3-8BDF-4107-9054-6D810F1607FB}" type="slidenum">
              <a:rPr lang="en-US"/>
              <a:pPr/>
              <a:t>‹#›</a:t>
            </a:fld>
            <a:endParaRPr lang="en-US">
              <a:solidFill>
                <a:schemeClr val="tx1"/>
              </a:solidFill>
            </a:endParaRPr>
          </a:p>
        </p:txBody>
      </p:sp>
      <p:sp>
        <p:nvSpPr>
          <p:cNvPr id="523271" name="Rectangle 7" descr="Green marble"/>
          <p:cNvSpPr>
            <a:spLocks noChangeArrowheads="1"/>
          </p:cNvSpPr>
          <p:nvPr/>
        </p:nvSpPr>
        <p:spPr bwMode="auto">
          <a:xfrm>
            <a:off x="609600" y="1143000"/>
            <a:ext cx="8605838" cy="152400"/>
          </a:xfrm>
          <a:prstGeom prst="rect">
            <a:avLst/>
          </a:prstGeom>
          <a:blipFill dpi="0" rotWithShape="0">
            <a:blip r:embed="rId2"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6" name="Slide Number Placeholder 5"/>
          <p:cNvSpPr>
            <a:spLocks noGrp="1"/>
          </p:cNvSpPr>
          <p:nvPr>
            <p:ph type="sldNum" sz="quarter" idx="12"/>
          </p:nvPr>
        </p:nvSpPr>
        <p:spPr/>
        <p:txBody>
          <a:bodyPr/>
          <a:lstStyle>
            <a:lvl1pPr>
              <a:defRPr>
                <a:solidFill>
                  <a:srgbClr val="990099"/>
                </a:solidFill>
              </a:defRPr>
            </a:lvl1pPr>
          </a:lstStyle>
          <a:p>
            <a:endParaRPr lang="en-US"/>
          </a:p>
          <a:p>
            <a:fld id="{EAA50A1E-A8C5-4A6B-AA9B-59E1487A26B9}"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24209519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3800" y="0"/>
            <a:ext cx="2514600" cy="690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7391400" cy="690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6" name="Slide Number Placeholder 5"/>
          <p:cNvSpPr>
            <a:spLocks noGrp="1"/>
          </p:cNvSpPr>
          <p:nvPr>
            <p:ph type="sldNum" sz="quarter" idx="12"/>
          </p:nvPr>
        </p:nvSpPr>
        <p:spPr/>
        <p:txBody>
          <a:bodyPr/>
          <a:lstStyle>
            <a:lvl1pPr>
              <a:defRPr>
                <a:solidFill>
                  <a:srgbClr val="990099"/>
                </a:solidFill>
              </a:defRPr>
            </a:lvl1pPr>
          </a:lstStyle>
          <a:p>
            <a:endParaRPr lang="en-US"/>
          </a:p>
          <a:p>
            <a:fld id="{2AF81868-E564-47DD-A9EA-9297E605A8B1}"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6970244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2">
        <a:schemeClr val="bg1"/>
      </p:bgRef>
    </p:bg>
    <p:spTree>
      <p:nvGrpSpPr>
        <p:cNvPr id="1" name=""/>
        <p:cNvGrpSpPr/>
        <p:nvPr/>
      </p:nvGrpSpPr>
      <p:grpSpPr>
        <a:xfrm>
          <a:off x="0" y="0"/>
          <a:ext cx="0" cy="0"/>
          <a:chOff x="0" y="0"/>
          <a:chExt cx="0" cy="0"/>
        </a:xfrm>
      </p:grpSpPr>
      <p:sp>
        <p:nvSpPr>
          <p:cNvPr id="9" name="Rectangle 8"/>
          <p:cNvSpPr/>
          <p:nvPr userDrawn="1"/>
        </p:nvSpPr>
        <p:spPr bwMode="auto">
          <a:xfrm>
            <a:off x="0" y="7113360"/>
            <a:ext cx="10058400" cy="769441"/>
          </a:xfrm>
          <a:prstGeom prst="rect">
            <a:avLst/>
          </a:prstGeom>
          <a:solidFill>
            <a:srgbClr val="500000"/>
          </a:solidFill>
          <a:ln w="57150" cap="flat" cmpd="sng" algn="ctr">
            <a:solidFill>
              <a:srgbClr val="50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chemeClr val="bg1"/>
              </a:solidFill>
              <a:effectLst/>
              <a:latin typeface="Comic Sans MS" pitchFamily="66" charset="0"/>
            </a:endParaRPr>
          </a:p>
        </p:txBody>
      </p:sp>
      <p:sp>
        <p:nvSpPr>
          <p:cNvPr id="2" name="Title 1"/>
          <p:cNvSpPr>
            <a:spLocks noGrp="1"/>
          </p:cNvSpPr>
          <p:nvPr>
            <p:ph type="title"/>
          </p:nvPr>
        </p:nvSpPr>
        <p:spPr>
          <a:xfrm>
            <a:off x="0" y="0"/>
            <a:ext cx="10058400" cy="1295400"/>
          </a:xfrm>
          <a:solidFill>
            <a:srgbClr val="500000"/>
          </a:solidFill>
        </p:spPr>
        <p:txBody>
          <a:bodyPr/>
          <a:lstStyle>
            <a:lvl1pPr>
              <a:defRPr sz="4800">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a:solidFill>
                  <a:schemeClr val="tx1"/>
                </a:solidFill>
                <a:latin typeface="Times New Roman" panose="02020603050405020304" pitchFamily="18" charset="0"/>
                <a:cs typeface="Times New Roman" panose="02020603050405020304" pitchFamily="18" charset="0"/>
              </a:defRPr>
            </a:lvl1pPr>
            <a:lvl2pPr>
              <a:defRPr>
                <a:solidFill>
                  <a:srgbClr val="0033CC"/>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7158038"/>
            <a:ext cx="2392363" cy="5175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en-US" dirty="0" smtClean="0"/>
              <a:t>March 2015</a:t>
            </a:r>
          </a:p>
          <a:p>
            <a:r>
              <a:rPr lang="en-US" dirty="0" smtClean="0"/>
              <a:t>Texas Tech Colloquium</a:t>
            </a:r>
          </a:p>
          <a:p>
            <a:endParaRPr lang="en-US" dirty="0"/>
          </a:p>
        </p:txBody>
      </p:sp>
      <p:sp>
        <p:nvSpPr>
          <p:cNvPr id="5" name="Footer Placeholder 4"/>
          <p:cNvSpPr>
            <a:spLocks noGrp="1"/>
          </p:cNvSpPr>
          <p:nvPr>
            <p:ph type="ftr" sz="quarter" idx="11"/>
          </p:nvPr>
        </p:nvSpPr>
        <p:spPr>
          <a:xfrm>
            <a:off x="2590800" y="7148531"/>
            <a:ext cx="5181600" cy="5175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en-US" dirty="0" smtClean="0"/>
              <a:t>David Toback</a:t>
            </a:r>
          </a:p>
          <a:p>
            <a:r>
              <a:rPr lang="en-US" dirty="0" smtClean="0"/>
              <a:t>Cosmology and Particle Physics</a:t>
            </a:r>
          </a:p>
        </p:txBody>
      </p:sp>
      <p:sp>
        <p:nvSpPr>
          <p:cNvPr id="6" name="Slide Number Placeholder 5"/>
          <p:cNvSpPr>
            <a:spLocks noGrp="1"/>
          </p:cNvSpPr>
          <p:nvPr>
            <p:ph type="sldNum" sz="quarter" idx="12"/>
          </p:nvPr>
        </p:nvSpPr>
        <p:spPr>
          <a:xfrm>
            <a:off x="7208838" y="7158038"/>
            <a:ext cx="2095500" cy="5175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endParaRPr lang="en-US" smtClean="0"/>
          </a:p>
          <a:p>
            <a:fld id="{2EE9679C-92AE-4E55-8437-4DB62EB221AB}" type="slidenum">
              <a:rPr lang="en-US" smtClean="0"/>
              <a:pPr/>
              <a:t>‹#›</a:t>
            </a:fld>
            <a:endParaRPr lang="en-US" dirty="0"/>
          </a:p>
        </p:txBody>
      </p:sp>
      <p:pic>
        <p:nvPicPr>
          <p:cNvPr id="12" name="Picture 11" descr="cdfii_logo">
            <a:hlinkClick r:id="rId2"/>
          </p:cNvPr>
          <p:cNvPicPr>
            <a:picLocks noChangeAspect="1" noChangeArrowheads="1"/>
          </p:cNvPicPr>
          <p:nvPr userDrawn="1"/>
        </p:nvPicPr>
        <p:blipFill>
          <a:blip r:embed="rId3" cstate="print"/>
          <a:srcRect/>
          <a:stretch>
            <a:fillRect/>
          </a:stretch>
        </p:blipFill>
        <p:spPr bwMode="auto">
          <a:xfrm>
            <a:off x="0" y="0"/>
            <a:ext cx="931573" cy="931573"/>
          </a:xfrm>
          <a:prstGeom prst="rect">
            <a:avLst/>
          </a:prstGeom>
          <a:noFill/>
          <a:ln w="9525">
            <a:noFill/>
            <a:miter lim="800000"/>
            <a:headEnd/>
            <a:tailEnd/>
          </a:ln>
          <a:effectLst/>
        </p:spPr>
      </p:pic>
    </p:spTree>
    <p:extLst>
      <p:ext uri="{BB962C8B-B14F-4D97-AF65-F5344CB8AC3E}">
        <p14:creationId xmlns:p14="http://schemas.microsoft.com/office/powerpoint/2010/main" val="322495536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6" name="Slide Number Placeholder 5"/>
          <p:cNvSpPr>
            <a:spLocks noGrp="1"/>
          </p:cNvSpPr>
          <p:nvPr>
            <p:ph type="sldNum" sz="quarter" idx="12"/>
          </p:nvPr>
        </p:nvSpPr>
        <p:spPr/>
        <p:txBody>
          <a:bodyPr/>
          <a:lstStyle>
            <a:lvl1pPr>
              <a:defRPr>
                <a:solidFill>
                  <a:srgbClr val="990099"/>
                </a:solidFill>
              </a:defRPr>
            </a:lvl1pPr>
          </a:lstStyle>
          <a:p>
            <a:endParaRPr lang="en-US"/>
          </a:p>
          <a:p>
            <a:fld id="{165DD90C-2AD2-4F63-97A7-0577884D5B50}"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1739334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4457700" cy="553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371600"/>
            <a:ext cx="4457700" cy="553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7" name="Slide Number Placeholder 6"/>
          <p:cNvSpPr>
            <a:spLocks noGrp="1"/>
          </p:cNvSpPr>
          <p:nvPr>
            <p:ph type="sldNum" sz="quarter" idx="12"/>
          </p:nvPr>
        </p:nvSpPr>
        <p:spPr/>
        <p:txBody>
          <a:bodyPr/>
          <a:lstStyle>
            <a:lvl1pPr>
              <a:defRPr>
                <a:solidFill>
                  <a:srgbClr val="990099"/>
                </a:solidFill>
              </a:defRPr>
            </a:lvl1pPr>
          </a:lstStyle>
          <a:p>
            <a:endParaRPr lang="en-US"/>
          </a:p>
          <a:p>
            <a:fld id="{4550ADC2-BF6E-4AAA-93FF-AB2EBFEF33E6}"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29848260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9" name="Slide Number Placeholder 8"/>
          <p:cNvSpPr>
            <a:spLocks noGrp="1"/>
          </p:cNvSpPr>
          <p:nvPr>
            <p:ph type="sldNum" sz="quarter" idx="12"/>
          </p:nvPr>
        </p:nvSpPr>
        <p:spPr/>
        <p:txBody>
          <a:bodyPr/>
          <a:lstStyle>
            <a:lvl1pPr>
              <a:defRPr>
                <a:solidFill>
                  <a:srgbClr val="990099"/>
                </a:solidFill>
              </a:defRPr>
            </a:lvl1pPr>
          </a:lstStyle>
          <a:p>
            <a:endParaRPr lang="en-US"/>
          </a:p>
          <a:p>
            <a:fld id="{59B2C978-B5B9-4706-A493-7B87CFAECB33}"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6379490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5" name="Slide Number Placeholder 4"/>
          <p:cNvSpPr>
            <a:spLocks noGrp="1"/>
          </p:cNvSpPr>
          <p:nvPr>
            <p:ph type="sldNum" sz="quarter" idx="12"/>
          </p:nvPr>
        </p:nvSpPr>
        <p:spPr/>
        <p:txBody>
          <a:bodyPr/>
          <a:lstStyle>
            <a:lvl1pPr>
              <a:defRPr>
                <a:solidFill>
                  <a:srgbClr val="990099"/>
                </a:solidFill>
              </a:defRPr>
            </a:lvl1pPr>
          </a:lstStyle>
          <a:p>
            <a:endParaRPr lang="en-US"/>
          </a:p>
          <a:p>
            <a:fld id="{D6774913-34C6-4616-9D03-42FD4E752E4A}"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415354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3" name="Footer Placeholder 2"/>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4" name="Slide Number Placeholder 3"/>
          <p:cNvSpPr>
            <a:spLocks noGrp="1"/>
          </p:cNvSpPr>
          <p:nvPr>
            <p:ph type="sldNum" sz="quarter" idx="12"/>
          </p:nvPr>
        </p:nvSpPr>
        <p:spPr/>
        <p:txBody>
          <a:bodyPr/>
          <a:lstStyle>
            <a:lvl1pPr>
              <a:defRPr>
                <a:solidFill>
                  <a:srgbClr val="990099"/>
                </a:solidFill>
              </a:defRPr>
            </a:lvl1pPr>
          </a:lstStyle>
          <a:p>
            <a:endParaRPr lang="en-US"/>
          </a:p>
          <a:p>
            <a:fld id="{593CB36A-5306-46C4-BB11-FE395B42E1D0}"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5950614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7" name="Slide Number Placeholder 6"/>
          <p:cNvSpPr>
            <a:spLocks noGrp="1"/>
          </p:cNvSpPr>
          <p:nvPr>
            <p:ph type="sldNum" sz="quarter" idx="12"/>
          </p:nvPr>
        </p:nvSpPr>
        <p:spPr/>
        <p:txBody>
          <a:bodyPr/>
          <a:lstStyle>
            <a:lvl1pPr>
              <a:defRPr>
                <a:solidFill>
                  <a:srgbClr val="990099"/>
                </a:solidFill>
              </a:defRPr>
            </a:lvl1pPr>
          </a:lstStyle>
          <a:p>
            <a:endParaRPr lang="en-US"/>
          </a:p>
          <a:p>
            <a:fld id="{DE808B8F-BCBD-4D19-B49A-AAC70A4AB0BB}"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1685393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7" name="Slide Number Placeholder 6"/>
          <p:cNvSpPr>
            <a:spLocks noGrp="1"/>
          </p:cNvSpPr>
          <p:nvPr>
            <p:ph type="sldNum" sz="quarter" idx="12"/>
          </p:nvPr>
        </p:nvSpPr>
        <p:spPr/>
        <p:txBody>
          <a:bodyPr/>
          <a:lstStyle>
            <a:lvl1pPr>
              <a:defRPr>
                <a:solidFill>
                  <a:srgbClr val="990099"/>
                </a:solidFill>
              </a:defRPr>
            </a:lvl1pPr>
          </a:lstStyle>
          <a:p>
            <a:endParaRPr lang="en-US"/>
          </a:p>
          <a:p>
            <a:fld id="{76B2B658-416E-4EBB-B6A0-1250ABAC6DE7}"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5618304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10058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ctr" anchorCtr="0" compatLnSpc="1">
            <a:prstTxWarp prst="textNoShape">
              <a:avLst/>
            </a:prstTxWarp>
          </a:bodyPr>
          <a:lstStyle/>
          <a:p>
            <a:pPr lvl="0"/>
            <a:endParaRPr lang="en-US" dirty="0" smtClean="0"/>
          </a:p>
        </p:txBody>
      </p:sp>
      <p:sp>
        <p:nvSpPr>
          <p:cNvPr id="1027" name="Rectangle 3"/>
          <p:cNvSpPr>
            <a:spLocks noGrp="1" noChangeArrowheads="1"/>
          </p:cNvSpPr>
          <p:nvPr>
            <p:ph type="body" idx="1"/>
          </p:nvPr>
        </p:nvSpPr>
        <p:spPr bwMode="auto">
          <a:xfrm>
            <a:off x="533400" y="1371600"/>
            <a:ext cx="9067800" cy="55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754063" y="7081838"/>
            <a:ext cx="2095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algn="l" defTabSz="1019175">
              <a:spcBef>
                <a:spcPct val="0"/>
              </a:spcBef>
              <a:defRPr sz="1600">
                <a:solidFill>
                  <a:schemeClr val="tx1"/>
                </a:solidFill>
                <a:latin typeface="Times New Roman" pitchFamily="18" charset="0"/>
              </a:defRPr>
            </a:lvl1pPr>
          </a:lstStyle>
          <a:p>
            <a:endParaRPr lang="en-US" dirty="0" smtClean="0"/>
          </a:p>
          <a:p>
            <a:r>
              <a:rPr lang="en-US" dirty="0" smtClean="0">
                <a:latin typeface="+mn-lt"/>
              </a:rPr>
              <a:t>September 2012</a:t>
            </a:r>
          </a:p>
          <a:p>
            <a:endParaRPr lang="en-US" dirty="0">
              <a:latin typeface="+mn-lt"/>
            </a:endParaRPr>
          </a:p>
        </p:txBody>
      </p:sp>
      <p:sp>
        <p:nvSpPr>
          <p:cNvPr id="1029" name="Rectangle 5"/>
          <p:cNvSpPr>
            <a:spLocks noGrp="1" noChangeArrowheads="1"/>
          </p:cNvSpPr>
          <p:nvPr>
            <p:ph type="ftr" sz="quarter" idx="3"/>
          </p:nvPr>
        </p:nvSpPr>
        <p:spPr bwMode="auto">
          <a:xfrm>
            <a:off x="2590800" y="7178675"/>
            <a:ext cx="5181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defTabSz="1019175">
              <a:spcBef>
                <a:spcPct val="0"/>
              </a:spcBef>
              <a:defRPr sz="1600">
                <a:solidFill>
                  <a:schemeClr val="tx1"/>
                </a:solidFill>
              </a:defRPr>
            </a:lvl1pPr>
          </a:lstStyle>
          <a:p>
            <a:r>
              <a:rPr lang="en-US" dirty="0" smtClean="0"/>
              <a:t>David Toback, Texas A&amp;M University</a:t>
            </a:r>
          </a:p>
          <a:p>
            <a:r>
              <a:rPr lang="en-US" dirty="0" smtClean="0"/>
              <a:t>Research Topics Seminar</a:t>
            </a:r>
            <a:endParaRPr lang="en-US" dirty="0"/>
          </a:p>
        </p:txBody>
      </p:sp>
      <p:sp>
        <p:nvSpPr>
          <p:cNvPr id="1030" name="Rectangle 6"/>
          <p:cNvSpPr>
            <a:spLocks noGrp="1" noChangeArrowheads="1"/>
          </p:cNvSpPr>
          <p:nvPr>
            <p:ph type="sldNum" sz="quarter" idx="4"/>
          </p:nvPr>
        </p:nvSpPr>
        <p:spPr bwMode="auto">
          <a:xfrm>
            <a:off x="7208838" y="7081838"/>
            <a:ext cx="2095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algn="r" defTabSz="1019175">
              <a:spcBef>
                <a:spcPct val="0"/>
              </a:spcBef>
              <a:defRPr sz="1600">
                <a:solidFill>
                  <a:schemeClr val="tx1"/>
                </a:solidFill>
              </a:defRPr>
            </a:lvl1pPr>
          </a:lstStyle>
          <a:p>
            <a:endParaRPr lang="en-US">
              <a:solidFill>
                <a:srgbClr val="990099"/>
              </a:solidFill>
            </a:endParaRPr>
          </a:p>
          <a:p>
            <a:fld id="{E2E32A6D-7D37-41B6-8129-F0CEF58B54F1}" type="slidenum">
              <a:rPr lang="en-US"/>
              <a:pPr/>
              <a:t>‹#›</a:t>
            </a:fld>
            <a:endParaRPr lang="en-US"/>
          </a:p>
        </p:txBody>
      </p:sp>
      <p:sp>
        <p:nvSpPr>
          <p:cNvPr id="1032" name="Rectangle 8" descr="Green marble"/>
          <p:cNvSpPr>
            <a:spLocks noChangeArrowheads="1"/>
          </p:cNvSpPr>
          <p:nvPr/>
        </p:nvSpPr>
        <p:spPr bwMode="auto">
          <a:xfrm>
            <a:off x="609600" y="1143000"/>
            <a:ext cx="8605838" cy="152400"/>
          </a:xfrm>
          <a:prstGeom prst="rect">
            <a:avLst/>
          </a:prstGeom>
          <a:blipFill dpi="0" rotWithShape="0">
            <a:blip r:embed="rId13"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1019175" rtl="0" eaLnBrk="0" fontAlgn="base" hangingPunct="0">
        <a:spcBef>
          <a:spcPct val="0"/>
        </a:spcBef>
        <a:spcAft>
          <a:spcPct val="0"/>
        </a:spcAft>
        <a:defRPr sz="4900" b="1">
          <a:solidFill>
            <a:srgbClr val="0000FF"/>
          </a:solidFill>
          <a:latin typeface="+mj-lt"/>
          <a:ea typeface="+mj-ea"/>
          <a:cs typeface="+mj-cs"/>
        </a:defRPr>
      </a:lvl1pPr>
      <a:lvl2pPr algn="ctr" defTabSz="1019175" rtl="0" eaLnBrk="0" fontAlgn="base" hangingPunct="0">
        <a:spcBef>
          <a:spcPct val="0"/>
        </a:spcBef>
        <a:spcAft>
          <a:spcPct val="0"/>
        </a:spcAft>
        <a:defRPr sz="4900" b="1">
          <a:solidFill>
            <a:srgbClr val="0000FF"/>
          </a:solidFill>
          <a:latin typeface="Comic Sans MS" pitchFamily="66" charset="0"/>
        </a:defRPr>
      </a:lvl2pPr>
      <a:lvl3pPr algn="ctr" defTabSz="1019175" rtl="0" eaLnBrk="0" fontAlgn="base" hangingPunct="0">
        <a:spcBef>
          <a:spcPct val="0"/>
        </a:spcBef>
        <a:spcAft>
          <a:spcPct val="0"/>
        </a:spcAft>
        <a:defRPr sz="4900" b="1">
          <a:solidFill>
            <a:srgbClr val="0000FF"/>
          </a:solidFill>
          <a:latin typeface="Comic Sans MS" pitchFamily="66" charset="0"/>
        </a:defRPr>
      </a:lvl3pPr>
      <a:lvl4pPr algn="ctr" defTabSz="1019175" rtl="0" eaLnBrk="0" fontAlgn="base" hangingPunct="0">
        <a:spcBef>
          <a:spcPct val="0"/>
        </a:spcBef>
        <a:spcAft>
          <a:spcPct val="0"/>
        </a:spcAft>
        <a:defRPr sz="4900" b="1">
          <a:solidFill>
            <a:srgbClr val="0000FF"/>
          </a:solidFill>
          <a:latin typeface="Comic Sans MS" pitchFamily="66" charset="0"/>
        </a:defRPr>
      </a:lvl4pPr>
      <a:lvl5pPr algn="ctr" defTabSz="1019175" rtl="0" eaLnBrk="0" fontAlgn="base" hangingPunct="0">
        <a:spcBef>
          <a:spcPct val="0"/>
        </a:spcBef>
        <a:spcAft>
          <a:spcPct val="0"/>
        </a:spcAft>
        <a:defRPr sz="4900" b="1">
          <a:solidFill>
            <a:srgbClr val="0000FF"/>
          </a:solidFill>
          <a:latin typeface="Comic Sans MS" pitchFamily="66" charset="0"/>
        </a:defRPr>
      </a:lvl5pPr>
      <a:lvl6pPr marL="457200" algn="ctr" defTabSz="1019175" rtl="0" eaLnBrk="0" fontAlgn="base" hangingPunct="0">
        <a:spcBef>
          <a:spcPct val="0"/>
        </a:spcBef>
        <a:spcAft>
          <a:spcPct val="0"/>
        </a:spcAft>
        <a:defRPr sz="4900" b="1">
          <a:solidFill>
            <a:srgbClr val="0000FF"/>
          </a:solidFill>
          <a:latin typeface="Comic Sans MS" pitchFamily="66" charset="0"/>
        </a:defRPr>
      </a:lvl6pPr>
      <a:lvl7pPr marL="914400" algn="ctr" defTabSz="1019175" rtl="0" eaLnBrk="0" fontAlgn="base" hangingPunct="0">
        <a:spcBef>
          <a:spcPct val="0"/>
        </a:spcBef>
        <a:spcAft>
          <a:spcPct val="0"/>
        </a:spcAft>
        <a:defRPr sz="4900" b="1">
          <a:solidFill>
            <a:srgbClr val="0000FF"/>
          </a:solidFill>
          <a:latin typeface="Comic Sans MS" pitchFamily="66" charset="0"/>
        </a:defRPr>
      </a:lvl7pPr>
      <a:lvl8pPr marL="1371600" algn="ctr" defTabSz="1019175" rtl="0" eaLnBrk="0" fontAlgn="base" hangingPunct="0">
        <a:spcBef>
          <a:spcPct val="0"/>
        </a:spcBef>
        <a:spcAft>
          <a:spcPct val="0"/>
        </a:spcAft>
        <a:defRPr sz="4900" b="1">
          <a:solidFill>
            <a:srgbClr val="0000FF"/>
          </a:solidFill>
          <a:latin typeface="Comic Sans MS" pitchFamily="66" charset="0"/>
        </a:defRPr>
      </a:lvl8pPr>
      <a:lvl9pPr marL="1828800" algn="ctr" defTabSz="1019175" rtl="0" eaLnBrk="0" fontAlgn="base" hangingPunct="0">
        <a:spcBef>
          <a:spcPct val="0"/>
        </a:spcBef>
        <a:spcAft>
          <a:spcPct val="0"/>
        </a:spcAft>
        <a:defRPr sz="4900" b="1">
          <a:solidFill>
            <a:srgbClr val="0000FF"/>
          </a:solidFill>
          <a:latin typeface="Comic Sans MS" pitchFamily="66" charset="0"/>
        </a:defRPr>
      </a:lvl9pPr>
    </p:titleStyle>
    <p:bodyStyle>
      <a:lvl1pPr marL="382588" indent="-382588" algn="l" defTabSz="1019175" rtl="0" eaLnBrk="0" fontAlgn="base" hangingPunct="0">
        <a:spcBef>
          <a:spcPct val="20000"/>
        </a:spcBef>
        <a:spcAft>
          <a:spcPct val="0"/>
        </a:spcAft>
        <a:buChar char="•"/>
        <a:defRPr sz="3600" b="1">
          <a:solidFill>
            <a:srgbClr val="FF0000"/>
          </a:solidFill>
          <a:latin typeface="+mn-lt"/>
          <a:ea typeface="+mn-ea"/>
          <a:cs typeface="+mn-cs"/>
        </a:defRPr>
      </a:lvl1pPr>
      <a:lvl2pPr marL="827088" indent="-317500" algn="l" defTabSz="1019175" rtl="0" eaLnBrk="0" fontAlgn="base" hangingPunct="0">
        <a:spcBef>
          <a:spcPct val="20000"/>
        </a:spcBef>
        <a:spcAft>
          <a:spcPct val="0"/>
        </a:spcAft>
        <a:buChar char="–"/>
        <a:defRPr sz="3100" b="1">
          <a:solidFill>
            <a:srgbClr val="0000FF"/>
          </a:solidFill>
          <a:latin typeface="+mn-lt"/>
        </a:defRPr>
      </a:lvl2pPr>
      <a:lvl3pPr marL="1209675" indent="-254000" algn="l" defTabSz="1019175" rtl="0" eaLnBrk="0" fontAlgn="base" hangingPunct="0">
        <a:spcBef>
          <a:spcPct val="20000"/>
        </a:spcBef>
        <a:spcAft>
          <a:spcPct val="0"/>
        </a:spcAft>
        <a:buChar char="•"/>
        <a:defRPr sz="2700" b="1">
          <a:solidFill>
            <a:schemeClr val="tx1"/>
          </a:solidFill>
          <a:latin typeface="+mn-lt"/>
        </a:defRPr>
      </a:lvl3pPr>
      <a:lvl4pPr marL="1592263" indent="-255588" algn="l" defTabSz="1019175" rtl="0" eaLnBrk="0" fontAlgn="base" hangingPunct="0">
        <a:spcBef>
          <a:spcPct val="20000"/>
        </a:spcBef>
        <a:spcAft>
          <a:spcPct val="0"/>
        </a:spcAft>
        <a:buChar char="–"/>
        <a:defRPr sz="2200" b="1">
          <a:solidFill>
            <a:schemeClr val="tx1"/>
          </a:solidFill>
          <a:latin typeface="+mn-lt"/>
        </a:defRPr>
      </a:lvl4pPr>
      <a:lvl5pPr marL="1973263" indent="-254000" algn="l" defTabSz="1019175" rtl="0" eaLnBrk="0" fontAlgn="base" hangingPunct="0">
        <a:spcBef>
          <a:spcPct val="20000"/>
        </a:spcBef>
        <a:spcAft>
          <a:spcPct val="0"/>
        </a:spcAft>
        <a:buChar char="»"/>
        <a:defRPr sz="2200" b="1">
          <a:solidFill>
            <a:schemeClr val="tx1"/>
          </a:solidFill>
          <a:latin typeface="+mn-lt"/>
        </a:defRPr>
      </a:lvl5pPr>
      <a:lvl6pPr marL="2430463" indent="-254000" algn="l" defTabSz="1019175" rtl="0" eaLnBrk="0" fontAlgn="base" hangingPunct="0">
        <a:spcBef>
          <a:spcPct val="20000"/>
        </a:spcBef>
        <a:spcAft>
          <a:spcPct val="0"/>
        </a:spcAft>
        <a:buChar char="»"/>
        <a:defRPr sz="2200" b="1">
          <a:solidFill>
            <a:schemeClr val="tx1"/>
          </a:solidFill>
          <a:latin typeface="+mn-lt"/>
        </a:defRPr>
      </a:lvl6pPr>
      <a:lvl7pPr marL="2887663" indent="-254000" algn="l" defTabSz="1019175" rtl="0" eaLnBrk="0" fontAlgn="base" hangingPunct="0">
        <a:spcBef>
          <a:spcPct val="20000"/>
        </a:spcBef>
        <a:spcAft>
          <a:spcPct val="0"/>
        </a:spcAft>
        <a:buChar char="»"/>
        <a:defRPr sz="2200" b="1">
          <a:solidFill>
            <a:schemeClr val="tx1"/>
          </a:solidFill>
          <a:latin typeface="+mn-lt"/>
        </a:defRPr>
      </a:lvl7pPr>
      <a:lvl8pPr marL="3344863" indent="-254000" algn="l" defTabSz="1019175" rtl="0" eaLnBrk="0" fontAlgn="base" hangingPunct="0">
        <a:spcBef>
          <a:spcPct val="20000"/>
        </a:spcBef>
        <a:spcAft>
          <a:spcPct val="0"/>
        </a:spcAft>
        <a:buChar char="»"/>
        <a:defRPr sz="2200" b="1">
          <a:solidFill>
            <a:schemeClr val="tx1"/>
          </a:solidFill>
          <a:latin typeface="+mn-lt"/>
        </a:defRPr>
      </a:lvl8pPr>
      <a:lvl9pPr marL="3802063" indent="-254000" algn="l" defTabSz="1019175" rtl="0" eaLnBrk="0" fontAlgn="base" hangingPunct="0">
        <a:spcBef>
          <a:spcPct val="20000"/>
        </a:spcBef>
        <a:spcAft>
          <a:spcPct val="0"/>
        </a:spcAft>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13.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10" Type="http://schemas.openxmlformats.org/officeDocument/2006/relationships/image" Target="../media/image12.emf"/><Relationship Id="rId4" Type="http://schemas.openxmlformats.org/officeDocument/2006/relationships/image" Target="../media/image14.png"/><Relationship Id="rId9"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41.emf"/><Relationship Id="rId18" Type="http://schemas.openxmlformats.org/officeDocument/2006/relationships/oleObject" Target="../embeddings/oleObject11.bin"/><Relationship Id="rId3" Type="http://schemas.openxmlformats.org/officeDocument/2006/relationships/image" Target="../media/image47.png"/><Relationship Id="rId21" Type="http://schemas.openxmlformats.org/officeDocument/2006/relationships/image" Target="../media/image45.emf"/><Relationship Id="rId7" Type="http://schemas.openxmlformats.org/officeDocument/2006/relationships/image" Target="../media/image38.emf"/><Relationship Id="rId12" Type="http://schemas.openxmlformats.org/officeDocument/2006/relationships/oleObject" Target="../embeddings/oleObject8.bin"/><Relationship Id="rId17" Type="http://schemas.openxmlformats.org/officeDocument/2006/relationships/image" Target="../media/image43.emf"/><Relationship Id="rId2" Type="http://schemas.openxmlformats.org/officeDocument/2006/relationships/slideLayout" Target="../slideLayouts/slideLayout2.xml"/><Relationship Id="rId16" Type="http://schemas.openxmlformats.org/officeDocument/2006/relationships/oleObject" Target="../embeddings/oleObject10.bin"/><Relationship Id="rId20" Type="http://schemas.openxmlformats.org/officeDocument/2006/relationships/oleObject" Target="../embeddings/oleObject12.bin"/><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40.emf"/><Relationship Id="rId5" Type="http://schemas.openxmlformats.org/officeDocument/2006/relationships/image" Target="../media/image37.emf"/><Relationship Id="rId15" Type="http://schemas.openxmlformats.org/officeDocument/2006/relationships/image" Target="../media/image42.emf"/><Relationship Id="rId23" Type="http://schemas.openxmlformats.org/officeDocument/2006/relationships/image" Target="../media/image46.emf"/><Relationship Id="rId10" Type="http://schemas.openxmlformats.org/officeDocument/2006/relationships/oleObject" Target="../embeddings/oleObject7.bin"/><Relationship Id="rId19" Type="http://schemas.openxmlformats.org/officeDocument/2006/relationships/image" Target="../media/image44.emf"/><Relationship Id="rId4" Type="http://schemas.openxmlformats.org/officeDocument/2006/relationships/oleObject" Target="../embeddings/oleObject4.bin"/><Relationship Id="rId9" Type="http://schemas.openxmlformats.org/officeDocument/2006/relationships/image" Target="../media/image39.emf"/><Relationship Id="rId14" Type="http://schemas.openxmlformats.org/officeDocument/2006/relationships/oleObject" Target="../embeddings/oleObject9.bin"/><Relationship Id="rId22" Type="http://schemas.openxmlformats.org/officeDocument/2006/relationships/oleObject" Target="../embeddings/oleObject13.bin"/></Relationships>
</file>

<file path=ppt/slides/_rels/slide4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video" Target="file:///C:\Documents%20and%20Settings\toback\Desktop\TalkStuff\SMP2009\particle_event_full_ns.avi"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endParaRPr lang="en-US" dirty="0"/>
          </a:p>
          <a:p>
            <a:r>
              <a:rPr lang="en-US" dirty="0" smtClean="0"/>
              <a:t>October </a:t>
            </a:r>
            <a:r>
              <a:rPr lang="en-US" dirty="0"/>
              <a:t>2011</a:t>
            </a:r>
          </a:p>
          <a:p>
            <a:endParaRPr lang="en-US" dirty="0"/>
          </a:p>
        </p:txBody>
      </p:sp>
      <p:sp>
        <p:nvSpPr>
          <p:cNvPr id="10" name="Footer Placeholder 4"/>
          <p:cNvSpPr>
            <a:spLocks noGrp="1"/>
          </p:cNvSpPr>
          <p:nvPr>
            <p:ph type="ftr" sz="quarter" idx="11"/>
          </p:nvPr>
        </p:nvSpPr>
        <p:spPr/>
        <p:txBody>
          <a:bodyPr/>
          <a:lstStyle/>
          <a:p>
            <a:r>
              <a:rPr lang="en-US" dirty="0"/>
              <a:t>David Toback, Texas A&amp;M University</a:t>
            </a:r>
          </a:p>
          <a:p>
            <a:r>
              <a:rPr lang="en-US" dirty="0" smtClean="0"/>
              <a:t>Research Topics Seminar</a:t>
            </a:r>
            <a:endParaRPr lang="en-US" dirty="0"/>
          </a:p>
        </p:txBody>
      </p:sp>
      <p:sp>
        <p:nvSpPr>
          <p:cNvPr id="11" name="Slide Number Placeholder 5"/>
          <p:cNvSpPr>
            <a:spLocks noGrp="1"/>
          </p:cNvSpPr>
          <p:nvPr>
            <p:ph type="sldNum" sz="quarter" idx="12"/>
          </p:nvPr>
        </p:nvSpPr>
        <p:spPr/>
        <p:txBody>
          <a:bodyPr/>
          <a:lstStyle/>
          <a:p>
            <a:endParaRPr lang="en-US" dirty="0"/>
          </a:p>
          <a:p>
            <a:fld id="{AB096E9D-2158-438B-9ECD-11FB85AB47B0}" type="slidenum">
              <a:rPr lang="en-US">
                <a:solidFill>
                  <a:schemeClr val="tx1"/>
                </a:solidFill>
              </a:rPr>
              <a:pPr/>
              <a:t>1</a:t>
            </a:fld>
            <a:endParaRPr lang="en-US" dirty="0">
              <a:solidFill>
                <a:schemeClr val="tx1"/>
              </a:solidFill>
            </a:endParaRPr>
          </a:p>
        </p:txBody>
      </p:sp>
      <p:sp>
        <p:nvSpPr>
          <p:cNvPr id="1955842" name="Rectangle 2"/>
          <p:cNvSpPr>
            <a:spLocks noChangeArrowheads="1"/>
          </p:cNvSpPr>
          <p:nvPr/>
        </p:nvSpPr>
        <p:spPr bwMode="auto">
          <a:xfrm>
            <a:off x="0" y="4114800"/>
            <a:ext cx="10058400" cy="3657600"/>
          </a:xfrm>
          <a:prstGeom prst="rect">
            <a:avLst/>
          </a:prstGeom>
          <a:solidFill>
            <a:schemeClr val="bg1"/>
          </a:solidFill>
          <a:ln>
            <a:noFill/>
          </a:ln>
          <a:effectLst/>
          <a:extLs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p>
            <a:endParaRPr lang="en-US" dirty="0">
              <a:latin typeface="Times New Roman" panose="02020603050405020304" pitchFamily="18" charset="0"/>
              <a:cs typeface="Times New Roman" panose="02020603050405020304" pitchFamily="18" charset="0"/>
            </a:endParaRPr>
          </a:p>
        </p:txBody>
      </p:sp>
      <p:sp>
        <p:nvSpPr>
          <p:cNvPr id="1955843" name="Rectangle 3"/>
          <p:cNvSpPr>
            <a:spLocks noChangeArrowheads="1"/>
          </p:cNvSpPr>
          <p:nvPr/>
        </p:nvSpPr>
        <p:spPr bwMode="auto">
          <a:xfrm>
            <a:off x="0" y="0"/>
            <a:ext cx="10058400" cy="4495800"/>
          </a:xfrm>
          <a:prstGeom prst="rect">
            <a:avLst/>
          </a:prstGeom>
          <a:solidFill>
            <a:srgbClr val="500000"/>
          </a:solidFill>
          <a:ln>
            <a:noFill/>
          </a:ln>
          <a:effectLst/>
          <a:extLs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p>
            <a:endParaRPr lang="en-US" dirty="0">
              <a:latin typeface="Times New Roman" panose="02020603050405020304" pitchFamily="18" charset="0"/>
              <a:cs typeface="Times New Roman" panose="02020603050405020304" pitchFamily="18" charset="0"/>
            </a:endParaRPr>
          </a:p>
        </p:txBody>
      </p:sp>
      <p:sp>
        <p:nvSpPr>
          <p:cNvPr id="1955844" name="Rectangle 4"/>
          <p:cNvSpPr>
            <a:spLocks noChangeArrowheads="1"/>
          </p:cNvSpPr>
          <p:nvPr/>
        </p:nvSpPr>
        <p:spPr bwMode="auto">
          <a:xfrm>
            <a:off x="4936834" y="350148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latin typeface="Times New Roman" panose="02020603050405020304" pitchFamily="18" charset="0"/>
              <a:cs typeface="Times New Roman" panose="02020603050405020304" pitchFamily="18" charset="0"/>
            </a:endParaRPr>
          </a:p>
        </p:txBody>
      </p:sp>
      <p:sp>
        <p:nvSpPr>
          <p:cNvPr id="1955845" name="Rectangle 5"/>
          <p:cNvSpPr>
            <a:spLocks noChangeArrowheads="1"/>
          </p:cNvSpPr>
          <p:nvPr/>
        </p:nvSpPr>
        <p:spPr bwMode="auto">
          <a:xfrm>
            <a:off x="1341438" y="4542514"/>
            <a:ext cx="7375525" cy="3131398"/>
          </a:xfrm>
          <a:prstGeom prst="rect">
            <a:avLst/>
          </a:prstGeom>
          <a:solidFill>
            <a:schemeClr val="accent6">
              <a:lumMod val="20000"/>
              <a:lumOff val="80000"/>
            </a:schemeClr>
          </a:solidFill>
          <a:ln w="38100" algn="ctr">
            <a:solidFill>
              <a:srgbClr val="500000"/>
            </a:solidFill>
            <a:miter lim="800000"/>
            <a:headEnd/>
            <a:tailEnd/>
          </a:ln>
          <a:effectLst/>
          <a:extLst/>
        </p:spPr>
        <p:txBody>
          <a:bodyPr lIns="101882" tIns="50941" rIns="101882" bIns="50941" anchor="ctr">
            <a:spAutoFit/>
          </a:bodyPr>
          <a:lstStyle/>
          <a:p>
            <a:pPr defTabSz="1019175" eaLnBrk="1" hangingPunct="1">
              <a:lnSpc>
                <a:spcPct val="80000"/>
              </a:lnSpc>
            </a:pPr>
            <a:r>
              <a:rPr lang="en-US" sz="3600" dirty="0">
                <a:solidFill>
                  <a:schemeClr val="tx1"/>
                </a:solidFill>
                <a:latin typeface="Times New Roman" panose="02020603050405020304" pitchFamily="18" charset="0"/>
                <a:cs typeface="Times New Roman" panose="02020603050405020304" pitchFamily="18" charset="0"/>
              </a:rPr>
              <a:t>David </a:t>
            </a:r>
            <a:r>
              <a:rPr lang="en-US" sz="3600" dirty="0" smtClean="0">
                <a:solidFill>
                  <a:schemeClr val="tx1"/>
                </a:solidFill>
                <a:latin typeface="Times New Roman" panose="02020603050405020304" pitchFamily="18" charset="0"/>
                <a:cs typeface="Times New Roman" panose="02020603050405020304" pitchFamily="18" charset="0"/>
              </a:rPr>
              <a:t>Toback</a:t>
            </a:r>
          </a:p>
          <a:p>
            <a:pPr defTabSz="1019175" eaLnBrk="1" hangingPunct="1">
              <a:lnSpc>
                <a:spcPct val="80000"/>
              </a:lnSpc>
            </a:pPr>
            <a:r>
              <a:rPr lang="en-US" sz="3600" dirty="0" smtClean="0">
                <a:solidFill>
                  <a:schemeClr val="tx1"/>
                </a:solidFill>
                <a:latin typeface="Times New Roman" panose="02020603050405020304" pitchFamily="18" charset="0"/>
                <a:cs typeface="Times New Roman" panose="02020603050405020304" pitchFamily="18" charset="0"/>
              </a:rPr>
              <a:t>Texas A&amp;M University</a:t>
            </a:r>
          </a:p>
          <a:p>
            <a:pPr defTabSz="1019175" eaLnBrk="1" hangingPunct="1">
              <a:lnSpc>
                <a:spcPct val="80000"/>
              </a:lnSpc>
            </a:pPr>
            <a:r>
              <a:rPr lang="en-US" sz="3600" dirty="0" smtClean="0">
                <a:solidFill>
                  <a:schemeClr val="tx1"/>
                </a:solidFill>
                <a:latin typeface="Times New Roman" panose="02020603050405020304" pitchFamily="18" charset="0"/>
                <a:cs typeface="Times New Roman" panose="02020603050405020304" pitchFamily="18" charset="0"/>
              </a:rPr>
              <a:t>Mitchell Institute for Fundamental Physics and Astronomy</a:t>
            </a:r>
            <a:endParaRPr lang="en-US" sz="4000" dirty="0">
              <a:solidFill>
                <a:schemeClr val="tx1"/>
              </a:solidFill>
              <a:latin typeface="Times New Roman" panose="02020603050405020304" pitchFamily="18" charset="0"/>
              <a:cs typeface="Times New Roman" panose="02020603050405020304" pitchFamily="18" charset="0"/>
            </a:endParaRPr>
          </a:p>
          <a:p>
            <a:pPr defTabSz="1019175"/>
            <a:r>
              <a:rPr lang="en-US" sz="2800" dirty="0" smtClean="0">
                <a:solidFill>
                  <a:schemeClr val="tx1"/>
                </a:solidFill>
                <a:latin typeface="Times New Roman" panose="02020603050405020304" pitchFamily="18" charset="0"/>
                <a:cs typeface="Times New Roman" panose="02020603050405020304" pitchFamily="18" charset="0"/>
              </a:rPr>
              <a:t>Texas Tech Colloquium</a:t>
            </a:r>
          </a:p>
          <a:p>
            <a:pPr defTabSz="1019175"/>
            <a:r>
              <a:rPr lang="en-US" sz="2800" dirty="0" smtClean="0">
                <a:solidFill>
                  <a:schemeClr val="tx1"/>
                </a:solidFill>
                <a:latin typeface="Times New Roman" panose="02020603050405020304" pitchFamily="18" charset="0"/>
                <a:cs typeface="Times New Roman" panose="02020603050405020304" pitchFamily="18" charset="0"/>
              </a:rPr>
              <a:t>March 2015</a:t>
            </a:r>
            <a:endParaRPr lang="en-US" sz="3300" dirty="0">
              <a:solidFill>
                <a:schemeClr val="tx1"/>
              </a:solidFill>
              <a:latin typeface="Times New Roman" panose="02020603050405020304" pitchFamily="18" charset="0"/>
              <a:cs typeface="Times New Roman" panose="02020603050405020304" pitchFamily="18" charset="0"/>
            </a:endParaRPr>
          </a:p>
        </p:txBody>
      </p:sp>
      <p:pic>
        <p:nvPicPr>
          <p:cNvPr id="195584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858000"/>
            <a:ext cx="88750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5848" name="Rectangle 8"/>
          <p:cNvSpPr>
            <a:spLocks noChangeArrowheads="1"/>
          </p:cNvSpPr>
          <p:nvPr/>
        </p:nvSpPr>
        <p:spPr bwMode="auto">
          <a:xfrm>
            <a:off x="0" y="824745"/>
            <a:ext cx="6705600" cy="283285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882" tIns="50941" rIns="101882" bIns="50941" anchor="ctr">
            <a:spAutoFit/>
          </a:bodyPr>
          <a:lstStyle/>
          <a:p>
            <a:pPr>
              <a:spcBef>
                <a:spcPts val="0"/>
              </a:spcBef>
            </a:pPr>
            <a:endParaRPr lang="en-US" sz="700" dirty="0" smtClean="0">
              <a:solidFill>
                <a:schemeClr val="bg1"/>
              </a:solidFill>
              <a:latin typeface="Times New Roman" pitchFamily="18" charset="0"/>
              <a:cs typeface="Times New Roman" pitchFamily="18" charset="0"/>
            </a:endParaRPr>
          </a:p>
          <a:p>
            <a:r>
              <a:rPr lang="en-US" sz="6000" dirty="0" smtClean="0">
                <a:solidFill>
                  <a:schemeClr val="bg1"/>
                </a:solidFill>
                <a:latin typeface="Times New Roman" pitchFamily="18" charset="0"/>
                <a:cs typeface="Times New Roman" pitchFamily="18" charset="0"/>
              </a:rPr>
              <a:t>Cosmology and Particle Physics </a:t>
            </a:r>
          </a:p>
          <a:p>
            <a:endParaRPr lang="en-US" sz="3200" i="1" u="sng" dirty="0" smtClean="0">
              <a:solidFill>
                <a:schemeClr val="bg1"/>
              </a:solidFill>
              <a:latin typeface="Times New Roman" pitchFamily="18" charset="0"/>
              <a:cs typeface="Times New Roman" pitchFamily="18" charset="0"/>
            </a:endParaRPr>
          </a:p>
        </p:txBody>
      </p:sp>
      <p:pic>
        <p:nvPicPr>
          <p:cNvPr id="1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4160" y="6858000"/>
            <a:ext cx="88750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It ain't what you don't know that gets you into trouble. It's what you know for sure that just ain't so."/>
          <p:cNvPicPr>
            <a:picLocks noChangeAspect="1" noChangeArrowheads="1"/>
          </p:cNvPicPr>
          <p:nvPr/>
        </p:nvPicPr>
        <p:blipFill>
          <a:blip r:embed="rId4" cstate="print"/>
          <a:srcRect/>
          <a:stretch>
            <a:fillRect/>
          </a:stretch>
        </p:blipFill>
        <p:spPr bwMode="auto">
          <a:xfrm>
            <a:off x="6477000" y="533400"/>
            <a:ext cx="3581400" cy="3581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Fun Evidence that Dark Matter is a particle from Colliding Clusters of Galaxies</a:t>
            </a:r>
            <a:endParaRPr lang="en-US" sz="4000" dirty="0"/>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10</a:t>
            </a:fld>
            <a:endParaRPr lang="en-US" dirty="0"/>
          </a:p>
        </p:txBody>
      </p:sp>
      <p:pic>
        <p:nvPicPr>
          <p:cNvPr id="7" name="Picture 4" descr="Dark Matte from Galaxy Collision"/>
          <p:cNvPicPr>
            <a:picLocks noChangeAspect="1" noChangeArrowheads="1"/>
          </p:cNvPicPr>
          <p:nvPr/>
        </p:nvPicPr>
        <p:blipFill>
          <a:blip r:embed="rId2" cstate="print"/>
          <a:srcRect/>
          <a:stretch>
            <a:fillRect/>
          </a:stretch>
        </p:blipFill>
        <p:spPr>
          <a:xfrm>
            <a:off x="2362200" y="2781300"/>
            <a:ext cx="5562600" cy="3924300"/>
          </a:xfrm>
          <a:prstGeom prst="rect">
            <a:avLst/>
          </a:prstGeom>
          <a:noFill/>
        </p:spPr>
      </p:pic>
      <p:sp>
        <p:nvSpPr>
          <p:cNvPr id="8" name="Text Box 5"/>
          <p:cNvSpPr txBox="1">
            <a:spLocks noChangeArrowheads="1"/>
          </p:cNvSpPr>
          <p:nvPr/>
        </p:nvSpPr>
        <p:spPr bwMode="auto">
          <a:xfrm>
            <a:off x="-76200" y="1415094"/>
            <a:ext cx="6096000" cy="1175706"/>
          </a:xfrm>
          <a:prstGeom prst="rect">
            <a:avLst/>
          </a:prstGeom>
          <a:noFill/>
          <a:ln w="57150" algn="ctr">
            <a:noFill/>
            <a:miter lim="800000"/>
            <a:headEnd/>
            <a:tailEnd/>
          </a:ln>
        </p:spPr>
        <p:txBody>
          <a:bodyPr wrap="square">
            <a:spAutoFit/>
          </a:bodyPr>
          <a:lstStyle/>
          <a:p>
            <a:r>
              <a:rPr lang="en-US" sz="3200" dirty="0">
                <a:solidFill>
                  <a:srgbClr val="0000FF"/>
                </a:solidFill>
                <a:latin typeface="Times New Roman" pitchFamily="18" charset="0"/>
                <a:cs typeface="Times New Roman" pitchFamily="18" charset="0"/>
              </a:rPr>
              <a:t>Blue is the part from </a:t>
            </a:r>
            <a:r>
              <a:rPr lang="en-US" sz="3200" dirty="0" smtClean="0">
                <a:solidFill>
                  <a:srgbClr val="0000FF"/>
                </a:solidFill>
                <a:latin typeface="Times New Roman" pitchFamily="18" charset="0"/>
                <a:cs typeface="Times New Roman" pitchFamily="18" charset="0"/>
              </a:rPr>
              <a:t>lensing only</a:t>
            </a:r>
            <a:endParaRPr lang="en-US" sz="3200" dirty="0">
              <a:solidFill>
                <a:srgbClr val="0000FF"/>
              </a:solidFill>
              <a:latin typeface="Times New Roman" pitchFamily="18" charset="0"/>
              <a:cs typeface="Times New Roman" pitchFamily="18" charset="0"/>
            </a:endParaRPr>
          </a:p>
          <a:p>
            <a:r>
              <a:rPr lang="en-US" sz="3200" dirty="0">
                <a:solidFill>
                  <a:srgbClr val="0000FF"/>
                </a:solidFill>
                <a:latin typeface="Times New Roman" pitchFamily="18" charset="0"/>
                <a:cs typeface="Times New Roman" pitchFamily="18" charset="0"/>
              </a:rPr>
              <a:t>“Fast </a:t>
            </a:r>
            <a:r>
              <a:rPr lang="en-US" sz="3200" dirty="0">
                <a:solidFill>
                  <a:srgbClr val="0000FF"/>
                </a:solidFill>
                <a:latin typeface="Times New Roman" pitchFamily="18" charset="0"/>
                <a:cs typeface="Times New Roman" pitchFamily="18" charset="0"/>
                <a:sym typeface="Wingdings" pitchFamily="2" charset="2"/>
              </a:rPr>
              <a:t></a:t>
            </a:r>
            <a:r>
              <a:rPr lang="en-US" sz="3200" dirty="0">
                <a:solidFill>
                  <a:srgbClr val="0000FF"/>
                </a:solidFill>
                <a:latin typeface="Times New Roman" pitchFamily="18" charset="0"/>
                <a:cs typeface="Times New Roman" pitchFamily="18" charset="0"/>
              </a:rPr>
              <a:t> Dark Matter”</a:t>
            </a:r>
          </a:p>
        </p:txBody>
      </p:sp>
      <p:sp>
        <p:nvSpPr>
          <p:cNvPr id="9" name="Line 6"/>
          <p:cNvSpPr>
            <a:spLocks noChangeShapeType="1"/>
          </p:cNvSpPr>
          <p:nvPr/>
        </p:nvSpPr>
        <p:spPr bwMode="auto">
          <a:xfrm>
            <a:off x="3124200" y="2438400"/>
            <a:ext cx="685800" cy="2057400"/>
          </a:xfrm>
          <a:prstGeom prst="line">
            <a:avLst/>
          </a:prstGeom>
          <a:noFill/>
          <a:ln w="76200">
            <a:solidFill>
              <a:srgbClr val="0000FF"/>
            </a:solidFill>
            <a:round/>
            <a:headEnd/>
            <a:tailEnd type="triangle" w="med" len="med"/>
          </a:ln>
        </p:spPr>
        <p:txBody>
          <a:bodyPr wrap="none" anchor="ctr"/>
          <a:lstStyle/>
          <a:p>
            <a:endParaRPr lang="en-US">
              <a:latin typeface="Times New Roman" pitchFamily="18" charset="0"/>
              <a:cs typeface="Times New Roman" pitchFamily="18" charset="0"/>
            </a:endParaRPr>
          </a:p>
        </p:txBody>
      </p:sp>
      <p:sp>
        <p:nvSpPr>
          <p:cNvPr id="10" name="Text Box 9"/>
          <p:cNvSpPr txBox="1">
            <a:spLocks noChangeArrowheads="1"/>
          </p:cNvSpPr>
          <p:nvPr/>
        </p:nvSpPr>
        <p:spPr bwMode="auto">
          <a:xfrm>
            <a:off x="6172200" y="1219200"/>
            <a:ext cx="3962400" cy="1668149"/>
          </a:xfrm>
          <a:prstGeom prst="rect">
            <a:avLst/>
          </a:prstGeom>
          <a:noFill/>
          <a:ln w="57150" algn="ctr">
            <a:noFill/>
            <a:miter lim="800000"/>
            <a:headEnd/>
            <a:tailEnd/>
          </a:ln>
        </p:spPr>
        <p:txBody>
          <a:bodyPr>
            <a:spAutoFit/>
          </a:bodyPr>
          <a:lstStyle/>
          <a:p>
            <a:r>
              <a:rPr lang="en-US" sz="3200" dirty="0">
                <a:latin typeface="Times New Roman" pitchFamily="18" charset="0"/>
                <a:cs typeface="Times New Roman" pitchFamily="18" charset="0"/>
              </a:rPr>
              <a:t>Red part from observing the light</a:t>
            </a:r>
          </a:p>
          <a:p>
            <a:r>
              <a:rPr lang="en-US" sz="3200" dirty="0">
                <a:latin typeface="Times New Roman" pitchFamily="18" charset="0"/>
                <a:cs typeface="Times New Roman" pitchFamily="18" charset="0"/>
              </a:rPr>
              <a:t>“Slow </a:t>
            </a:r>
            <a:r>
              <a:rPr lang="en-US" sz="3200" dirty="0">
                <a:latin typeface="Times New Roman" pitchFamily="18" charset="0"/>
                <a:cs typeface="Times New Roman" pitchFamily="18" charset="0"/>
                <a:sym typeface="Wingdings" pitchFamily="2" charset="2"/>
              </a:rPr>
              <a:t>Atoms</a:t>
            </a:r>
            <a:r>
              <a:rPr lang="en-US" sz="3200" dirty="0">
                <a:latin typeface="Times New Roman" pitchFamily="18" charset="0"/>
                <a:cs typeface="Times New Roman" pitchFamily="18" charset="0"/>
              </a:rPr>
              <a:t>”</a:t>
            </a:r>
          </a:p>
        </p:txBody>
      </p:sp>
      <p:sp>
        <p:nvSpPr>
          <p:cNvPr id="11" name="Line 10"/>
          <p:cNvSpPr>
            <a:spLocks noChangeShapeType="1"/>
          </p:cNvSpPr>
          <p:nvPr/>
        </p:nvSpPr>
        <p:spPr bwMode="auto">
          <a:xfrm>
            <a:off x="3124200" y="2438400"/>
            <a:ext cx="3276600" cy="1752600"/>
          </a:xfrm>
          <a:prstGeom prst="line">
            <a:avLst/>
          </a:prstGeom>
          <a:noFill/>
          <a:ln w="76200">
            <a:solidFill>
              <a:srgbClr val="0000FF"/>
            </a:solidFill>
            <a:round/>
            <a:headEnd/>
            <a:tailEnd type="triangle" w="med" len="med"/>
          </a:ln>
        </p:spPr>
        <p:txBody>
          <a:bodyPr wrap="none" anchor="ctr"/>
          <a:lstStyle/>
          <a:p>
            <a:endParaRPr lang="en-US">
              <a:latin typeface="Times New Roman" pitchFamily="18" charset="0"/>
              <a:cs typeface="Times New Roman" pitchFamily="18" charset="0"/>
            </a:endParaRPr>
          </a:p>
        </p:txBody>
      </p:sp>
      <p:sp>
        <p:nvSpPr>
          <p:cNvPr id="12" name="Line 11"/>
          <p:cNvSpPr>
            <a:spLocks noChangeShapeType="1"/>
          </p:cNvSpPr>
          <p:nvPr/>
        </p:nvSpPr>
        <p:spPr bwMode="auto">
          <a:xfrm flipH="1">
            <a:off x="5029200" y="2819400"/>
            <a:ext cx="2514600" cy="1371600"/>
          </a:xfrm>
          <a:prstGeom prst="line">
            <a:avLst/>
          </a:prstGeom>
          <a:noFill/>
          <a:ln w="76200">
            <a:solidFill>
              <a:srgbClr val="FF0000"/>
            </a:solidFill>
            <a:round/>
            <a:headEnd/>
            <a:tailEnd type="triangle" w="med" len="med"/>
          </a:ln>
        </p:spPr>
        <p:txBody>
          <a:bodyPr wrap="none" anchor="ctr"/>
          <a:lstStyle/>
          <a:p>
            <a:endParaRPr lang="en-US">
              <a:latin typeface="Times New Roman" pitchFamily="18" charset="0"/>
              <a:cs typeface="Times New Roman" pitchFamily="18" charset="0"/>
            </a:endParaRPr>
          </a:p>
        </p:txBody>
      </p:sp>
      <p:sp>
        <p:nvSpPr>
          <p:cNvPr id="13" name="Line 12"/>
          <p:cNvSpPr>
            <a:spLocks noChangeShapeType="1"/>
          </p:cNvSpPr>
          <p:nvPr/>
        </p:nvSpPr>
        <p:spPr bwMode="auto">
          <a:xfrm flipH="1">
            <a:off x="6019800" y="2819400"/>
            <a:ext cx="1600200" cy="1524000"/>
          </a:xfrm>
          <a:prstGeom prst="line">
            <a:avLst/>
          </a:prstGeom>
          <a:noFill/>
          <a:ln w="76200">
            <a:solidFill>
              <a:srgbClr val="FF0000"/>
            </a:solidFill>
            <a:round/>
            <a:headEnd/>
            <a:tailEnd type="triangle" w="med" len="med"/>
          </a:ln>
        </p:spPr>
        <p:txBody>
          <a:bodyPr wrap="none" anchor="ctr"/>
          <a:lstStyle/>
          <a:p>
            <a:endParaRPr lang="en-US">
              <a:latin typeface="Times New Roman" pitchFamily="18" charset="0"/>
              <a:cs typeface="Times New Roman" pitchFamily="18" charset="0"/>
            </a:endParaRPr>
          </a:p>
        </p:txBody>
      </p:sp>
      <p:sp>
        <p:nvSpPr>
          <p:cNvPr id="14" name="TextBox 13"/>
          <p:cNvSpPr txBox="1"/>
          <p:nvPr/>
        </p:nvSpPr>
        <p:spPr>
          <a:xfrm>
            <a:off x="2272695" y="6477000"/>
            <a:ext cx="6002541" cy="707886"/>
          </a:xfrm>
          <a:prstGeom prst="rect">
            <a:avLst/>
          </a:prstGeom>
          <a:noFill/>
        </p:spPr>
        <p:txBody>
          <a:bodyPr wrap="none" rtlCol="0">
            <a:spAutoFit/>
          </a:bodyPr>
          <a:lstStyle/>
          <a:p>
            <a:r>
              <a:rPr lang="en-US" sz="4000" i="1" dirty="0" smtClean="0">
                <a:solidFill>
                  <a:schemeClr val="tx1"/>
                </a:solidFill>
                <a:latin typeface="Times New Roman" pitchFamily="18" charset="0"/>
                <a:cs typeface="Times New Roman" pitchFamily="18" charset="0"/>
              </a:rPr>
              <a:t>A collider physics dream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Supersymmetry to the Rescue?</a:t>
            </a:r>
            <a:endParaRPr lang="en-US" i="1" dirty="0"/>
          </a:p>
        </p:txBody>
      </p:sp>
      <p:sp>
        <p:nvSpPr>
          <p:cNvPr id="3" name="Content Placeholder 2"/>
          <p:cNvSpPr>
            <a:spLocks noGrp="1"/>
          </p:cNvSpPr>
          <p:nvPr>
            <p:ph idx="1"/>
          </p:nvPr>
        </p:nvSpPr>
        <p:spPr>
          <a:xfrm>
            <a:off x="152400" y="1397000"/>
            <a:ext cx="5029200" cy="5537200"/>
          </a:xfrm>
        </p:spPr>
        <p:txBody>
          <a:bodyPr>
            <a:noAutofit/>
          </a:bodyPr>
          <a:lstStyle/>
          <a:p>
            <a:r>
              <a:rPr lang="en-US" sz="2000" dirty="0" smtClean="0"/>
              <a:t>Supersymmetry is one of the most compelling theoretical ideas in the last 40 years</a:t>
            </a:r>
          </a:p>
          <a:p>
            <a:r>
              <a:rPr lang="en-US" sz="2000" dirty="0" smtClean="0"/>
              <a:t>Can provide a dark matter candidate</a:t>
            </a:r>
          </a:p>
          <a:p>
            <a:r>
              <a:rPr lang="en-US" sz="2000" dirty="0" smtClean="0"/>
              <a:t>However, the most complete models have 128 free parameters</a:t>
            </a:r>
          </a:p>
          <a:p>
            <a:r>
              <a:rPr lang="en-US" sz="2000" dirty="0" smtClean="0">
                <a:solidFill>
                  <a:srgbClr val="0000FF"/>
                </a:solidFill>
              </a:rPr>
              <a:t>Much of the thinking in the theoretical community is about the methods for the unification of the forces or the mechanism of SUSY breaking</a:t>
            </a:r>
          </a:p>
          <a:p>
            <a:r>
              <a:rPr lang="en-US" sz="2000" dirty="0" smtClean="0">
                <a:solidFill>
                  <a:srgbClr val="0000FF"/>
                </a:solidFill>
              </a:rPr>
              <a:t>For example,  in gravity mediated SUSY we get a simplification of the unification of the scalar and gaugino masses at the GUT scale</a:t>
            </a:r>
          </a:p>
          <a:p>
            <a:r>
              <a:rPr lang="en-US" sz="2000" dirty="0" smtClean="0"/>
              <a:t>Could help “protect” the Higgs mass, could unify the force couplings at the GUT scale</a:t>
            </a:r>
            <a:endParaRPr lang="en-US" sz="2000" dirty="0" smtClean="0">
              <a:solidFill>
                <a:srgbClr val="0000FF"/>
              </a:solidFill>
            </a:endParaRPr>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11</a:t>
            </a:fld>
            <a:endParaRPr lang="en-US" dirty="0"/>
          </a:p>
        </p:txBody>
      </p:sp>
      <p:pic>
        <p:nvPicPr>
          <p:cNvPr id="7" name="Picture 4" descr="Coupling Constant Unification"/>
          <p:cNvPicPr>
            <a:picLocks noChangeAspect="1" noChangeArrowheads="1"/>
          </p:cNvPicPr>
          <p:nvPr/>
        </p:nvPicPr>
        <p:blipFill>
          <a:blip r:embed="rId2" cstate="print"/>
          <a:srcRect r="46"/>
          <a:stretch>
            <a:fillRect/>
          </a:stretch>
        </p:blipFill>
        <p:spPr bwMode="auto">
          <a:xfrm>
            <a:off x="5212080" y="4097684"/>
            <a:ext cx="4846320" cy="2684116"/>
          </a:xfrm>
          <a:prstGeom prst="rect">
            <a:avLst/>
          </a:prstGeom>
          <a:noFill/>
        </p:spPr>
      </p:pic>
      <p:pic>
        <p:nvPicPr>
          <p:cNvPr id="8" name="Picture 9" descr="SUSY"/>
          <p:cNvPicPr>
            <a:picLocks noChangeAspect="1" noChangeArrowheads="1"/>
          </p:cNvPicPr>
          <p:nvPr/>
        </p:nvPicPr>
        <p:blipFill>
          <a:blip r:embed="rId3" cstate="print"/>
          <a:srcRect/>
          <a:stretch>
            <a:fillRect/>
          </a:stretch>
        </p:blipFill>
        <p:spPr bwMode="auto">
          <a:xfrm>
            <a:off x="5207976" y="1447800"/>
            <a:ext cx="4846320" cy="2236374"/>
          </a:xfrm>
          <a:prstGeom prst="rect">
            <a:avLst/>
          </a:prstGeom>
          <a:noFill/>
          <a:ln w="9525">
            <a:noFill/>
            <a:miter lim="800000"/>
            <a:headEnd/>
            <a:tailEnd/>
          </a:ln>
        </p:spPr>
      </p:pic>
      <p:cxnSp>
        <p:nvCxnSpPr>
          <p:cNvPr id="10" name="Straight Arrow Connector 9"/>
          <p:cNvCxnSpPr/>
          <p:nvPr/>
        </p:nvCxnSpPr>
        <p:spPr bwMode="auto">
          <a:xfrm>
            <a:off x="3962400" y="4419600"/>
            <a:ext cx="2133600" cy="381000"/>
          </a:xfrm>
          <a:prstGeom prst="straightConnector1">
            <a:avLst/>
          </a:prstGeom>
          <a:solidFill>
            <a:schemeClr val="accent1"/>
          </a:solidFill>
          <a:ln w="5715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of the Higgs also changes the emphasis in searches</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12</a:t>
            </a:fld>
            <a:endParaRPr lang="en-US" dirty="0"/>
          </a:p>
        </p:txBody>
      </p:sp>
      <p:sp>
        <p:nvSpPr>
          <p:cNvPr id="7" name="Rectangle 3"/>
          <p:cNvSpPr txBox="1">
            <a:spLocks noChangeArrowheads="1"/>
          </p:cNvSpPr>
          <p:nvPr/>
        </p:nvSpPr>
        <p:spPr bwMode="auto">
          <a:xfrm>
            <a:off x="586740" y="1326515"/>
            <a:ext cx="4442460" cy="499808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normAutofit/>
          </a:bodyPr>
          <a:lstStyle/>
          <a:p>
            <a:pPr marL="0" marR="0" lvl="0" indent="0" algn="ctr" defTabSz="1019175" rtl="0" eaLnBrk="0" fontAlgn="base" latinLnBrk="0" hangingPunct="0">
              <a:lnSpc>
                <a:spcPct val="90000"/>
              </a:lnSpc>
              <a:spcBef>
                <a:spcPct val="20000"/>
              </a:spcBef>
              <a:spcAft>
                <a:spcPct val="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The Standard Model</a:t>
            </a:r>
          </a:p>
          <a:p>
            <a:pPr marL="0" marR="0" lvl="0" indent="0" algn="ctr" defTabSz="1019175" rtl="0" eaLnBrk="0" fontAlgn="base" latinLnBrk="0" hangingPunct="0">
              <a:lnSpc>
                <a:spcPct val="90000"/>
              </a:lnSpc>
              <a:spcBef>
                <a:spcPct val="20000"/>
              </a:spcBef>
              <a:spcAft>
                <a:spcPct val="0"/>
              </a:spcAft>
              <a:buClrTx/>
              <a:buSzTx/>
              <a:buFontTx/>
              <a:buNone/>
              <a:tabLst/>
              <a:defRPr/>
            </a:pPr>
            <a:endParaRPr kumimoji="0" lang="en-US" sz="36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1019175" rtl="0" eaLnBrk="0" fontAlgn="base" latinLnBrk="0" hangingPunct="0">
              <a:lnSpc>
                <a:spcPct val="90000"/>
              </a:lnSpc>
              <a:spcBef>
                <a:spcPct val="20000"/>
              </a:spcBef>
              <a:spcAft>
                <a:spcPct val="0"/>
              </a:spcAft>
              <a:buClrTx/>
              <a:buSzTx/>
              <a:buFontTx/>
              <a:buNone/>
              <a:tabLst/>
              <a:defRPr/>
            </a:pPr>
            <a:endParaRPr kumimoji="0" lang="en-US" sz="36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1019175" rtl="0" eaLnBrk="0" fontAlgn="base" latinLnBrk="0" hangingPunct="0">
              <a:lnSpc>
                <a:spcPct val="90000"/>
              </a:lnSpc>
              <a:spcBef>
                <a:spcPct val="20000"/>
              </a:spcBef>
              <a:spcAft>
                <a:spcPct val="0"/>
              </a:spcAft>
              <a:buClrTx/>
              <a:buSzTx/>
              <a:buFontTx/>
              <a:buNone/>
              <a:tabLst/>
              <a:defRPr/>
            </a:pPr>
            <a:endParaRPr kumimoji="0" lang="en-US" sz="36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1019175" rtl="0" eaLnBrk="0" fontAlgn="base" latinLnBrk="0" hangingPunct="0">
              <a:lnSpc>
                <a:spcPct val="90000"/>
              </a:lnSpc>
              <a:spcBef>
                <a:spcPct val="20000"/>
              </a:spcBef>
              <a:spcAft>
                <a:spcPct val="0"/>
              </a:spcAft>
              <a:buClrTx/>
              <a:buSzTx/>
              <a:buFontTx/>
              <a:buNone/>
              <a:tabLst/>
              <a:defRPr/>
            </a:pPr>
            <a:endParaRPr kumimoji="0" lang="en-US" sz="36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1019175" rtl="0" eaLnBrk="0" fontAlgn="base" latinLnBrk="0" hangingPunct="0">
              <a:lnSpc>
                <a:spcPct val="90000"/>
              </a:lnSpc>
              <a:spcBef>
                <a:spcPct val="20000"/>
              </a:spcBef>
              <a:spcAft>
                <a:spcPct val="0"/>
              </a:spcAft>
              <a:buClrTx/>
              <a:buSzTx/>
              <a:buFontTx/>
              <a:buNone/>
              <a:tabLst/>
              <a:defRPr/>
            </a:pPr>
            <a:r>
              <a:rPr kumimoji="0" lang="en-US" sz="27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Corrections to Higgs boson mass not only finite, but in fact divergent</a:t>
            </a:r>
            <a:endParaRPr kumimoji="0" lang="en-US" sz="27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8" name="Rectangle 4"/>
          <p:cNvSpPr txBox="1">
            <a:spLocks noChangeArrowheads="1"/>
          </p:cNvSpPr>
          <p:nvPr/>
        </p:nvSpPr>
        <p:spPr>
          <a:xfrm>
            <a:off x="5113020" y="1312121"/>
            <a:ext cx="4777740" cy="4318000"/>
          </a:xfrm>
          <a:prstGeom prst="rect">
            <a:avLst/>
          </a:prstGeom>
          <a:solidFill>
            <a:schemeClr val="folHlink"/>
          </a:solidFill>
        </p:spPr>
        <p:txBody>
          <a:bodyPr/>
          <a:lstStyle/>
          <a:p>
            <a:pPr marL="0" marR="0" lvl="0" indent="0" algn="ctr" defTabSz="1019175" rtl="0" eaLnBrk="0" fontAlgn="base" latinLnBrk="0" hangingPunct="0">
              <a:lnSpc>
                <a:spcPct val="80000"/>
              </a:lnSpc>
              <a:spcBef>
                <a:spcPct val="20000"/>
              </a:spcBef>
              <a:spcAft>
                <a:spcPct val="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Supersymmetry</a:t>
            </a:r>
          </a:p>
          <a:p>
            <a:pPr marL="0" marR="0" lvl="0" indent="0" algn="ctr" defTabSz="1019175" rtl="0" eaLnBrk="0" fontAlgn="base" latinLnBrk="0" hangingPunct="0">
              <a:lnSpc>
                <a:spcPct val="80000"/>
              </a:lnSpc>
              <a:spcBef>
                <a:spcPct val="20000"/>
              </a:spcBef>
              <a:spcAft>
                <a:spcPct val="0"/>
              </a:spcAft>
              <a:buClrTx/>
              <a:buSzTx/>
              <a:buFontTx/>
              <a:buChar char="•"/>
              <a:tabLst/>
              <a:defRPr/>
            </a:pPr>
            <a:endParaRPr kumimoji="0" lang="en-US" sz="36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algn="ctr" defTabSz="1019175" rtl="0" eaLnBrk="0" fontAlgn="base" latinLnBrk="0" hangingPunct="0">
              <a:lnSpc>
                <a:spcPct val="80000"/>
              </a:lnSpc>
              <a:spcBef>
                <a:spcPct val="20000"/>
              </a:spcBef>
              <a:spcAft>
                <a:spcPct val="0"/>
              </a:spcAft>
              <a:buClrTx/>
              <a:buSzTx/>
              <a:buFontTx/>
              <a:buChar char="•"/>
              <a:tabLst/>
              <a:defRPr/>
            </a:pPr>
            <a:endParaRPr kumimoji="0" lang="en-US" sz="36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algn="ctr" defTabSz="1019175" rtl="0" eaLnBrk="0" fontAlgn="base" latinLnBrk="0" hangingPunct="0">
              <a:lnSpc>
                <a:spcPct val="80000"/>
              </a:lnSpc>
              <a:spcBef>
                <a:spcPct val="20000"/>
              </a:spcBef>
              <a:spcAft>
                <a:spcPct val="0"/>
              </a:spcAft>
              <a:buClrTx/>
              <a:buSzTx/>
              <a:buFontTx/>
              <a:buChar char="•"/>
              <a:tabLst/>
              <a:defRPr/>
            </a:pPr>
            <a:endParaRPr kumimoji="0" lang="en-US" sz="36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algn="ctr" defTabSz="1019175" rtl="0" eaLnBrk="0" fontAlgn="base" latinLnBrk="0" hangingPunct="0">
              <a:lnSpc>
                <a:spcPct val="80000"/>
              </a:lnSpc>
              <a:spcBef>
                <a:spcPct val="20000"/>
              </a:spcBef>
              <a:spcAft>
                <a:spcPct val="0"/>
              </a:spcAft>
              <a:buClrTx/>
              <a:buSzTx/>
              <a:buFontTx/>
              <a:buNone/>
              <a:tabLst/>
              <a:defRPr/>
            </a:pPr>
            <a:r>
              <a:rPr kumimoji="0" lang="en-US" sz="27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Fermion and Boson contributions to the Higgs cancel nearly exactly in supersymmetry</a:t>
            </a:r>
            <a:endParaRPr kumimoji="0" lang="en-US" sz="2700" b="1"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9" name="Picture 5" descr="htloop"/>
          <p:cNvPicPr>
            <a:picLocks noChangeAspect="1" noChangeArrowheads="1"/>
          </p:cNvPicPr>
          <p:nvPr/>
        </p:nvPicPr>
        <p:blipFill>
          <a:blip r:embed="rId3" cstate="print"/>
          <a:srcRect/>
          <a:stretch>
            <a:fillRect/>
          </a:stretch>
        </p:blipFill>
        <p:spPr bwMode="auto">
          <a:xfrm>
            <a:off x="1173480" y="1953896"/>
            <a:ext cx="3185160" cy="1327785"/>
          </a:xfrm>
          <a:prstGeom prst="rect">
            <a:avLst/>
          </a:prstGeom>
          <a:noFill/>
        </p:spPr>
      </p:pic>
      <p:pic>
        <p:nvPicPr>
          <p:cNvPr id="10" name="Picture 6" descr="hstloop"/>
          <p:cNvPicPr>
            <a:picLocks noChangeAspect="1" noChangeArrowheads="1"/>
          </p:cNvPicPr>
          <p:nvPr/>
        </p:nvPicPr>
        <p:blipFill>
          <a:blip r:embed="rId4" cstate="print"/>
          <a:srcRect/>
          <a:stretch>
            <a:fillRect/>
          </a:stretch>
        </p:blipFill>
        <p:spPr bwMode="auto">
          <a:xfrm>
            <a:off x="6118860" y="1899921"/>
            <a:ext cx="2682240" cy="1387158"/>
          </a:xfrm>
          <a:prstGeom prst="rect">
            <a:avLst/>
          </a:prstGeom>
          <a:noFill/>
        </p:spPr>
      </p:pic>
      <p:graphicFrame>
        <p:nvGraphicFramePr>
          <p:cNvPr id="11" name="Object 7"/>
          <p:cNvGraphicFramePr>
            <a:graphicFrameLocks noChangeAspect="1"/>
          </p:cNvGraphicFramePr>
          <p:nvPr/>
        </p:nvGraphicFramePr>
        <p:xfrm>
          <a:off x="5167313" y="5289736"/>
          <a:ext cx="4983003" cy="838200"/>
        </p:xfrm>
        <a:graphic>
          <a:graphicData uri="http://schemas.openxmlformats.org/presentationml/2006/ole">
            <mc:AlternateContent xmlns:mc="http://schemas.openxmlformats.org/markup-compatibility/2006">
              <mc:Choice xmlns:v="urn:schemas-microsoft-com:vml" Requires="v">
                <p:oleObj spid="_x0000_s67607" name="Equation" r:id="rId5" imgW="1562040" imgH="253800" progId="Equation.3">
                  <p:embed/>
                </p:oleObj>
              </mc:Choice>
              <mc:Fallback>
                <p:oleObj name="Equation" r:id="rId5" imgW="1562040" imgH="2538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7313" y="5289736"/>
                        <a:ext cx="4983003" cy="838200"/>
                      </a:xfrm>
                      <a:prstGeom prst="rect">
                        <a:avLst/>
                      </a:prstGeom>
                      <a:solidFill>
                        <a:srgbClr val="CCFFFF"/>
                      </a:solidFill>
                    </p:spPr>
                  </p:pic>
                </p:oleObj>
              </mc:Fallback>
            </mc:AlternateContent>
          </a:graphicData>
        </a:graphic>
      </p:graphicFrame>
      <p:sp>
        <p:nvSpPr>
          <p:cNvPr id="12" name="Rectangle 8"/>
          <p:cNvSpPr>
            <a:spLocks noChangeArrowheads="1"/>
          </p:cNvSpPr>
          <p:nvPr/>
        </p:nvSpPr>
        <p:spPr bwMode="auto">
          <a:xfrm>
            <a:off x="419100" y="6217920"/>
            <a:ext cx="9304020" cy="1122680"/>
          </a:xfrm>
          <a:prstGeom prst="rect">
            <a:avLst/>
          </a:prstGeom>
          <a:solidFill>
            <a:srgbClr val="89FFD8"/>
          </a:solidFill>
          <a:ln w="9525">
            <a:noFill/>
            <a:miter lim="800000"/>
            <a:headEnd/>
            <a:tailEnd/>
          </a:ln>
          <a:effectLst/>
        </p:spPr>
        <p:txBody>
          <a:bodyPr lIns="101882" tIns="50941" rIns="101882" bIns="50941" anchor="ctr" anchorCtr="1"/>
          <a:lstStyle/>
          <a:p>
            <a:pPr>
              <a:lnSpc>
                <a:spcPct val="100000"/>
              </a:lnSpc>
              <a:spcBef>
                <a:spcPct val="0"/>
              </a:spcBef>
            </a:pPr>
            <a:r>
              <a:rPr lang="en-US" sz="2700" dirty="0">
                <a:solidFill>
                  <a:srgbClr val="0000FF"/>
                </a:solidFill>
                <a:latin typeface="Times New Roman" pitchFamily="18" charset="0"/>
                <a:cs typeface="Times New Roman" pitchFamily="18" charset="0"/>
              </a:rPr>
              <a:t>The one loop divergences will cancel, provided that the SUSY particles have masses that are small </a:t>
            </a:r>
            <a:r>
              <a:rPr lang="en-US" sz="2700" dirty="0" smtClean="0">
                <a:solidFill>
                  <a:srgbClr val="0000FF"/>
                </a:solidFill>
                <a:latin typeface="Times New Roman" pitchFamily="18" charset="0"/>
                <a:cs typeface="Times New Roman" pitchFamily="18" charset="0"/>
              </a:rPr>
              <a:t>enough… Maybe only Stop contributions matter? Nothing to do with SUSY?</a:t>
            </a:r>
            <a:endParaRPr lang="en-US" sz="2700" dirty="0">
              <a:solidFill>
                <a:srgbClr val="0000FF"/>
              </a:solidFill>
              <a:latin typeface="Times New Roman" pitchFamily="18" charset="0"/>
              <a:cs typeface="Times New Roman" pitchFamily="18" charset="0"/>
            </a:endParaRPr>
          </a:p>
        </p:txBody>
      </p:sp>
      <p:graphicFrame>
        <p:nvGraphicFramePr>
          <p:cNvPr id="13" name="Object 9"/>
          <p:cNvGraphicFramePr>
            <a:graphicFrameLocks noChangeAspect="1"/>
          </p:cNvGraphicFramePr>
          <p:nvPr/>
        </p:nvGraphicFramePr>
        <p:xfrm>
          <a:off x="7370922" y="2495445"/>
          <a:ext cx="340518" cy="501967"/>
        </p:xfrm>
        <a:graphic>
          <a:graphicData uri="http://schemas.openxmlformats.org/presentationml/2006/ole">
            <mc:AlternateContent xmlns:mc="http://schemas.openxmlformats.org/markup-compatibility/2006">
              <mc:Choice xmlns:v="urn:schemas-microsoft-com:vml" Requires="v">
                <p:oleObj spid="_x0000_s67608" name="Equation" r:id="rId7" imgW="4049280" imgH="6489720" progId="Equation.3">
                  <p:embed/>
                </p:oleObj>
              </mc:Choice>
              <mc:Fallback>
                <p:oleObj name="Equation" r:id="rId7" imgW="4049280" imgH="648972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0922" y="2495445"/>
                        <a:ext cx="340518" cy="501967"/>
                      </a:xfrm>
                      <a:prstGeom prst="rect">
                        <a:avLst/>
                      </a:prstGeom>
                      <a:solidFill>
                        <a:schemeClr val="bg1"/>
                      </a:solidFill>
                    </p:spPr>
                  </p:pic>
                </p:oleObj>
              </mc:Fallback>
            </mc:AlternateContent>
          </a:graphicData>
        </a:graphic>
      </p:graphicFrame>
      <p:graphicFrame>
        <p:nvGraphicFramePr>
          <p:cNvPr id="14" name="Object 10"/>
          <p:cNvGraphicFramePr>
            <a:graphicFrameLocks noChangeAspect="1"/>
          </p:cNvGraphicFramePr>
          <p:nvPr/>
        </p:nvGraphicFramePr>
        <p:xfrm>
          <a:off x="2683987" y="2362307"/>
          <a:ext cx="237490" cy="376025"/>
        </p:xfrm>
        <a:graphic>
          <a:graphicData uri="http://schemas.openxmlformats.org/presentationml/2006/ole">
            <mc:AlternateContent xmlns:mc="http://schemas.openxmlformats.org/markup-compatibility/2006">
              <mc:Choice xmlns:v="urn:schemas-microsoft-com:vml" Requires="v">
                <p:oleObj spid="_x0000_s67609" name="Equation" r:id="rId9" imgW="2830680" imgH="4863960" progId="Equation.3">
                  <p:embed/>
                </p:oleObj>
              </mc:Choice>
              <mc:Fallback>
                <p:oleObj name="Equation" r:id="rId9" imgW="2830680" imgH="486396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83987" y="2362307"/>
                        <a:ext cx="237490" cy="376025"/>
                      </a:xfrm>
                      <a:prstGeom prst="rect">
                        <a:avLst/>
                      </a:prstGeom>
                      <a:solidFill>
                        <a:schemeClr val="bg1"/>
                      </a:solidFill>
                    </p:spPr>
                  </p:pic>
                </p:oleObj>
              </mc:Fallback>
            </mc:AlternateContent>
          </a:graphicData>
        </a:graphic>
      </p:graphicFrame>
      <p:sp>
        <p:nvSpPr>
          <p:cNvPr id="15" name="Oval 11"/>
          <p:cNvSpPr>
            <a:spLocks noChangeArrowheads="1"/>
          </p:cNvSpPr>
          <p:nvPr/>
        </p:nvSpPr>
        <p:spPr bwMode="auto">
          <a:xfrm>
            <a:off x="6286500" y="5181600"/>
            <a:ext cx="3771900" cy="1096807"/>
          </a:xfrm>
          <a:prstGeom prst="ellipse">
            <a:avLst/>
          </a:prstGeom>
          <a:noFill/>
          <a:ln w="38100" algn="ctr">
            <a:solidFill>
              <a:srgbClr val="0000FF"/>
            </a:solidFill>
            <a:round/>
            <a:headEnd/>
            <a:tailEnd/>
          </a:ln>
          <a:effectLst/>
        </p:spPr>
        <p:txBody>
          <a:bodyPr lIns="101882" tIns="50941" rIns="101882" bIns="50941"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2000"/>
                                        <p:tgtEl>
                                          <p:spTgt spid="8">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2"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between String Theory and SUSY</a:t>
            </a:r>
            <a:endParaRPr lang="en-US" dirty="0"/>
          </a:p>
        </p:txBody>
      </p:sp>
      <p:sp>
        <p:nvSpPr>
          <p:cNvPr id="3" name="Content Placeholder 2"/>
          <p:cNvSpPr>
            <a:spLocks noGrp="1"/>
          </p:cNvSpPr>
          <p:nvPr>
            <p:ph idx="1"/>
          </p:nvPr>
        </p:nvSpPr>
        <p:spPr/>
        <p:txBody>
          <a:bodyPr>
            <a:noAutofit/>
          </a:bodyPr>
          <a:lstStyle/>
          <a:p>
            <a:r>
              <a:rPr lang="en-US" sz="4800" dirty="0" smtClean="0"/>
              <a:t>Modern versions of string theory actually require SUSY</a:t>
            </a:r>
          </a:p>
          <a:p>
            <a:r>
              <a:rPr lang="en-US" sz="4800" dirty="0" smtClean="0"/>
              <a:t>Not many games in town that have the possibility of unifying gravity with particle physics</a:t>
            </a:r>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Optimist and Pessimist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is an exciting set of possibilities</a:t>
            </a:r>
          </a:p>
          <a:p>
            <a:r>
              <a:rPr lang="en-US" dirty="0" smtClean="0"/>
              <a:t>SUSY could explain the Higgs problem, unify the couplings, and explain dark matter</a:t>
            </a:r>
          </a:p>
          <a:p>
            <a:r>
              <a:rPr lang="en-US" dirty="0" smtClean="0"/>
              <a:t>But: </a:t>
            </a:r>
          </a:p>
          <a:p>
            <a:pPr lvl="1"/>
            <a:r>
              <a:rPr lang="en-US" dirty="0" smtClean="0"/>
              <a:t>No evidence for SUSY</a:t>
            </a:r>
          </a:p>
          <a:p>
            <a:pPr lvl="1"/>
            <a:r>
              <a:rPr lang="en-US" dirty="0" smtClean="0"/>
              <a:t>No evidence for String theory or the extra dimensions it requires</a:t>
            </a:r>
          </a:p>
          <a:p>
            <a:pPr lvl="1"/>
            <a:r>
              <a:rPr lang="en-US" dirty="0" smtClean="0"/>
              <a:t>Why are the SUSY masses different from the SM masses? Asked differently, Why is SUSY broken? </a:t>
            </a:r>
          </a:p>
          <a:p>
            <a:pPr lvl="1"/>
            <a:r>
              <a:rPr lang="en-US" dirty="0" smtClean="0"/>
              <a:t>Do we really think we can solve ALL of these problems with a single solution? </a:t>
            </a:r>
          </a:p>
          <a:p>
            <a:pPr lvl="1"/>
            <a:r>
              <a:rPr lang="en-US" dirty="0" smtClean="0"/>
              <a:t>Last time we went looking, we found Dark Energy and we didn’t know we were looking for it</a:t>
            </a:r>
            <a:endParaRPr lang="en-US" dirty="0"/>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15</a:t>
            </a:fld>
            <a:endParaRPr lang="en-US" dirty="0"/>
          </a:p>
        </p:txBody>
      </p:sp>
      <p:pic>
        <p:nvPicPr>
          <p:cNvPr id="7" name="Picture 2" descr="https://s-media-cache-ak0.pinimg.com/736x/3e/3e/af/3e3eaf241f245a030469a1de80344e8e.jpg"/>
          <p:cNvPicPr>
            <a:picLocks noChangeAspect="1" noChangeArrowheads="1"/>
          </p:cNvPicPr>
          <p:nvPr/>
        </p:nvPicPr>
        <p:blipFill>
          <a:blip r:embed="rId2" cstate="print"/>
          <a:srcRect/>
          <a:stretch>
            <a:fillRect/>
          </a:stretch>
        </p:blipFill>
        <p:spPr bwMode="auto">
          <a:xfrm>
            <a:off x="1676400" y="1600200"/>
            <a:ext cx="7010400" cy="52578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Cosmology and Particle Physics?</a:t>
            </a:r>
            <a:endParaRPr lang="en-US" dirty="0"/>
          </a:p>
        </p:txBody>
      </p:sp>
      <p:sp>
        <p:nvSpPr>
          <p:cNvPr id="3" name="Content Placeholder 2"/>
          <p:cNvSpPr>
            <a:spLocks noGrp="1"/>
          </p:cNvSpPr>
          <p:nvPr>
            <p:ph idx="1"/>
          </p:nvPr>
        </p:nvSpPr>
        <p:spPr/>
        <p:txBody>
          <a:bodyPr/>
          <a:lstStyle/>
          <a:p>
            <a:r>
              <a:rPr lang="en-US" dirty="0" smtClean="0"/>
              <a:t>In the last decades, Cosmology has entered a Precision Era</a:t>
            </a:r>
          </a:p>
          <a:p>
            <a:r>
              <a:rPr lang="en-US" dirty="0" smtClean="0"/>
              <a:t>In addition to be exciting in its own right, it has the opportunity to teach us about particle physics</a:t>
            </a:r>
            <a:endParaRPr lang="en-US" dirty="0"/>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i="1" dirty="0" smtClean="0"/>
              <a:t>What is the Big Bang Theory? </a:t>
            </a:r>
            <a:endParaRPr lang="en-US" dirty="0"/>
          </a:p>
        </p:txBody>
      </p:sp>
      <p:sp>
        <p:nvSpPr>
          <p:cNvPr id="3" name="Content Placeholder 2"/>
          <p:cNvSpPr>
            <a:spLocks noGrp="1"/>
          </p:cNvSpPr>
          <p:nvPr>
            <p:ph idx="1"/>
          </p:nvPr>
        </p:nvSpPr>
        <p:spPr/>
        <p:txBody>
          <a:bodyPr/>
          <a:lstStyle/>
          <a:p>
            <a:pPr>
              <a:buNone/>
            </a:pPr>
            <a:r>
              <a:rPr lang="en-US" dirty="0" smtClean="0"/>
              <a:t>Not that Big Bang theory</a:t>
            </a:r>
            <a:endParaRPr lang="en-US" dirty="0"/>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17</a:t>
            </a:fld>
            <a:endParaRPr lang="en-US" dirty="0"/>
          </a:p>
        </p:txBody>
      </p:sp>
      <p:pic>
        <p:nvPicPr>
          <p:cNvPr id="8" name="Picture 2" descr="http://images8.alphacoders.com/431/4313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895600"/>
            <a:ext cx="812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upload.wikimedia.org/wikipedia/commons/thumb/1/13/TBBT_logo.svg/200px-TBBT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9050"/>
            <a:ext cx="2971800" cy="367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all started with a Big Bang… </a:t>
            </a:r>
            <a:endParaRPr lang="en-US" dirty="0"/>
          </a:p>
        </p:txBody>
      </p:sp>
      <p:sp>
        <p:nvSpPr>
          <p:cNvPr id="3" name="Content Placeholder 2"/>
          <p:cNvSpPr>
            <a:spLocks noGrp="1"/>
          </p:cNvSpPr>
          <p:nvPr>
            <p:ph idx="1"/>
          </p:nvPr>
        </p:nvSpPr>
        <p:spPr>
          <a:xfrm>
            <a:off x="533400" y="1371600"/>
            <a:ext cx="4876800" cy="5537200"/>
          </a:xfrm>
        </p:spPr>
        <p:txBody>
          <a:bodyPr>
            <a:normAutofit fontScale="85000" lnSpcReduction="10000"/>
          </a:bodyPr>
          <a:lstStyle/>
          <a:p>
            <a:r>
              <a:rPr lang="en-US" altLang="en-US" sz="6000" dirty="0" smtClean="0"/>
              <a:t>Bang…</a:t>
            </a:r>
            <a:endParaRPr lang="en-US" altLang="en-US" sz="6000" i="1" dirty="0" smtClean="0"/>
          </a:p>
          <a:p>
            <a:r>
              <a:rPr lang="en-US" altLang="en-US" sz="6000" dirty="0" smtClean="0"/>
              <a:t>Ok</a:t>
            </a:r>
            <a:r>
              <a:rPr lang="en-US" altLang="en-US" sz="6000" i="1" dirty="0" smtClean="0"/>
              <a:t>… Then what?</a:t>
            </a:r>
          </a:p>
          <a:p>
            <a:r>
              <a:rPr lang="en-US" altLang="en-US" sz="6000" i="1" dirty="0" smtClean="0">
                <a:solidFill>
                  <a:srgbClr val="0000FF"/>
                </a:solidFill>
              </a:rPr>
              <a:t>How did we get from the bang to the Universe we have today?</a:t>
            </a:r>
          </a:p>
          <a:p>
            <a:endParaRPr lang="en-US" dirty="0"/>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18</a:t>
            </a:fld>
            <a:endParaRPr lang="en-US" dirty="0"/>
          </a:p>
        </p:txBody>
      </p:sp>
      <p:pic>
        <p:nvPicPr>
          <p:cNvPr id="7" name="Picture 15" descr="miracle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447800"/>
            <a:ext cx="4333875" cy="5257800"/>
          </a:xfrm>
          <a:prstGeom prst="rect">
            <a:avLst/>
          </a:prstGeom>
          <a:solidFill>
            <a:schemeClr val="bg1"/>
          </a:solidFill>
          <a:ln w="57150">
            <a:solidFill>
              <a:schemeClr val="tx1"/>
            </a:solidFill>
            <a:miter lim="800000"/>
            <a:headEnd/>
            <a:tailEnd/>
          </a:ln>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 of Time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19</a:t>
            </a:fld>
            <a:endParaRPr lang="en-US" dirty="0"/>
          </a:p>
        </p:txBody>
      </p:sp>
      <p:sp>
        <p:nvSpPr>
          <p:cNvPr id="7" name="Rectangle 4"/>
          <p:cNvSpPr>
            <a:spLocks noChangeArrowheads="1"/>
          </p:cNvSpPr>
          <p:nvPr/>
        </p:nvSpPr>
        <p:spPr bwMode="auto">
          <a:xfrm>
            <a:off x="4899025" y="1112838"/>
            <a:ext cx="5006975" cy="613529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marL="382588" indent="-382588"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pPr algn="l">
              <a:spcBef>
                <a:spcPct val="0"/>
              </a:spcBef>
              <a:buFontTx/>
              <a:buChar char="•"/>
            </a:pPr>
            <a:r>
              <a:rPr lang="en-US" altLang="en-US" sz="2800" dirty="0">
                <a:solidFill>
                  <a:srgbClr val="0000FF"/>
                </a:solidFill>
                <a:latin typeface="Times New Roman" pitchFamily="18" charset="0"/>
                <a:cs typeface="Times New Roman" pitchFamily="18" charset="0"/>
              </a:rPr>
              <a:t>The Big Bang </a:t>
            </a:r>
            <a:r>
              <a:rPr lang="en-US" altLang="en-US" sz="2800" dirty="0">
                <a:solidFill>
                  <a:srgbClr val="0000FF"/>
                </a:solidFill>
                <a:latin typeface="Times New Roman" pitchFamily="18" charset="0"/>
                <a:cs typeface="Times New Roman" pitchFamily="18" charset="0"/>
                <a:sym typeface="Wingdings" pitchFamily="2" charset="2"/>
              </a:rPr>
              <a:t> </a:t>
            </a:r>
            <a:r>
              <a:rPr lang="en-US" altLang="en-US" sz="2800" dirty="0">
                <a:solidFill>
                  <a:srgbClr val="0000FF"/>
                </a:solidFill>
                <a:latin typeface="Times New Roman" pitchFamily="18" charset="0"/>
                <a:cs typeface="Times New Roman" pitchFamily="18" charset="0"/>
              </a:rPr>
              <a:t>produces lots of particles</a:t>
            </a:r>
          </a:p>
          <a:p>
            <a:pPr algn="l">
              <a:spcBef>
                <a:spcPct val="0"/>
              </a:spcBef>
              <a:buFontTx/>
              <a:buChar char="•"/>
            </a:pPr>
            <a:r>
              <a:rPr lang="en-US" altLang="en-US" sz="2800" dirty="0">
                <a:solidFill>
                  <a:srgbClr val="0000FF"/>
                </a:solidFill>
                <a:latin typeface="Times New Roman" pitchFamily="18" charset="0"/>
                <a:cs typeface="Times New Roman" pitchFamily="18" charset="0"/>
              </a:rPr>
              <a:t>Quarks combine to form protons and neutrons</a:t>
            </a:r>
          </a:p>
          <a:p>
            <a:pPr algn="l">
              <a:spcBef>
                <a:spcPct val="0"/>
              </a:spcBef>
              <a:buFontTx/>
              <a:buChar char="•"/>
            </a:pPr>
            <a:r>
              <a:rPr lang="en-US" altLang="en-US" sz="2800" dirty="0">
                <a:solidFill>
                  <a:srgbClr val="0000FF"/>
                </a:solidFill>
                <a:latin typeface="Times New Roman" pitchFamily="18" charset="0"/>
                <a:cs typeface="Times New Roman" pitchFamily="18" charset="0"/>
              </a:rPr>
              <a:t>Protons and Neutrons combine to form the nucleus of an atom</a:t>
            </a:r>
          </a:p>
          <a:p>
            <a:pPr algn="l">
              <a:spcBef>
                <a:spcPct val="0"/>
              </a:spcBef>
              <a:buFontTx/>
              <a:buChar char="•"/>
            </a:pPr>
            <a:r>
              <a:rPr lang="en-US" altLang="en-US" sz="2800" dirty="0">
                <a:solidFill>
                  <a:srgbClr val="0000FF"/>
                </a:solidFill>
                <a:latin typeface="Times New Roman" pitchFamily="18" charset="0"/>
                <a:cs typeface="Times New Roman" pitchFamily="18" charset="0"/>
              </a:rPr>
              <a:t>Nuclei and electrons combine to form atoms</a:t>
            </a:r>
          </a:p>
          <a:p>
            <a:pPr algn="l">
              <a:spcBef>
                <a:spcPct val="0"/>
              </a:spcBef>
              <a:buFontTx/>
              <a:buChar char="•"/>
            </a:pPr>
            <a:r>
              <a:rPr lang="en-US" altLang="en-US" sz="2800" dirty="0">
                <a:solidFill>
                  <a:srgbClr val="0000FF"/>
                </a:solidFill>
                <a:latin typeface="Times New Roman" pitchFamily="18" charset="0"/>
                <a:cs typeface="Times New Roman" pitchFamily="18" charset="0"/>
              </a:rPr>
              <a:t>Atoms combine to form Stars and Galaxies </a:t>
            </a:r>
          </a:p>
          <a:p>
            <a:pPr algn="l">
              <a:spcBef>
                <a:spcPct val="0"/>
              </a:spcBef>
              <a:buFontTx/>
              <a:buChar char="•"/>
            </a:pPr>
            <a:r>
              <a:rPr lang="en-US" altLang="en-US" sz="2800" dirty="0">
                <a:solidFill>
                  <a:srgbClr val="0000FF"/>
                </a:solidFill>
                <a:latin typeface="Times New Roman" pitchFamily="18" charset="0"/>
                <a:cs typeface="Times New Roman" pitchFamily="18" charset="0"/>
              </a:rPr>
              <a:t>The Earth and our solar system forms</a:t>
            </a:r>
          </a:p>
          <a:p>
            <a:pPr algn="l">
              <a:spcBef>
                <a:spcPct val="0"/>
              </a:spcBef>
              <a:buFontTx/>
              <a:buChar char="•"/>
            </a:pPr>
            <a:r>
              <a:rPr lang="en-US" altLang="en-US" sz="2800" dirty="0">
                <a:solidFill>
                  <a:srgbClr val="0000FF"/>
                </a:solidFill>
                <a:latin typeface="Times New Roman" pitchFamily="18" charset="0"/>
                <a:cs typeface="Times New Roman" pitchFamily="18" charset="0"/>
              </a:rPr>
              <a:t>You listen to me </a:t>
            </a:r>
            <a:r>
              <a:rPr lang="en-US" altLang="en-US" sz="2800" dirty="0" smtClean="0">
                <a:solidFill>
                  <a:srgbClr val="0000FF"/>
                </a:solidFill>
                <a:latin typeface="Times New Roman" pitchFamily="18" charset="0"/>
                <a:cs typeface="Times New Roman" pitchFamily="18" charset="0"/>
              </a:rPr>
              <a:t>talk</a:t>
            </a:r>
            <a:endParaRPr lang="en-US" altLang="en-US" sz="2800" dirty="0">
              <a:solidFill>
                <a:srgbClr val="0000FF"/>
              </a:solidFill>
            </a:endParaRPr>
          </a:p>
        </p:txBody>
      </p:sp>
      <p:pic>
        <p:nvPicPr>
          <p:cNvPr id="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3200" y="0"/>
            <a:ext cx="5105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Rectangle 3"/>
          <p:cNvSpPr txBox="1">
            <a:spLocks noChangeArrowheads="1"/>
          </p:cNvSpPr>
          <p:nvPr/>
        </p:nvSpPr>
        <p:spPr bwMode="auto">
          <a:xfrm>
            <a:off x="334963" y="1112838"/>
            <a:ext cx="4610100" cy="6135298"/>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spAutoFit/>
          </a:bodyPr>
          <a:lstStyle/>
          <a:p>
            <a:pPr marL="382588" marR="0" lvl="0" indent="-382588" algn="l" defTabSz="1019175" rtl="0" eaLnBrk="0" fontAlgn="base" latinLnBrk="0" hangingPunct="0">
              <a:lnSpc>
                <a:spcPct val="100000"/>
              </a:lnSpc>
              <a:spcBef>
                <a:spcPct val="0"/>
              </a:spcBef>
              <a:spcAft>
                <a:spcPct val="0"/>
              </a:spcAft>
              <a:buClrTx/>
              <a:buSzTx/>
              <a:buFontTx/>
              <a:buChar char="•"/>
              <a:tabLst/>
              <a:defRPr/>
            </a:pPr>
            <a:r>
              <a:rPr kumimoji="0" lang="en-US" altLang="en-US"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Zero</a:t>
            </a:r>
          </a:p>
          <a:p>
            <a:pPr marL="382588" marR="0" lvl="0" indent="-382588" algn="l" defTabSz="1019175" rtl="0" eaLnBrk="0" fontAlgn="base" latinLnBrk="0" hangingPunct="0">
              <a:lnSpc>
                <a:spcPct val="100000"/>
              </a:lnSpc>
              <a:spcBef>
                <a:spcPct val="0"/>
              </a:spcBef>
              <a:spcAft>
                <a:spcPct val="0"/>
              </a:spcAft>
              <a:buClrTx/>
              <a:buSzTx/>
              <a:buFontTx/>
              <a:buChar char="•"/>
              <a:tabLst/>
              <a:defRPr/>
            </a:pPr>
            <a:endParaRPr kumimoji="0" lang="en-US" altLang="en-US"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82588" marR="0" lvl="0" indent="-382588" algn="l" defTabSz="1019175" rtl="0" eaLnBrk="0" fontAlgn="base" latinLnBrk="0" hangingPunct="0">
              <a:lnSpc>
                <a:spcPct val="100000"/>
              </a:lnSpc>
              <a:spcBef>
                <a:spcPct val="0"/>
              </a:spcBef>
              <a:spcAft>
                <a:spcPct val="0"/>
              </a:spcAft>
              <a:buClrTx/>
              <a:buSzTx/>
              <a:buFontTx/>
              <a:buChar char="•"/>
              <a:tabLst/>
              <a:defRPr/>
            </a:pPr>
            <a:r>
              <a:rPr kumimoji="0" lang="en-US" altLang="en-US"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One millionth of one second after the Bang</a:t>
            </a:r>
          </a:p>
          <a:p>
            <a:pPr marL="382588" marR="0" lvl="0" indent="-382588" algn="l" defTabSz="1019175" rtl="0" eaLnBrk="0" fontAlgn="base" latinLnBrk="0" hangingPunct="0">
              <a:lnSpc>
                <a:spcPct val="100000"/>
              </a:lnSpc>
              <a:spcBef>
                <a:spcPct val="0"/>
              </a:spcBef>
              <a:spcAft>
                <a:spcPct val="0"/>
              </a:spcAft>
              <a:buClrTx/>
              <a:buSzTx/>
              <a:buFontTx/>
              <a:buChar char="•"/>
              <a:tabLst/>
              <a:defRPr/>
            </a:pPr>
            <a:r>
              <a:rPr kumimoji="0" lang="en-US" altLang="en-US"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A few minutes</a:t>
            </a:r>
          </a:p>
          <a:p>
            <a:pPr marL="382588" marR="0" lvl="0" indent="-382588" algn="l" defTabSz="1019175" rtl="0" eaLnBrk="0" fontAlgn="base" latinLnBrk="0" hangingPunct="0">
              <a:lnSpc>
                <a:spcPct val="100000"/>
              </a:lnSpc>
              <a:spcBef>
                <a:spcPct val="0"/>
              </a:spcBef>
              <a:spcAft>
                <a:spcPct val="0"/>
              </a:spcAft>
              <a:buClrTx/>
              <a:buSzTx/>
              <a:buFontTx/>
              <a:buChar char="•"/>
              <a:tabLst/>
              <a:defRPr/>
            </a:pPr>
            <a:endParaRPr kumimoji="0" lang="en-US" altLang="en-US"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82588" marR="0" lvl="0" indent="-382588" algn="l" defTabSz="1019175" rtl="0" eaLnBrk="0" fontAlgn="base" latinLnBrk="0" hangingPunct="0">
              <a:lnSpc>
                <a:spcPct val="100000"/>
              </a:lnSpc>
              <a:spcBef>
                <a:spcPct val="0"/>
              </a:spcBef>
              <a:spcAft>
                <a:spcPct val="0"/>
              </a:spcAft>
              <a:buClrTx/>
              <a:buSzTx/>
              <a:buFontTx/>
              <a:buChar char="•"/>
              <a:tabLst/>
              <a:defRPr/>
            </a:pPr>
            <a:endParaRPr kumimoji="0" lang="en-US" altLang="en-US"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82588" marR="0" lvl="0" indent="-382588" algn="l" defTabSz="1019175" rtl="0" eaLnBrk="0" fontAlgn="base" latinLnBrk="0" hangingPunct="0">
              <a:lnSpc>
                <a:spcPct val="100000"/>
              </a:lnSpc>
              <a:spcBef>
                <a:spcPct val="0"/>
              </a:spcBef>
              <a:spcAft>
                <a:spcPct val="0"/>
              </a:spcAft>
              <a:buClrTx/>
              <a:buSzTx/>
              <a:buFontTx/>
              <a:buChar char="•"/>
              <a:tabLst/>
              <a:defRPr/>
            </a:pPr>
            <a:r>
              <a:rPr kumimoji="0" lang="en-US" altLang="en-US"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A few hundred thousand years</a:t>
            </a:r>
          </a:p>
          <a:p>
            <a:pPr marL="382588" marR="0" lvl="0" indent="-382588" algn="l" defTabSz="1019175" rtl="0" eaLnBrk="0" fontAlgn="base" latinLnBrk="0" hangingPunct="0">
              <a:lnSpc>
                <a:spcPct val="100000"/>
              </a:lnSpc>
              <a:spcBef>
                <a:spcPct val="0"/>
              </a:spcBef>
              <a:spcAft>
                <a:spcPct val="0"/>
              </a:spcAft>
              <a:buClrTx/>
              <a:buSzTx/>
              <a:buFontTx/>
              <a:buChar char="•"/>
              <a:tabLst/>
              <a:defRPr/>
            </a:pPr>
            <a:r>
              <a:rPr kumimoji="0" lang="en-US" altLang="en-US"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100 million to 1 billion years</a:t>
            </a:r>
          </a:p>
          <a:p>
            <a:pPr marL="382588" marR="0" lvl="0" indent="-382588" algn="l" defTabSz="1019175" rtl="0" eaLnBrk="0" fontAlgn="base" latinLnBrk="0" hangingPunct="0">
              <a:lnSpc>
                <a:spcPct val="100000"/>
              </a:lnSpc>
              <a:spcBef>
                <a:spcPct val="0"/>
              </a:spcBef>
              <a:spcAft>
                <a:spcPct val="0"/>
              </a:spcAft>
              <a:buClrTx/>
              <a:buSzTx/>
              <a:buFontTx/>
              <a:buChar char="•"/>
              <a:tabLst/>
              <a:defRPr/>
            </a:pPr>
            <a:r>
              <a:rPr kumimoji="0" lang="en-US" altLang="en-US"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9 billion years</a:t>
            </a:r>
          </a:p>
          <a:p>
            <a:pPr marL="382588" marR="0" lvl="0" indent="-382588" algn="l" defTabSz="1019175" rtl="0" eaLnBrk="0" fontAlgn="base" latinLnBrk="0" hangingPunct="0">
              <a:lnSpc>
                <a:spcPct val="100000"/>
              </a:lnSpc>
              <a:spcBef>
                <a:spcPct val="0"/>
              </a:spcBef>
              <a:spcAft>
                <a:spcPct val="0"/>
              </a:spcAft>
              <a:buClrTx/>
              <a:buSzTx/>
              <a:buFontTx/>
              <a:buChar char="•"/>
              <a:tabLst/>
              <a:defRPr/>
            </a:pPr>
            <a:endParaRPr kumimoji="0" lang="en-US" altLang="en-US"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82588" marR="0" lvl="0" indent="-382588" algn="l" defTabSz="1019175" rtl="0" eaLnBrk="0" fontAlgn="base" latinLnBrk="0" hangingPunct="0">
              <a:lnSpc>
                <a:spcPct val="100000"/>
              </a:lnSpc>
              <a:spcBef>
                <a:spcPct val="0"/>
              </a:spcBef>
              <a:spcAft>
                <a:spcPct val="0"/>
              </a:spcAft>
              <a:buClrTx/>
              <a:buSzTx/>
              <a:buFontTx/>
              <a:buChar char="•"/>
              <a:tabLst/>
              <a:defRPr/>
            </a:pPr>
            <a:r>
              <a:rPr kumimoji="0" lang="en-US" altLang="en-US"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~13.7 billion years</a:t>
            </a:r>
          </a:p>
        </p:txBody>
      </p:sp>
      <p:sp>
        <p:nvSpPr>
          <p:cNvPr id="10" name="TextBox 9"/>
          <p:cNvSpPr txBox="1"/>
          <p:nvPr/>
        </p:nvSpPr>
        <p:spPr>
          <a:xfrm>
            <a:off x="381001" y="1828800"/>
            <a:ext cx="9372600" cy="4561249"/>
          </a:xfrm>
          <a:prstGeom prst="rect">
            <a:avLst/>
          </a:prstGeom>
          <a:solidFill>
            <a:schemeClr val="bg1"/>
          </a:solidFill>
        </p:spPr>
        <p:txBody>
          <a:bodyPr wrap="square" rtlCol="0">
            <a:spAutoFit/>
          </a:bodyPr>
          <a:lstStyle/>
          <a:p>
            <a:r>
              <a:rPr lang="en-US" i="1" dirty="0" smtClean="0">
                <a:latin typeface="Times New Roman" pitchFamily="18" charset="0"/>
                <a:cs typeface="Times New Roman" pitchFamily="18" charset="0"/>
              </a:rPr>
              <a:t>What’s Missing?</a:t>
            </a:r>
          </a:p>
          <a:p>
            <a:r>
              <a:rPr lang="en-US" i="1" dirty="0" smtClean="0">
                <a:solidFill>
                  <a:srgbClr val="0033CC"/>
                </a:solidFill>
                <a:latin typeface="Times New Roman" pitchFamily="18" charset="0"/>
                <a:cs typeface="Times New Roman" pitchFamily="18" charset="0"/>
              </a:rPr>
              <a:t>When did the Dark Matter </a:t>
            </a:r>
          </a:p>
          <a:p>
            <a:r>
              <a:rPr lang="en-US" i="1" dirty="0" smtClean="0">
                <a:solidFill>
                  <a:srgbClr val="0033CC"/>
                </a:solidFill>
                <a:latin typeface="Times New Roman" pitchFamily="18" charset="0"/>
                <a:cs typeface="Times New Roman" pitchFamily="18" charset="0"/>
              </a:rPr>
              <a:t>Show up?</a:t>
            </a:r>
            <a:r>
              <a:rPr lang="en-US" dirty="0" smtClean="0">
                <a:solidFill>
                  <a:srgbClr val="0033CC"/>
                </a:solidFill>
                <a:latin typeface="Times New Roman" pitchFamily="18" charset="0"/>
                <a:cs typeface="Times New Roman" pitchFamily="18" charset="0"/>
              </a:rPr>
              <a:t> </a:t>
            </a:r>
            <a:endParaRPr lang="en-US" dirty="0" smtClean="0">
              <a:solidFill>
                <a:srgbClr val="0033CC"/>
              </a:solidFill>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Clearly has had a major impact on the formation of structure in the universe, as well as the assembly of galaxies</a:t>
            </a: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9.09091E-7 0 L -0.80682 0 " pathEditMode="relative" rAng="0" ptsTypes="AA">
                                      <p:cBhvr>
                                        <p:cTn id="6" dur="2000" fill="hold"/>
                                        <p:tgtEl>
                                          <p:spTgt spid="8"/>
                                        </p:tgtEl>
                                        <p:attrNameLst>
                                          <p:attrName>ppt_x</p:attrName>
                                          <p:attrName>ppt_y</p:attrName>
                                        </p:attrNameLst>
                                      </p:cBhvr>
                                      <p:rCtr x="-40341" y="0"/>
                                    </p:animMotion>
                                  </p:childTnLst>
                                </p:cTn>
                              </p:par>
                            </p:childTnLst>
                          </p:cTn>
                        </p:par>
                      </p:childTnLst>
                    </p:cTn>
                  </p:par>
                  <p:par>
                    <p:cTn id="7" fill="hold">
                      <p:stCondLst>
                        <p:cond delay="indefinite"/>
                      </p:stCondLst>
                      <p:childTnLst>
                        <p:par>
                          <p:cTn id="8" fill="hold">
                            <p:stCondLst>
                              <p:cond delay="0"/>
                            </p:stCondLst>
                            <p:childTnLst>
                              <p:par>
                                <p:cTn id="9" presetID="23" presetClass="exit" presetSubtype="32" fill="hold" nodeType="clickEffect">
                                  <p:stCondLst>
                                    <p:cond delay="0"/>
                                  </p:stCondLst>
                                  <p:childTnLst>
                                    <p:anim calcmode="lin" valueType="num">
                                      <p:cBhvr>
                                        <p:cTn id="10" dur="500"/>
                                        <p:tgtEl>
                                          <p:spTgt spid="8"/>
                                        </p:tgtEl>
                                        <p:attrNameLst>
                                          <p:attrName>ppt_w</p:attrName>
                                        </p:attrNameLst>
                                      </p:cBhvr>
                                      <p:tavLst>
                                        <p:tav tm="0">
                                          <p:val>
                                            <p:strVal val="ppt_w"/>
                                          </p:val>
                                        </p:tav>
                                        <p:tav tm="100000">
                                          <p:val>
                                            <p:fltVal val="0"/>
                                          </p:val>
                                        </p:tav>
                                      </p:tavLst>
                                    </p:anim>
                                    <p:anim calcmode="lin" valueType="num">
                                      <p:cBhvr>
                                        <p:cTn id="11" dur="500"/>
                                        <p:tgtEl>
                                          <p:spTgt spid="8"/>
                                        </p:tgtEl>
                                        <p:attrNameLst>
                                          <p:attrName>ppt_h</p:attrName>
                                        </p:attrNameLst>
                                      </p:cBhvr>
                                      <p:tavLst>
                                        <p:tav tm="0">
                                          <p:val>
                                            <p:strVal val="ppt_h"/>
                                          </p:val>
                                        </p:tav>
                                        <p:tav tm="100000">
                                          <p:val>
                                            <p:fltVal val="0"/>
                                          </p:val>
                                        </p:tav>
                                      </p:tavLst>
                                    </p:anim>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9">
                                            <p:bg/>
                                          </p:spTgt>
                                        </p:tgtEl>
                                        <p:attrNameLst>
                                          <p:attrName>style.visibility</p:attrName>
                                        </p:attrNameLst>
                                      </p:cBhvr>
                                      <p:to>
                                        <p:strVal val="visible"/>
                                      </p:to>
                                    </p:set>
                                    <p:anim calcmode="lin" valueType="num">
                                      <p:cBhvr additive="base">
                                        <p:cTn id="16"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7" dur="500" fill="hold"/>
                                        <p:tgtEl>
                                          <p:spTgt spid="9">
                                            <p:bg/>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7">
                                            <p:bg/>
                                          </p:spTgt>
                                        </p:tgtEl>
                                        <p:attrNameLst>
                                          <p:attrName>style.visibility</p:attrName>
                                        </p:attrNameLst>
                                      </p:cBhvr>
                                      <p:to>
                                        <p:strVal val="visible"/>
                                      </p:to>
                                    </p:set>
                                    <p:anim calcmode="lin" valueType="num">
                                      <p:cBhvr additive="base">
                                        <p:cTn id="21" dur="500" fill="hold"/>
                                        <p:tgtEl>
                                          <p:spTgt spid="7">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7">
                                            <p:bg/>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 calcmode="lin" valueType="num">
                                      <p:cBhvr additive="base">
                                        <p:cTn id="2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txEl>
                                              <p:pRg st="0" end="0"/>
                                            </p:txEl>
                                          </p:spTgt>
                                        </p:tgtEl>
                                        <p:attrNameLst>
                                          <p:attrName>ppt_y</p:attrName>
                                        </p:attrNameLst>
                                      </p:cBhvr>
                                      <p:tavLst>
                                        <p:tav tm="0">
                                          <p:val>
                                            <p:strVal val="1+#ppt_h/2"/>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20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 calcmode="lin" valueType="num">
                                      <p:cBhvr additive="base">
                                        <p:cTn id="3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fade">
                                      <p:cBhvr>
                                        <p:cTn id="40" dur="20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xEl>
                                              <p:pRg st="3" end="3"/>
                                            </p:txEl>
                                          </p:spTgt>
                                        </p:tgtEl>
                                        <p:attrNameLst>
                                          <p:attrName>style.visibility</p:attrName>
                                        </p:attrNameLst>
                                      </p:cBhvr>
                                      <p:to>
                                        <p:strVal val="visible"/>
                                      </p:to>
                                    </p:set>
                                    <p:anim calcmode="lin" valueType="num">
                                      <p:cBhvr additive="base">
                                        <p:cTn id="4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fade">
                                      <p:cBhvr>
                                        <p:cTn id="50" dur="20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xEl>
                                              <p:pRg st="6" end="6"/>
                                            </p:txEl>
                                          </p:spTgt>
                                        </p:tgtEl>
                                        <p:attrNameLst>
                                          <p:attrName>style.visibility</p:attrName>
                                        </p:attrNameLst>
                                      </p:cBhvr>
                                      <p:to>
                                        <p:strVal val="visible"/>
                                      </p:to>
                                    </p:set>
                                    <p:anim calcmode="lin" valueType="num">
                                      <p:cBhvr additive="base">
                                        <p:cTn id="5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7">
                                            <p:txEl>
                                              <p:pRg st="3" end="3"/>
                                            </p:txEl>
                                          </p:spTgt>
                                        </p:tgtEl>
                                        <p:attrNameLst>
                                          <p:attrName>style.visibility</p:attrName>
                                        </p:attrNameLst>
                                      </p:cBhvr>
                                      <p:to>
                                        <p:strVal val="visible"/>
                                      </p:to>
                                    </p:set>
                                    <p:animEffect transition="in" filter="fade">
                                      <p:cBhvr>
                                        <p:cTn id="60" dur="2000"/>
                                        <p:tgtEl>
                                          <p:spTgt spid="7">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9">
                                            <p:txEl>
                                              <p:pRg st="7" end="7"/>
                                            </p:txEl>
                                          </p:spTgt>
                                        </p:tgtEl>
                                        <p:attrNameLst>
                                          <p:attrName>style.visibility</p:attrName>
                                        </p:attrNameLst>
                                      </p:cBhvr>
                                      <p:to>
                                        <p:strVal val="visible"/>
                                      </p:to>
                                    </p:set>
                                    <p:anim calcmode="lin" valueType="num">
                                      <p:cBhvr additive="base">
                                        <p:cTn id="6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7">
                                            <p:txEl>
                                              <p:pRg st="4" end="4"/>
                                            </p:txEl>
                                          </p:spTgt>
                                        </p:tgtEl>
                                        <p:attrNameLst>
                                          <p:attrName>style.visibility</p:attrName>
                                        </p:attrNameLst>
                                      </p:cBhvr>
                                      <p:to>
                                        <p:strVal val="visible"/>
                                      </p:to>
                                    </p:set>
                                    <p:animEffect transition="in" filter="fade">
                                      <p:cBhvr>
                                        <p:cTn id="70" dur="2000"/>
                                        <p:tgtEl>
                                          <p:spTgt spid="7">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9">
                                            <p:txEl>
                                              <p:pRg st="8" end="8"/>
                                            </p:txEl>
                                          </p:spTgt>
                                        </p:tgtEl>
                                        <p:attrNameLst>
                                          <p:attrName>style.visibility</p:attrName>
                                        </p:attrNameLst>
                                      </p:cBhvr>
                                      <p:to>
                                        <p:strVal val="visible"/>
                                      </p:to>
                                    </p:set>
                                    <p:anim calcmode="lin" valueType="num">
                                      <p:cBhvr additive="base">
                                        <p:cTn id="75"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7">
                                            <p:txEl>
                                              <p:pRg st="5" end="5"/>
                                            </p:txEl>
                                          </p:spTgt>
                                        </p:tgtEl>
                                        <p:attrNameLst>
                                          <p:attrName>style.visibility</p:attrName>
                                        </p:attrNameLst>
                                      </p:cBhvr>
                                      <p:to>
                                        <p:strVal val="visible"/>
                                      </p:to>
                                    </p:set>
                                    <p:animEffect transition="in" filter="fade">
                                      <p:cBhvr>
                                        <p:cTn id="80" dur="2000"/>
                                        <p:tgtEl>
                                          <p:spTgt spid="7">
                                            <p:txEl>
                                              <p:pRg st="5" end="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9">
                                            <p:txEl>
                                              <p:pRg st="10" end="10"/>
                                            </p:txEl>
                                          </p:spTgt>
                                        </p:tgtEl>
                                        <p:attrNameLst>
                                          <p:attrName>style.visibility</p:attrName>
                                        </p:attrNameLst>
                                      </p:cBhvr>
                                      <p:to>
                                        <p:strVal val="visible"/>
                                      </p:to>
                                    </p:set>
                                    <p:anim calcmode="lin" valueType="num">
                                      <p:cBhvr additive="base">
                                        <p:cTn id="85"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7">
                                            <p:txEl>
                                              <p:pRg st="6" end="6"/>
                                            </p:txEl>
                                          </p:spTgt>
                                        </p:tgtEl>
                                        <p:attrNameLst>
                                          <p:attrName>style.visibility</p:attrName>
                                        </p:attrNameLst>
                                      </p:cBhvr>
                                      <p:to>
                                        <p:strVal val="visible"/>
                                      </p:to>
                                    </p:set>
                                    <p:animEffect transition="in" filter="fade">
                                      <p:cBhvr>
                                        <p:cTn id="90" dur="2000"/>
                                        <p:tgtEl>
                                          <p:spTgt spid="7">
                                            <p:txEl>
                                              <p:pRg st="6" end="6"/>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3" presetClass="entr" presetSubtype="16" fill="hold" grpId="0" nodeType="clickEffect">
                                  <p:stCondLst>
                                    <p:cond delay="0"/>
                                  </p:stCondLst>
                                  <p:childTnLst>
                                    <p:set>
                                      <p:cBhvr>
                                        <p:cTn id="94" dur="1" fill="hold">
                                          <p:stCondLst>
                                            <p:cond delay="0"/>
                                          </p:stCondLst>
                                        </p:cTn>
                                        <p:tgtEl>
                                          <p:spTgt spid="10"/>
                                        </p:tgtEl>
                                        <p:attrNameLst>
                                          <p:attrName>style.visibility</p:attrName>
                                        </p:attrNameLst>
                                      </p:cBhvr>
                                      <p:to>
                                        <p:strVal val="visible"/>
                                      </p:to>
                                    </p:set>
                                    <p:anim calcmode="lin" valueType="num">
                                      <p:cBhvr>
                                        <p:cTn id="95" dur="500" fill="hold"/>
                                        <p:tgtEl>
                                          <p:spTgt spid="10"/>
                                        </p:tgtEl>
                                        <p:attrNameLst>
                                          <p:attrName>ppt_w</p:attrName>
                                        </p:attrNameLst>
                                      </p:cBhvr>
                                      <p:tavLst>
                                        <p:tav tm="0">
                                          <p:val>
                                            <p:fltVal val="0"/>
                                          </p:val>
                                        </p:tav>
                                        <p:tav tm="100000">
                                          <p:val>
                                            <p:strVal val="#ppt_w"/>
                                          </p:val>
                                        </p:tav>
                                      </p:tavLst>
                                    </p:anim>
                                    <p:anim calcmode="lin" valueType="num">
                                      <p:cBhvr>
                                        <p:cTn id="96"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9" grpId="0" uiExpand="1" build="p"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Different Type of Talk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talk is given at a funny time in my career. I’m finishing a 20 year career in collider physics searching for new particles, and moving to direct dark matter detection searches</a:t>
            </a:r>
          </a:p>
          <a:p>
            <a:r>
              <a:rPr lang="en-US" dirty="0" smtClean="0"/>
              <a:t>In the middle I made the transition from doing pure searches for new particles, to cosmology inspired searches</a:t>
            </a:r>
          </a:p>
          <a:p>
            <a:r>
              <a:rPr lang="en-US" dirty="0" smtClean="0"/>
              <a:t>Think about the collider physics as reproducing the conditions of particle production in the early universe </a:t>
            </a:r>
          </a:p>
          <a:p>
            <a:pPr lvl="1"/>
            <a:r>
              <a:rPr lang="en-US" dirty="0" smtClean="0"/>
              <a:t>Could potentially explain the dark matter that is still around today</a:t>
            </a:r>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September 2014</a:t>
            </a:r>
          </a:p>
          <a:p>
            <a:pPr>
              <a:defRPr/>
            </a:pPr>
            <a:endParaRPr lang="en-US" dirty="0"/>
          </a:p>
        </p:txBody>
      </p:sp>
      <p:sp>
        <p:nvSpPr>
          <p:cNvPr id="28" name="Footer Placeholder 4"/>
          <p:cNvSpPr>
            <a:spLocks noGrp="1"/>
          </p:cNvSpPr>
          <p:nvPr>
            <p:ph type="ftr" sz="quarter" idx="11"/>
          </p:nvPr>
        </p:nvSpPr>
        <p:spPr>
          <a:xfrm>
            <a:off x="2895600" y="7086600"/>
            <a:ext cx="4343400" cy="517525"/>
          </a:xfrm>
        </p:spPr>
        <p:txBody>
          <a:bodyPr/>
          <a:lstStyle/>
          <a:p>
            <a:pPr>
              <a:defRPr/>
            </a:pPr>
            <a:endParaRPr lang="en-US" smtClean="0"/>
          </a:p>
          <a:p>
            <a:pPr>
              <a:defRPr/>
            </a:pPr>
            <a:r>
              <a:rPr lang="en-US" smtClean="0"/>
              <a:t>David Toback, Arnowitt Fest</a:t>
            </a:r>
            <a:endParaRPr lang="en-US" dirty="0"/>
          </a:p>
        </p:txBody>
      </p:sp>
      <p:sp>
        <p:nvSpPr>
          <p:cNvPr id="22" name="Slide Number Placeholder 5"/>
          <p:cNvSpPr>
            <a:spLocks noGrp="1"/>
          </p:cNvSpPr>
          <p:nvPr>
            <p:ph type="sldNum" sz="quarter" idx="12"/>
          </p:nvPr>
        </p:nvSpPr>
        <p:spPr/>
        <p:txBody>
          <a:bodyPr/>
          <a:lstStyle/>
          <a:p>
            <a:fld id="{8B8614D5-DB8B-45AC-A777-2B891414A31A}" type="slidenum">
              <a:rPr lang="en-US"/>
              <a:pPr/>
              <a:t>20</a:t>
            </a:fld>
            <a:endParaRPr lang="en-US"/>
          </a:p>
        </p:txBody>
      </p:sp>
      <p:sp>
        <p:nvSpPr>
          <p:cNvPr id="1204226" name="Rectangle 2"/>
          <p:cNvSpPr>
            <a:spLocks noChangeArrowheads="1"/>
          </p:cNvSpPr>
          <p:nvPr/>
        </p:nvSpPr>
        <p:spPr bwMode="auto">
          <a:xfrm>
            <a:off x="4926290" y="829843"/>
            <a:ext cx="205819" cy="779985"/>
          </a:xfrm>
          <a:prstGeom prst="rect">
            <a:avLst/>
          </a:prstGeom>
          <a:solidFill>
            <a:schemeClr val="bg1"/>
          </a:solidFill>
          <a:ln w="57150" algn="ctr">
            <a:noFill/>
            <a:miter lim="800000"/>
            <a:headEnd/>
            <a:tailEnd/>
          </a:ln>
          <a:effectLst/>
        </p:spPr>
        <p:txBody>
          <a:bodyPr wrap="none" lIns="101882" tIns="50941" rIns="101882" bIns="50941" anchor="ctr">
            <a:spAutoFit/>
          </a:bodyPr>
          <a:lstStyle/>
          <a:p>
            <a:endParaRPr lang="en-US"/>
          </a:p>
        </p:txBody>
      </p:sp>
      <p:sp>
        <p:nvSpPr>
          <p:cNvPr id="1204227" name="Rectangle 3"/>
          <p:cNvSpPr>
            <a:spLocks noGrp="1" noChangeArrowheads="1"/>
          </p:cNvSpPr>
          <p:nvPr>
            <p:ph type="body" idx="1"/>
          </p:nvPr>
        </p:nvSpPr>
        <p:spPr>
          <a:xfrm>
            <a:off x="419100" y="1036320"/>
            <a:ext cx="9304020" cy="921173"/>
          </a:xfrm>
        </p:spPr>
        <p:txBody>
          <a:bodyPr/>
          <a:lstStyle/>
          <a:p>
            <a:endParaRPr lang="en-US"/>
          </a:p>
        </p:txBody>
      </p:sp>
      <p:grpSp>
        <p:nvGrpSpPr>
          <p:cNvPr id="2" name="Group 4"/>
          <p:cNvGrpSpPr>
            <a:grpSpLocks/>
          </p:cNvGrpSpPr>
          <p:nvPr/>
        </p:nvGrpSpPr>
        <p:grpSpPr bwMode="auto">
          <a:xfrm>
            <a:off x="0" y="1142471"/>
            <a:ext cx="10058400" cy="6563360"/>
            <a:chOff x="0" y="762"/>
            <a:chExt cx="6336" cy="4134"/>
          </a:xfrm>
        </p:grpSpPr>
        <p:pic>
          <p:nvPicPr>
            <p:cNvPr id="1204229" name="Picture 5"/>
            <p:cNvPicPr>
              <a:picLocks noChangeAspect="1" noChangeArrowheads="1"/>
            </p:cNvPicPr>
            <p:nvPr/>
          </p:nvPicPr>
          <p:blipFill>
            <a:blip r:embed="rId3" cstate="print">
              <a:lum contrast="20000"/>
            </a:blip>
            <a:srcRect/>
            <a:stretch>
              <a:fillRect/>
            </a:stretch>
          </p:blipFill>
          <p:spPr bwMode="auto">
            <a:xfrm>
              <a:off x="0" y="762"/>
              <a:ext cx="6336" cy="4134"/>
            </a:xfrm>
            <a:prstGeom prst="rect">
              <a:avLst/>
            </a:prstGeom>
            <a:noFill/>
          </p:spPr>
        </p:pic>
        <p:sp>
          <p:nvSpPr>
            <p:cNvPr id="1204230" name="Rectangle 6"/>
            <p:cNvSpPr>
              <a:spLocks noChangeArrowheads="1"/>
            </p:cNvSpPr>
            <p:nvPr/>
          </p:nvSpPr>
          <p:spPr bwMode="auto">
            <a:xfrm>
              <a:off x="5333" y="3811"/>
              <a:ext cx="897" cy="485"/>
            </a:xfrm>
            <a:prstGeom prst="rect">
              <a:avLst/>
            </a:prstGeom>
            <a:solidFill>
              <a:srgbClr val="1C1C1C"/>
            </a:solidFill>
            <a:ln w="57150" algn="ctr">
              <a:solidFill>
                <a:srgbClr val="1C1C1C"/>
              </a:solidFill>
              <a:miter lim="800000"/>
              <a:headEnd/>
              <a:tailEnd/>
            </a:ln>
            <a:effectLst/>
          </p:spPr>
          <p:txBody>
            <a:bodyPr anchor="ctr">
              <a:spAutoFit/>
            </a:bodyPr>
            <a:lstStyle/>
            <a:p>
              <a:endParaRPr lang="en-US"/>
            </a:p>
          </p:txBody>
        </p:sp>
      </p:grpSp>
      <p:sp>
        <p:nvSpPr>
          <p:cNvPr id="1204231" name="Rectangle 7"/>
          <p:cNvSpPr>
            <a:spLocks noChangeArrowheads="1"/>
          </p:cNvSpPr>
          <p:nvPr/>
        </p:nvSpPr>
        <p:spPr bwMode="auto">
          <a:xfrm>
            <a:off x="0" y="1371600"/>
            <a:ext cx="5615940" cy="1754316"/>
          </a:xfrm>
          <a:prstGeom prst="rect">
            <a:avLst/>
          </a:prstGeom>
          <a:solidFill>
            <a:srgbClr val="FFFF00"/>
          </a:solidFill>
          <a:ln w="9525" algn="ctr">
            <a:noFill/>
            <a:miter lim="800000"/>
            <a:headEnd/>
            <a:tailEnd/>
          </a:ln>
          <a:effectLst/>
        </p:spPr>
        <p:txBody>
          <a:bodyPr lIns="91429" tIns="45715" rIns="91429" bIns="45715">
            <a:spAutoFit/>
          </a:bodyPr>
          <a:lstStyle/>
          <a:p>
            <a:pPr defTabSz="914466"/>
            <a:r>
              <a:rPr lang="en-US" sz="2000" u="sng" dirty="0">
                <a:solidFill>
                  <a:srgbClr val="0000FF"/>
                </a:solidFill>
                <a:latin typeface="Times New Roman" pitchFamily="18" charset="0"/>
                <a:cs typeface="Times New Roman" pitchFamily="18" charset="0"/>
              </a:rPr>
              <a:t>Astronomy, Cosmology and Particle Physics:</a:t>
            </a:r>
            <a:r>
              <a:rPr lang="en-US" sz="2000" dirty="0">
                <a:solidFill>
                  <a:schemeClr val="tx1"/>
                </a:solidFill>
                <a:latin typeface="Times New Roman" pitchFamily="18" charset="0"/>
                <a:cs typeface="Times New Roman" pitchFamily="18" charset="0"/>
              </a:rPr>
              <a:t> </a:t>
            </a:r>
            <a:endParaRPr lang="en-US" sz="2000" dirty="0" smtClean="0">
              <a:solidFill>
                <a:schemeClr val="tx1"/>
              </a:solidFill>
              <a:latin typeface="Times New Roman" pitchFamily="18" charset="0"/>
              <a:cs typeface="Times New Roman" pitchFamily="18" charset="0"/>
            </a:endParaRPr>
          </a:p>
          <a:p>
            <a:pPr defTabSz="914466"/>
            <a:r>
              <a:rPr lang="en-US" sz="2000" dirty="0" smtClean="0">
                <a:solidFill>
                  <a:schemeClr val="tx1"/>
                </a:solidFill>
                <a:latin typeface="Times New Roman" pitchFamily="18" charset="0"/>
                <a:cs typeface="Times New Roman" pitchFamily="18" charset="0"/>
              </a:rPr>
              <a:t>The </a:t>
            </a:r>
            <a:r>
              <a:rPr lang="en-US" sz="2000" dirty="0">
                <a:solidFill>
                  <a:schemeClr val="tx1"/>
                </a:solidFill>
                <a:latin typeface="Times New Roman" pitchFamily="18" charset="0"/>
                <a:cs typeface="Times New Roman" pitchFamily="18" charset="0"/>
              </a:rPr>
              <a:t>Dark Matter in the Universe is made up of LOTS of </a:t>
            </a:r>
            <a:r>
              <a:rPr lang="en-US" sz="2000" u="sng" dirty="0" smtClean="0">
                <a:solidFill>
                  <a:schemeClr val="tx1"/>
                </a:solidFill>
                <a:latin typeface="Times New Roman" pitchFamily="18" charset="0"/>
                <a:cs typeface="Times New Roman" pitchFamily="18" charset="0"/>
              </a:rPr>
              <a:t>particles</a:t>
            </a:r>
            <a:r>
              <a:rPr lang="en-US" sz="2000" dirty="0" smtClean="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that we haven’t discovered yet!</a:t>
            </a:r>
          </a:p>
          <a:p>
            <a:pPr defTabSz="914466"/>
            <a:r>
              <a:rPr lang="en-US" sz="2000" dirty="0">
                <a:latin typeface="Times New Roman" pitchFamily="18" charset="0"/>
                <a:cs typeface="Times New Roman" pitchFamily="18" charset="0"/>
              </a:rPr>
              <a:t>Got created in the Early Universe like everything else and is still here today!</a:t>
            </a:r>
          </a:p>
        </p:txBody>
      </p:sp>
      <p:sp>
        <p:nvSpPr>
          <p:cNvPr id="1204232" name="Line 8"/>
          <p:cNvSpPr>
            <a:spLocks noChangeShapeType="1"/>
          </p:cNvSpPr>
          <p:nvPr/>
        </p:nvSpPr>
        <p:spPr bwMode="auto">
          <a:xfrm flipH="1">
            <a:off x="2286000" y="2971800"/>
            <a:ext cx="228600" cy="1066800"/>
          </a:xfrm>
          <a:prstGeom prst="line">
            <a:avLst/>
          </a:prstGeom>
          <a:noFill/>
          <a:ln w="57150">
            <a:solidFill>
              <a:srgbClr val="FF0000"/>
            </a:solidFill>
            <a:round/>
            <a:headEnd/>
            <a:tailEnd type="triangle" w="med" len="med"/>
          </a:ln>
          <a:effectLst/>
        </p:spPr>
        <p:txBody>
          <a:bodyPr wrap="none" lIns="101882" tIns="50941" rIns="101882" bIns="50941" anchor="ctr"/>
          <a:lstStyle/>
          <a:p>
            <a:endParaRPr lang="en-US"/>
          </a:p>
        </p:txBody>
      </p:sp>
      <p:sp>
        <p:nvSpPr>
          <p:cNvPr id="1204233" name="Line 9"/>
          <p:cNvSpPr>
            <a:spLocks noChangeShapeType="1"/>
          </p:cNvSpPr>
          <p:nvPr/>
        </p:nvSpPr>
        <p:spPr bwMode="auto">
          <a:xfrm flipV="1">
            <a:off x="2286000" y="3281680"/>
            <a:ext cx="5173980" cy="756920"/>
          </a:xfrm>
          <a:prstGeom prst="line">
            <a:avLst/>
          </a:prstGeom>
          <a:noFill/>
          <a:ln w="57150">
            <a:solidFill>
              <a:srgbClr val="FF0000"/>
            </a:solidFill>
            <a:round/>
            <a:headEnd/>
            <a:tailEnd type="triangle" w="med" len="med"/>
          </a:ln>
          <a:effectLst/>
        </p:spPr>
        <p:txBody>
          <a:bodyPr wrap="none" lIns="101882" tIns="50941" rIns="101882" bIns="50941" anchor="ctr"/>
          <a:lstStyle/>
          <a:p>
            <a:endParaRPr lang="en-US"/>
          </a:p>
        </p:txBody>
      </p:sp>
      <p:sp>
        <p:nvSpPr>
          <p:cNvPr id="1204237" name="Oval 13"/>
          <p:cNvSpPr>
            <a:spLocks noChangeArrowheads="1"/>
          </p:cNvSpPr>
          <p:nvPr/>
        </p:nvSpPr>
        <p:spPr bwMode="auto">
          <a:xfrm>
            <a:off x="7459980" y="2603736"/>
            <a:ext cx="2430780" cy="1096807"/>
          </a:xfrm>
          <a:prstGeom prst="ellipse">
            <a:avLst/>
          </a:prstGeom>
          <a:noFill/>
          <a:ln w="57150" algn="ctr">
            <a:solidFill>
              <a:srgbClr val="FF0000"/>
            </a:solidFill>
            <a:round/>
            <a:headEnd/>
            <a:tailEnd/>
          </a:ln>
          <a:effectLst/>
        </p:spPr>
        <p:txBody>
          <a:bodyPr lIns="101882" tIns="50941" rIns="101882" bIns="50941" anchor="ctr">
            <a:spAutoFit/>
          </a:bodyPr>
          <a:lstStyle/>
          <a:p>
            <a:endParaRPr lang="en-US"/>
          </a:p>
        </p:txBody>
      </p:sp>
      <p:sp>
        <p:nvSpPr>
          <p:cNvPr id="1204239" name="Text Box 15"/>
          <p:cNvSpPr txBox="1">
            <a:spLocks noChangeArrowheads="1"/>
          </p:cNvSpPr>
          <p:nvPr/>
        </p:nvSpPr>
        <p:spPr bwMode="auto">
          <a:xfrm>
            <a:off x="0" y="5761320"/>
            <a:ext cx="4876800" cy="1949524"/>
          </a:xfrm>
          <a:prstGeom prst="rect">
            <a:avLst/>
          </a:prstGeom>
          <a:solidFill>
            <a:srgbClr val="F5EE59"/>
          </a:solidFill>
          <a:ln w="38100" algn="ctr">
            <a:noFill/>
            <a:miter lim="800000"/>
            <a:headEnd/>
            <a:tailEnd/>
          </a:ln>
          <a:effectLst/>
        </p:spPr>
        <p:txBody>
          <a:bodyPr wrap="square" lIns="101870" tIns="50935" rIns="101870" bIns="50935">
            <a:spAutoFit/>
          </a:bodyPr>
          <a:lstStyle/>
          <a:p>
            <a:pPr marL="212255" indent="-212255"/>
            <a:r>
              <a:rPr lang="en-US" sz="2400" i="1" dirty="0" smtClean="0">
                <a:solidFill>
                  <a:srgbClr val="0000FF"/>
                </a:solidFill>
                <a:latin typeface="Times New Roman" pitchFamily="18" charset="0"/>
                <a:cs typeface="Times New Roman" pitchFamily="18" charset="0"/>
              </a:rPr>
              <a:t>Many models, like Supersymmetry, allow us to go beyond simply providing </a:t>
            </a:r>
            <a:r>
              <a:rPr lang="en-US" sz="2400" i="1" dirty="0">
                <a:solidFill>
                  <a:srgbClr val="0000FF"/>
                </a:solidFill>
                <a:latin typeface="Times New Roman" pitchFamily="18" charset="0"/>
                <a:cs typeface="Times New Roman" pitchFamily="18" charset="0"/>
              </a:rPr>
              <a:t>a candidate</a:t>
            </a:r>
            <a:r>
              <a:rPr lang="en-US" sz="2400" i="1" dirty="0" smtClean="0">
                <a:solidFill>
                  <a:srgbClr val="0000FF"/>
                </a:solidFill>
                <a:latin typeface="Times New Roman" pitchFamily="18" charset="0"/>
                <a:cs typeface="Times New Roman" pitchFamily="18" charset="0"/>
              </a:rPr>
              <a:t>, they allow for a full Dark </a:t>
            </a:r>
            <a:r>
              <a:rPr lang="en-US" sz="2400" i="1" dirty="0">
                <a:solidFill>
                  <a:srgbClr val="0000FF"/>
                </a:solidFill>
                <a:latin typeface="Times New Roman" pitchFamily="18" charset="0"/>
                <a:cs typeface="Times New Roman" pitchFamily="18" charset="0"/>
              </a:rPr>
              <a:t>Matter relic </a:t>
            </a:r>
            <a:r>
              <a:rPr lang="en-US" sz="2400" i="1" dirty="0" smtClean="0">
                <a:solidFill>
                  <a:srgbClr val="0000FF"/>
                </a:solidFill>
                <a:latin typeface="Times New Roman" pitchFamily="18" charset="0"/>
                <a:cs typeface="Times New Roman" pitchFamily="18" charset="0"/>
              </a:rPr>
              <a:t>density prediction</a:t>
            </a:r>
          </a:p>
        </p:txBody>
      </p:sp>
      <p:sp>
        <p:nvSpPr>
          <p:cNvPr id="1204240" name="Line 16"/>
          <p:cNvSpPr>
            <a:spLocks noChangeShapeType="1"/>
          </p:cNvSpPr>
          <p:nvPr/>
        </p:nvSpPr>
        <p:spPr bwMode="auto">
          <a:xfrm flipH="1" flipV="1">
            <a:off x="1905000" y="4724400"/>
            <a:ext cx="1295400" cy="1143000"/>
          </a:xfrm>
          <a:prstGeom prst="line">
            <a:avLst/>
          </a:prstGeom>
          <a:noFill/>
          <a:ln w="57150">
            <a:solidFill>
              <a:srgbClr val="0000FF"/>
            </a:solidFill>
            <a:round/>
            <a:headEnd/>
            <a:tailEnd type="triangle" w="med" len="med"/>
          </a:ln>
          <a:effectLst/>
        </p:spPr>
        <p:txBody>
          <a:bodyPr wrap="square" lIns="101882" tIns="50941" rIns="101882" bIns="50941">
            <a:spAutoFit/>
          </a:bodyPr>
          <a:lstStyle/>
          <a:p>
            <a:endParaRPr lang="en-US"/>
          </a:p>
        </p:txBody>
      </p:sp>
      <p:sp>
        <p:nvSpPr>
          <p:cNvPr id="1204241" name="Oval 17"/>
          <p:cNvSpPr>
            <a:spLocks noChangeArrowheads="1"/>
          </p:cNvSpPr>
          <p:nvPr/>
        </p:nvSpPr>
        <p:spPr bwMode="auto">
          <a:xfrm>
            <a:off x="419100" y="3640056"/>
            <a:ext cx="2514600" cy="1096807"/>
          </a:xfrm>
          <a:prstGeom prst="ellipse">
            <a:avLst/>
          </a:prstGeom>
          <a:noFill/>
          <a:ln w="57150" algn="ctr">
            <a:solidFill>
              <a:srgbClr val="0000FF"/>
            </a:solidFill>
            <a:round/>
            <a:headEnd/>
            <a:tailEnd/>
          </a:ln>
          <a:effectLst/>
        </p:spPr>
        <p:txBody>
          <a:bodyPr lIns="101882" tIns="50941" rIns="101882" bIns="50941" anchor="ctr">
            <a:spAutoFit/>
          </a:bodyPr>
          <a:lstStyle/>
          <a:p>
            <a:endParaRPr lang="en-US"/>
          </a:p>
        </p:txBody>
      </p:sp>
      <p:pic>
        <p:nvPicPr>
          <p:cNvPr id="1204242" name="Picture 18" descr="030626B_s"/>
          <p:cNvPicPr>
            <a:picLocks noChangeAspect="1" noChangeArrowheads="1"/>
          </p:cNvPicPr>
          <p:nvPr/>
        </p:nvPicPr>
        <p:blipFill>
          <a:blip r:embed="rId4" cstate="print"/>
          <a:srcRect/>
          <a:stretch>
            <a:fillRect/>
          </a:stretch>
        </p:blipFill>
        <p:spPr bwMode="auto">
          <a:xfrm>
            <a:off x="7711440" y="4276620"/>
            <a:ext cx="2095500" cy="1423140"/>
          </a:xfrm>
          <a:prstGeom prst="rect">
            <a:avLst/>
          </a:prstGeom>
          <a:noFill/>
        </p:spPr>
      </p:pic>
      <p:sp>
        <p:nvSpPr>
          <p:cNvPr id="24" name="Rectangle 23"/>
          <p:cNvSpPr/>
          <p:nvPr/>
        </p:nvSpPr>
        <p:spPr>
          <a:xfrm>
            <a:off x="228600" y="5486400"/>
            <a:ext cx="2971800" cy="461665"/>
          </a:xfrm>
          <a:prstGeom prst="rect">
            <a:avLst/>
          </a:prstGeom>
        </p:spPr>
        <p:txBody>
          <a:bodyPr wrap="square">
            <a:spAutoFit/>
          </a:bodyPr>
          <a:lstStyle/>
          <a:p>
            <a:endParaRPr lang="en-US" sz="2400" dirty="0"/>
          </a:p>
        </p:txBody>
      </p:sp>
      <p:sp>
        <p:nvSpPr>
          <p:cNvPr id="25" name="Title 24"/>
          <p:cNvSpPr>
            <a:spLocks noGrp="1"/>
          </p:cNvSpPr>
          <p:nvPr>
            <p:ph type="title"/>
          </p:nvPr>
        </p:nvSpPr>
        <p:spPr/>
        <p:txBody>
          <a:bodyPr/>
          <a:lstStyle/>
          <a:p>
            <a:r>
              <a:rPr lang="en-US" sz="4400" dirty="0" smtClean="0"/>
              <a:t>Cosmological Connections Allow for Predictions</a:t>
            </a:r>
            <a:endParaRPr lang="en-US" sz="4400" dirty="0"/>
          </a:p>
        </p:txBody>
      </p:sp>
      <p:sp>
        <p:nvSpPr>
          <p:cNvPr id="26" name="Line 16"/>
          <p:cNvSpPr>
            <a:spLocks noChangeShapeType="1"/>
          </p:cNvSpPr>
          <p:nvPr/>
        </p:nvSpPr>
        <p:spPr bwMode="auto">
          <a:xfrm flipV="1">
            <a:off x="3276600" y="5105400"/>
            <a:ext cx="4724400" cy="762000"/>
          </a:xfrm>
          <a:prstGeom prst="line">
            <a:avLst/>
          </a:prstGeom>
          <a:noFill/>
          <a:ln w="57150">
            <a:solidFill>
              <a:srgbClr val="0000FF"/>
            </a:solidFill>
            <a:round/>
            <a:headEnd/>
            <a:tailEnd type="triangle" w="med" len="med"/>
          </a:ln>
          <a:effectLst/>
        </p:spPr>
        <p:txBody>
          <a:bodyPr wrap="square" lIns="101882" tIns="50941" rIns="101882" bIns="50941">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04231">
                                            <p:bg/>
                                          </p:spTgt>
                                        </p:tgtEl>
                                        <p:attrNameLst>
                                          <p:attrName>style.visibility</p:attrName>
                                        </p:attrNameLst>
                                      </p:cBhvr>
                                      <p:to>
                                        <p:strVal val="visible"/>
                                      </p:to>
                                    </p:set>
                                    <p:animEffect transition="in" filter="fade">
                                      <p:cBhvr>
                                        <p:cTn id="11" dur="1000"/>
                                        <p:tgtEl>
                                          <p:spTgt spid="1204231">
                                            <p:bg/>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204231">
                                            <p:txEl>
                                              <p:pRg st="0" end="0"/>
                                            </p:txEl>
                                          </p:spTgt>
                                        </p:tgtEl>
                                        <p:attrNameLst>
                                          <p:attrName>style.visibility</p:attrName>
                                        </p:attrNameLst>
                                      </p:cBhvr>
                                      <p:to>
                                        <p:strVal val="visible"/>
                                      </p:to>
                                    </p:set>
                                    <p:animEffect transition="in" filter="fade">
                                      <p:cBhvr>
                                        <p:cTn id="15" dur="1000"/>
                                        <p:tgtEl>
                                          <p:spTgt spid="1204231">
                                            <p:txEl>
                                              <p:pRg st="0" end="0"/>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204231">
                                            <p:txEl>
                                              <p:pRg st="1" end="1"/>
                                            </p:txEl>
                                          </p:spTgt>
                                        </p:tgtEl>
                                        <p:attrNameLst>
                                          <p:attrName>style.visibility</p:attrName>
                                        </p:attrNameLst>
                                      </p:cBhvr>
                                      <p:to>
                                        <p:strVal val="visible"/>
                                      </p:to>
                                    </p:set>
                                    <p:animEffect transition="in" filter="fade">
                                      <p:cBhvr>
                                        <p:cTn id="19" dur="1000"/>
                                        <p:tgtEl>
                                          <p:spTgt spid="1204231">
                                            <p:txEl>
                                              <p:pRg st="1" end="1"/>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204231">
                                            <p:txEl>
                                              <p:pRg st="2" end="2"/>
                                            </p:txEl>
                                          </p:spTgt>
                                        </p:tgtEl>
                                        <p:attrNameLst>
                                          <p:attrName>style.visibility</p:attrName>
                                        </p:attrNameLst>
                                      </p:cBhvr>
                                      <p:to>
                                        <p:strVal val="visible"/>
                                      </p:to>
                                    </p:set>
                                    <p:animEffect transition="in" filter="fade">
                                      <p:cBhvr>
                                        <p:cTn id="23" dur="1000"/>
                                        <p:tgtEl>
                                          <p:spTgt spid="1204231">
                                            <p:txEl>
                                              <p:pRg st="2" end="2"/>
                                            </p:txEl>
                                          </p:spTgt>
                                        </p:tgtEl>
                                      </p:cBhvr>
                                    </p:animEffect>
                                  </p:childTnLst>
                                </p:cTn>
                              </p:par>
                            </p:childTnLst>
                          </p:cTn>
                        </p:par>
                        <p:par>
                          <p:cTn id="24" fill="hold">
                            <p:stCondLst>
                              <p:cond delay="4500"/>
                            </p:stCondLst>
                            <p:childTnLst>
                              <p:par>
                                <p:cTn id="25" presetID="22" presetClass="entr" presetSubtype="1" fill="hold" grpId="0" nodeType="afterEffect">
                                  <p:stCondLst>
                                    <p:cond delay="0"/>
                                  </p:stCondLst>
                                  <p:childTnLst>
                                    <p:set>
                                      <p:cBhvr>
                                        <p:cTn id="26" dur="1" fill="hold">
                                          <p:stCondLst>
                                            <p:cond delay="0"/>
                                          </p:stCondLst>
                                        </p:cTn>
                                        <p:tgtEl>
                                          <p:spTgt spid="1204232"/>
                                        </p:tgtEl>
                                        <p:attrNameLst>
                                          <p:attrName>style.visibility</p:attrName>
                                        </p:attrNameLst>
                                      </p:cBhvr>
                                      <p:to>
                                        <p:strVal val="visible"/>
                                      </p:to>
                                    </p:set>
                                    <p:animEffect transition="in" filter="wipe(up)">
                                      <p:cBhvr>
                                        <p:cTn id="27" dur="500"/>
                                        <p:tgtEl>
                                          <p:spTgt spid="1204232"/>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204233"/>
                                        </p:tgtEl>
                                        <p:attrNameLst>
                                          <p:attrName>style.visibility</p:attrName>
                                        </p:attrNameLst>
                                      </p:cBhvr>
                                      <p:to>
                                        <p:strVal val="visible"/>
                                      </p:to>
                                    </p:set>
                                    <p:animEffect transition="in" filter="wipe(left)">
                                      <p:cBhvr>
                                        <p:cTn id="31" dur="500"/>
                                        <p:tgtEl>
                                          <p:spTgt spid="1204233"/>
                                        </p:tgtEl>
                                      </p:cBhvr>
                                    </p:animEffect>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1204237"/>
                                        </p:tgtEl>
                                        <p:attrNameLst>
                                          <p:attrName>style.visibility</p:attrName>
                                        </p:attrNameLst>
                                      </p:cBhvr>
                                      <p:to>
                                        <p:strVal val="visible"/>
                                      </p:to>
                                    </p:set>
                                    <p:animEffect transition="in" filter="wipe(left)">
                                      <p:cBhvr>
                                        <p:cTn id="35" dur="500"/>
                                        <p:tgtEl>
                                          <p:spTgt spid="12042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04239"/>
                                        </p:tgtEl>
                                        <p:attrNameLst>
                                          <p:attrName>style.visibility</p:attrName>
                                        </p:attrNameLst>
                                      </p:cBhvr>
                                      <p:to>
                                        <p:strVal val="visible"/>
                                      </p:to>
                                    </p:set>
                                    <p:animEffect transition="in" filter="fade">
                                      <p:cBhvr>
                                        <p:cTn id="40" dur="2000"/>
                                        <p:tgtEl>
                                          <p:spTgt spid="1204239"/>
                                        </p:tgtEl>
                                      </p:cBhvr>
                                    </p:animEffect>
                                  </p:childTnLst>
                                </p:cTn>
                              </p:par>
                            </p:childTnLst>
                          </p:cTn>
                        </p:par>
                        <p:par>
                          <p:cTn id="41" fill="hold">
                            <p:stCondLst>
                              <p:cond delay="2000"/>
                            </p:stCondLst>
                            <p:childTnLst>
                              <p:par>
                                <p:cTn id="42" presetID="22" presetClass="entr" presetSubtype="4" fill="hold" grpId="0" nodeType="afterEffect">
                                  <p:stCondLst>
                                    <p:cond delay="0"/>
                                  </p:stCondLst>
                                  <p:childTnLst>
                                    <p:set>
                                      <p:cBhvr>
                                        <p:cTn id="43" dur="1" fill="hold">
                                          <p:stCondLst>
                                            <p:cond delay="0"/>
                                          </p:stCondLst>
                                        </p:cTn>
                                        <p:tgtEl>
                                          <p:spTgt spid="1204240"/>
                                        </p:tgtEl>
                                        <p:attrNameLst>
                                          <p:attrName>style.visibility</p:attrName>
                                        </p:attrNameLst>
                                      </p:cBhvr>
                                      <p:to>
                                        <p:strVal val="visible"/>
                                      </p:to>
                                    </p:set>
                                    <p:animEffect transition="in" filter="wipe(down)">
                                      <p:cBhvr>
                                        <p:cTn id="44" dur="500"/>
                                        <p:tgtEl>
                                          <p:spTgt spid="1204240"/>
                                        </p:tgtEl>
                                      </p:cBhvr>
                                    </p:animEffect>
                                  </p:childTnLst>
                                </p:cTn>
                              </p:par>
                            </p:childTnLst>
                          </p:cTn>
                        </p:par>
                        <p:par>
                          <p:cTn id="45" fill="hold">
                            <p:stCondLst>
                              <p:cond delay="2500"/>
                            </p:stCondLst>
                            <p:childTnLst>
                              <p:par>
                                <p:cTn id="46" presetID="22" presetClass="entr" presetSubtype="4" fill="hold" grpId="0" nodeType="afterEffect">
                                  <p:stCondLst>
                                    <p:cond delay="0"/>
                                  </p:stCondLst>
                                  <p:childTnLst>
                                    <p:set>
                                      <p:cBhvr>
                                        <p:cTn id="47" dur="1" fill="hold">
                                          <p:stCondLst>
                                            <p:cond delay="0"/>
                                          </p:stCondLst>
                                        </p:cTn>
                                        <p:tgtEl>
                                          <p:spTgt spid="1204241"/>
                                        </p:tgtEl>
                                        <p:attrNameLst>
                                          <p:attrName>style.visibility</p:attrName>
                                        </p:attrNameLst>
                                      </p:cBhvr>
                                      <p:to>
                                        <p:strVal val="visible"/>
                                      </p:to>
                                    </p:set>
                                    <p:animEffect transition="in" filter="wipe(down)">
                                      <p:cBhvr>
                                        <p:cTn id="48" dur="500"/>
                                        <p:tgtEl>
                                          <p:spTgt spid="1204241"/>
                                        </p:tgtEl>
                                      </p:cBhvr>
                                    </p:animEffect>
                                  </p:childTnLst>
                                </p:cTn>
                              </p:par>
                              <p:par>
                                <p:cTn id="49" presetID="10" presetClass="entr" presetSubtype="0" fill="hold" nodeType="withEffect">
                                  <p:stCondLst>
                                    <p:cond delay="0"/>
                                  </p:stCondLst>
                                  <p:childTnLst>
                                    <p:set>
                                      <p:cBhvr>
                                        <p:cTn id="50" dur="1" fill="hold">
                                          <p:stCondLst>
                                            <p:cond delay="0"/>
                                          </p:stCondLst>
                                        </p:cTn>
                                        <p:tgtEl>
                                          <p:spTgt spid="1204242"/>
                                        </p:tgtEl>
                                        <p:attrNameLst>
                                          <p:attrName>style.visibility</p:attrName>
                                        </p:attrNameLst>
                                      </p:cBhvr>
                                      <p:to>
                                        <p:strVal val="visible"/>
                                      </p:to>
                                    </p:set>
                                    <p:animEffect transition="in" filter="fade">
                                      <p:cBhvr>
                                        <p:cTn id="51" dur="2000"/>
                                        <p:tgtEl>
                                          <p:spTgt spid="1204242"/>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4231" grpId="0" build="allAtOnce" animBg="1"/>
      <p:bldP spid="1204232" grpId="0" animBg="1"/>
      <p:bldP spid="1204233" grpId="0" animBg="1"/>
      <p:bldP spid="1204237" grpId="0" animBg="1"/>
      <p:bldP spid="1204239" grpId="0" animBg="1"/>
      <p:bldP spid="1204240" grpId="0" animBg="1"/>
      <p:bldP spid="1204241"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Is the Evolution of the Universe </a:t>
            </a:r>
            <a:br>
              <a:rPr lang="en-US" i="1" dirty="0" smtClean="0"/>
            </a:br>
            <a:r>
              <a:rPr lang="en-US" i="1" dirty="0" smtClean="0"/>
              <a:t>really this simple?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Do we really believe that we have 6 types of quarks, 6 types of leptons, 6 bosons (depending on if you consider the graviton), and </a:t>
            </a:r>
            <a:r>
              <a:rPr lang="en-US" dirty="0" smtClean="0"/>
              <a:t>that set of things </a:t>
            </a:r>
            <a:r>
              <a:rPr lang="en-US" dirty="0" smtClean="0"/>
              <a:t>makes up ~5% of the universe but the next ~25% is ONE-AND-ONLY-ONE PARTICLE? And it essentially stopped interacting (except gravitationally) a picosecond after the bang? </a:t>
            </a:r>
          </a:p>
          <a:p>
            <a:r>
              <a:rPr lang="en-US" dirty="0" smtClean="0"/>
              <a:t>No reason to think its wrong, but is it REALLY that simple? </a:t>
            </a:r>
          </a:p>
          <a:p>
            <a:r>
              <a:rPr lang="en-US" dirty="0" smtClean="0"/>
              <a:t>Do we really think that the simplest models of SUSY can protect the Higgs AND give Dark Matter? Too simple? </a:t>
            </a:r>
          </a:p>
          <a:p>
            <a:endParaRPr lang="en-US" dirty="0"/>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 like the way we are going now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If even some part of the dark matter was created in the early universe, sometime after a picosecond, we should be able to create it at LHC. Since it shouldn’t interact with the SM material of the detector, generic Missing Energy signals are the way to go! LHC is doing an excellent job here</a:t>
            </a:r>
          </a:p>
          <a:p>
            <a:r>
              <a:rPr lang="en-US" dirty="0" smtClean="0"/>
              <a:t>If the dark matter DOES interact with SM material at all, then we should be building detectors to identify those interactions. </a:t>
            </a:r>
          </a:p>
          <a:p>
            <a:pPr lvl="1"/>
            <a:r>
              <a:rPr lang="en-US" dirty="0" smtClean="0"/>
              <a:t>Doing that now with CDMS and LZ </a:t>
            </a:r>
          </a:p>
          <a:p>
            <a:r>
              <a:rPr lang="en-US" dirty="0" smtClean="0"/>
              <a:t>Not saying we shouldn’t pay attention to the limits, but they are based on models that may or may not stand the test of time. But they ARE excellent models that can guide the searches to be both broad and deep</a:t>
            </a:r>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pick a Research Topic</a:t>
            </a:r>
            <a:endParaRPr lang="en-US" dirty="0"/>
          </a:p>
        </p:txBody>
      </p:sp>
      <p:sp>
        <p:nvSpPr>
          <p:cNvPr id="3" name="Content Placeholder 2"/>
          <p:cNvSpPr>
            <a:spLocks noGrp="1"/>
          </p:cNvSpPr>
          <p:nvPr>
            <p:ph idx="1"/>
          </p:nvPr>
        </p:nvSpPr>
        <p:spPr/>
        <p:txBody>
          <a:bodyPr>
            <a:noAutofit/>
          </a:bodyPr>
          <a:lstStyle/>
          <a:p>
            <a:pPr>
              <a:buNone/>
            </a:pPr>
            <a:r>
              <a:rPr lang="en-US" sz="4800" dirty="0" smtClean="0"/>
              <a:t>Need three things:</a:t>
            </a:r>
          </a:p>
          <a:p>
            <a:pPr marL="742950" indent="-742950">
              <a:buFont typeface="+mj-lt"/>
              <a:buAutoNum type="arabicParenR"/>
            </a:pPr>
            <a:r>
              <a:rPr lang="en-US" sz="4800" dirty="0" smtClean="0"/>
              <a:t>Answer the “So What?” question</a:t>
            </a:r>
          </a:p>
          <a:p>
            <a:pPr marL="742950" indent="-742950">
              <a:buFont typeface="+mj-lt"/>
              <a:buAutoNum type="arabicParenR"/>
            </a:pPr>
            <a:r>
              <a:rPr lang="en-US" sz="4800" dirty="0" smtClean="0"/>
              <a:t>Need a competitive advantage</a:t>
            </a:r>
          </a:p>
          <a:p>
            <a:pPr marL="742950" indent="-742950">
              <a:buFont typeface="+mj-lt"/>
              <a:buAutoNum type="arabicParenR"/>
            </a:pPr>
            <a:r>
              <a:rPr lang="en-US" sz="4800" dirty="0" smtClean="0"/>
              <a:t>The first steps need to be obvious</a:t>
            </a:r>
            <a:endParaRPr lang="en-US" sz="4800" dirty="0"/>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2057400" y="1981200"/>
            <a:ext cx="5943600" cy="4953000"/>
          </a:xfrm>
          <a:prstGeom prst="rect">
            <a:avLst/>
          </a:prstGeom>
          <a:solidFill>
            <a:schemeClr val="bg1"/>
          </a:solidFill>
          <a:ln w="57150" cap="flat"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rgbClr val="FF0000"/>
              </a:solidFill>
              <a:effectLst/>
              <a:latin typeface="Comic Sans MS" pitchFamily="66" charset="0"/>
            </a:endParaRPr>
          </a:p>
        </p:txBody>
      </p:sp>
      <p:sp>
        <p:nvSpPr>
          <p:cNvPr id="2" name="Title 1"/>
          <p:cNvSpPr>
            <a:spLocks noGrp="1"/>
          </p:cNvSpPr>
          <p:nvPr>
            <p:ph type="title"/>
          </p:nvPr>
        </p:nvSpPr>
        <p:spPr/>
        <p:txBody>
          <a:bodyPr/>
          <a:lstStyle/>
          <a:p>
            <a:r>
              <a:rPr lang="en-US" dirty="0" smtClean="0"/>
              <a:t>Three ways to look for Dark Matter</a:t>
            </a:r>
            <a:br>
              <a:rPr lang="en-US" dirty="0" smtClean="0"/>
            </a:br>
            <a:r>
              <a:rPr lang="en-US" i="1" dirty="0" smtClean="0"/>
              <a:t>A helpful Feynman Diagram</a:t>
            </a:r>
            <a:endParaRPr lang="en-US" i="1" dirty="0"/>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24</a:t>
            </a:fld>
            <a:endParaRPr lang="en-US" dirty="0"/>
          </a:p>
        </p:txBody>
      </p:sp>
      <p:grpSp>
        <p:nvGrpSpPr>
          <p:cNvPr id="7" name="Group 47"/>
          <p:cNvGrpSpPr/>
          <p:nvPr/>
        </p:nvGrpSpPr>
        <p:grpSpPr>
          <a:xfrm>
            <a:off x="2119697" y="2043211"/>
            <a:ext cx="5805103" cy="4790877"/>
            <a:chOff x="64701" y="74711"/>
            <a:chExt cx="5805101" cy="4790877"/>
          </a:xfrm>
        </p:grpSpPr>
        <p:grpSp>
          <p:nvGrpSpPr>
            <p:cNvPr id="8" name="Group 40"/>
            <p:cNvGrpSpPr/>
            <p:nvPr/>
          </p:nvGrpSpPr>
          <p:grpSpPr>
            <a:xfrm>
              <a:off x="460634" y="469900"/>
              <a:ext cx="5409168" cy="4191000"/>
              <a:chOff x="0" y="0"/>
              <a:chExt cx="5409167" cy="4191000"/>
            </a:xfrm>
          </p:grpSpPr>
          <p:pic>
            <p:nvPicPr>
              <p:cNvPr id="15" name="dm.png"/>
              <p:cNvPicPr/>
              <p:nvPr/>
            </p:nvPicPr>
            <p:blipFill>
              <a:blip r:embed="rId2" cstate="print">
                <a:extLst/>
              </a:blip>
              <a:stretch>
                <a:fillRect/>
              </a:stretch>
            </p:blipFill>
            <p:spPr>
              <a:xfrm>
                <a:off x="696330" y="0"/>
                <a:ext cx="4712838" cy="4191000"/>
              </a:xfrm>
              <a:prstGeom prst="rect">
                <a:avLst/>
              </a:prstGeom>
              <a:ln w="12700" cap="flat">
                <a:noFill/>
                <a:miter lim="400000"/>
              </a:ln>
              <a:effectLst/>
            </p:spPr>
          </p:pic>
          <p:sp>
            <p:nvSpPr>
              <p:cNvPr id="16" name="Shape 33"/>
              <p:cNvSpPr/>
              <p:nvPr/>
            </p:nvSpPr>
            <p:spPr>
              <a:xfrm>
                <a:off x="560667" y="228600"/>
                <a:ext cx="481274" cy="7112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4200">
                    <a:solidFill>
                      <a:srgbClr val="535353"/>
                    </a:solidFill>
                    <a:latin typeface="Gill Sans Light"/>
                    <a:ea typeface="Gill Sans Light"/>
                    <a:cs typeface="Gill Sans Light"/>
                    <a:sym typeface="Gill Sans Light"/>
                  </a:defRPr>
                </a:lvl1pPr>
              </a:lstStyle>
              <a:p>
                <a:pPr lvl="0">
                  <a:defRPr sz="1800">
                    <a:solidFill>
                      <a:srgbClr val="000000"/>
                    </a:solidFill>
                  </a:defRPr>
                </a:pPr>
                <a:r>
                  <a:rPr sz="4200">
                    <a:solidFill>
                      <a:srgbClr val="535353"/>
                    </a:solidFill>
                  </a:rPr>
                  <a:t>X</a:t>
                </a:r>
              </a:p>
            </p:txBody>
          </p:sp>
          <p:sp>
            <p:nvSpPr>
              <p:cNvPr id="17" name="Shape 34"/>
              <p:cNvSpPr/>
              <p:nvPr/>
            </p:nvSpPr>
            <p:spPr>
              <a:xfrm>
                <a:off x="555960" y="3200400"/>
                <a:ext cx="481274" cy="7112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4200">
                    <a:solidFill>
                      <a:srgbClr val="535353"/>
                    </a:solidFill>
                    <a:latin typeface="Gill Sans Light"/>
                    <a:ea typeface="Gill Sans Light"/>
                    <a:cs typeface="Gill Sans Light"/>
                    <a:sym typeface="Gill Sans Light"/>
                  </a:defRPr>
                </a:lvl1pPr>
              </a:lstStyle>
              <a:p>
                <a:pPr lvl="0">
                  <a:defRPr sz="1800">
                    <a:solidFill>
                      <a:srgbClr val="000000"/>
                    </a:solidFill>
                  </a:defRPr>
                </a:pPr>
                <a:r>
                  <a:rPr sz="4200">
                    <a:solidFill>
                      <a:srgbClr val="535353"/>
                    </a:solidFill>
                  </a:rPr>
                  <a:t>X</a:t>
                </a:r>
              </a:p>
            </p:txBody>
          </p:sp>
          <p:sp>
            <p:nvSpPr>
              <p:cNvPr id="18" name="Shape 35"/>
              <p:cNvSpPr/>
              <p:nvPr/>
            </p:nvSpPr>
            <p:spPr>
              <a:xfrm>
                <a:off x="4557899" y="177800"/>
                <a:ext cx="386210" cy="7112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4200">
                    <a:solidFill>
                      <a:srgbClr val="535353"/>
                    </a:solidFill>
                    <a:latin typeface="Gill Sans Light"/>
                    <a:ea typeface="Gill Sans Light"/>
                    <a:cs typeface="Gill Sans Light"/>
                    <a:sym typeface="Gill Sans Light"/>
                  </a:defRPr>
                </a:lvl1pPr>
              </a:lstStyle>
              <a:p>
                <a:pPr lvl="0">
                  <a:defRPr sz="1800">
                    <a:solidFill>
                      <a:srgbClr val="000000"/>
                    </a:solidFill>
                  </a:defRPr>
                </a:pPr>
                <a:r>
                  <a:rPr sz="4200">
                    <a:solidFill>
                      <a:srgbClr val="535353"/>
                    </a:solidFill>
                  </a:rPr>
                  <a:t>q</a:t>
                </a:r>
              </a:p>
            </p:txBody>
          </p:sp>
          <p:sp>
            <p:nvSpPr>
              <p:cNvPr id="19" name="Shape 36"/>
              <p:cNvSpPr/>
              <p:nvPr/>
            </p:nvSpPr>
            <p:spPr>
              <a:xfrm>
                <a:off x="4557130" y="3111500"/>
                <a:ext cx="386210" cy="7112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4200">
                    <a:solidFill>
                      <a:srgbClr val="535353"/>
                    </a:solidFill>
                    <a:latin typeface="Gill Sans Light"/>
                    <a:ea typeface="Gill Sans Light"/>
                    <a:cs typeface="Gill Sans Light"/>
                    <a:sym typeface="Gill Sans Light"/>
                  </a:defRPr>
                </a:lvl1pPr>
              </a:lstStyle>
              <a:p>
                <a:pPr lvl="0">
                  <a:defRPr sz="1800">
                    <a:solidFill>
                      <a:srgbClr val="000000"/>
                    </a:solidFill>
                  </a:defRPr>
                </a:pPr>
                <a:r>
                  <a:rPr sz="4200">
                    <a:solidFill>
                      <a:srgbClr val="535353"/>
                    </a:solidFill>
                  </a:rPr>
                  <a:t>q</a:t>
                </a:r>
              </a:p>
            </p:txBody>
          </p:sp>
          <p:sp>
            <p:nvSpPr>
              <p:cNvPr id="20" name="Shape 37"/>
              <p:cNvSpPr/>
              <p:nvPr/>
            </p:nvSpPr>
            <p:spPr>
              <a:xfrm flipH="1">
                <a:off x="1242430" y="46566"/>
                <a:ext cx="2857501" cy="4183"/>
              </a:xfrm>
              <a:prstGeom prst="line">
                <a:avLst/>
              </a:prstGeom>
              <a:noFill/>
              <a:ln w="25400" cap="flat">
                <a:solidFill>
                  <a:srgbClr val="535353"/>
                </a:solidFill>
                <a:prstDash val="solid"/>
                <a:miter lim="400000"/>
                <a:headEnd type="stealth" w="med" len="med"/>
              </a:ln>
              <a:effectLst/>
            </p:spPr>
            <p:txBody>
              <a:bodyPr wrap="square" lIns="0" tIns="0" rIns="0" bIns="0" numCol="1" anchor="t">
                <a:noAutofit/>
              </a:bodyPr>
              <a:lstStyle/>
              <a:p>
                <a:pPr lvl="0" algn="l" defTabSz="457200">
                  <a:defRPr sz="1200">
                    <a:latin typeface="Helvetica"/>
                    <a:ea typeface="Helvetica"/>
                    <a:cs typeface="Helvetica"/>
                    <a:sym typeface="Helvetica"/>
                  </a:defRPr>
                </a:pPr>
                <a:endParaRPr/>
              </a:p>
            </p:txBody>
          </p:sp>
          <p:sp>
            <p:nvSpPr>
              <p:cNvPr id="21" name="Shape 38"/>
              <p:cNvSpPr/>
              <p:nvPr/>
            </p:nvSpPr>
            <p:spPr>
              <a:xfrm>
                <a:off x="1242430" y="3987800"/>
                <a:ext cx="2857501" cy="4182"/>
              </a:xfrm>
              <a:prstGeom prst="line">
                <a:avLst/>
              </a:prstGeom>
              <a:noFill/>
              <a:ln w="25400" cap="flat">
                <a:solidFill>
                  <a:srgbClr val="535353"/>
                </a:solidFill>
                <a:prstDash val="solid"/>
                <a:miter lim="400000"/>
                <a:headEnd type="stealth" w="med" len="med"/>
              </a:ln>
              <a:effectLst/>
            </p:spPr>
            <p:txBody>
              <a:bodyPr wrap="square" lIns="0" tIns="0" rIns="0" bIns="0" numCol="1" anchor="t">
                <a:noAutofit/>
              </a:bodyPr>
              <a:lstStyle/>
              <a:p>
                <a:pPr lvl="0" algn="l" defTabSz="457200">
                  <a:defRPr sz="1200">
                    <a:latin typeface="Helvetica"/>
                    <a:ea typeface="Helvetica"/>
                    <a:cs typeface="Helvetica"/>
                    <a:sym typeface="Helvetica"/>
                  </a:defRPr>
                </a:pPr>
                <a:endParaRPr/>
              </a:p>
            </p:txBody>
          </p:sp>
          <p:sp>
            <p:nvSpPr>
              <p:cNvPr id="22" name="Shape 39"/>
              <p:cNvSpPr/>
              <p:nvPr/>
            </p:nvSpPr>
            <p:spPr>
              <a:xfrm flipH="1">
                <a:off x="-1" y="757745"/>
                <a:ext cx="8366" cy="2857492"/>
              </a:xfrm>
              <a:prstGeom prst="line">
                <a:avLst/>
              </a:prstGeom>
              <a:noFill/>
              <a:ln w="50800" cap="flat">
                <a:solidFill>
                  <a:srgbClr val="E32400"/>
                </a:solidFill>
                <a:prstDash val="solid"/>
                <a:miter lim="400000"/>
                <a:headEnd type="stealth"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9" name="Shape 41"/>
            <p:cNvSpPr/>
            <p:nvPr/>
          </p:nvSpPr>
          <p:spPr>
            <a:xfrm>
              <a:off x="1360166" y="74711"/>
              <a:ext cx="3076696" cy="3077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400">
                  <a:solidFill>
                    <a:srgbClr val="535353"/>
                  </a:solidFill>
                  <a:latin typeface="Gill Sans Light"/>
                  <a:ea typeface="Gill Sans Light"/>
                  <a:cs typeface="Gill Sans Light"/>
                  <a:sym typeface="Gill Sans Light"/>
                </a:defRPr>
              </a:lvl1pPr>
            </a:lstStyle>
            <a:p>
              <a:pPr lvl="0">
                <a:defRPr sz="1800">
                  <a:solidFill>
                    <a:srgbClr val="000000"/>
                  </a:solidFill>
                </a:defRPr>
              </a:pPr>
              <a:r>
                <a:rPr sz="2000" dirty="0">
                  <a:solidFill>
                    <a:schemeClr val="tx1"/>
                  </a:solidFill>
                  <a:latin typeface="Times New Roman" pitchFamily="18" charset="0"/>
                  <a:cs typeface="Times New Roman" pitchFamily="18" charset="0"/>
                </a:rPr>
                <a:t>annihilation / freeze out</a:t>
              </a:r>
            </a:p>
          </p:txBody>
        </p:sp>
        <p:sp>
          <p:nvSpPr>
            <p:cNvPr id="10" name="Shape 42"/>
            <p:cNvSpPr/>
            <p:nvPr/>
          </p:nvSpPr>
          <p:spPr>
            <a:xfrm>
              <a:off x="1827790" y="633511"/>
              <a:ext cx="2265696" cy="3077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400">
                  <a:solidFill>
                    <a:srgbClr val="535353"/>
                  </a:solidFill>
                  <a:latin typeface="Gill Sans Light"/>
                  <a:ea typeface="Gill Sans Light"/>
                  <a:cs typeface="Gill Sans Light"/>
                  <a:sym typeface="Gill Sans Light"/>
                </a:defRPr>
              </a:lvl1pPr>
            </a:lstStyle>
            <a:p>
              <a:pPr lvl="0">
                <a:defRPr sz="1800">
                  <a:solidFill>
                    <a:srgbClr val="000000"/>
                  </a:solidFill>
                </a:defRPr>
              </a:pPr>
              <a:r>
                <a:rPr sz="2000" dirty="0">
                  <a:solidFill>
                    <a:schemeClr val="tx1"/>
                  </a:solidFill>
                  <a:latin typeface="Times New Roman" pitchFamily="18" charset="0"/>
                  <a:cs typeface="Times New Roman" pitchFamily="18" charset="0"/>
                </a:rPr>
                <a:t>indirect detection</a:t>
              </a:r>
            </a:p>
          </p:txBody>
        </p:sp>
        <p:sp>
          <p:nvSpPr>
            <p:cNvPr id="11" name="Shape 43"/>
            <p:cNvSpPr/>
            <p:nvPr/>
          </p:nvSpPr>
          <p:spPr>
            <a:xfrm>
              <a:off x="2461562" y="4037111"/>
              <a:ext cx="1365758" cy="3077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2400">
                  <a:solidFill>
                    <a:srgbClr val="535353"/>
                  </a:solidFill>
                  <a:latin typeface="Gill Sans Light"/>
                  <a:ea typeface="Gill Sans Light"/>
                  <a:cs typeface="Gill Sans Light"/>
                  <a:sym typeface="Gill Sans Light"/>
                </a:defRPr>
              </a:lvl1pPr>
            </a:lstStyle>
            <a:p>
              <a:pPr lvl="0">
                <a:defRPr sz="1800">
                  <a:solidFill>
                    <a:srgbClr val="000000"/>
                  </a:solidFill>
                </a:defRPr>
              </a:pPr>
              <a:r>
                <a:rPr sz="2000" dirty="0">
                  <a:solidFill>
                    <a:schemeClr val="tx1"/>
                  </a:solidFill>
                  <a:latin typeface="Times New Roman" pitchFamily="18" charset="0"/>
                  <a:cs typeface="Times New Roman" pitchFamily="18" charset="0"/>
                </a:rPr>
                <a:t>combination</a:t>
              </a:r>
            </a:p>
          </p:txBody>
        </p:sp>
        <p:sp>
          <p:nvSpPr>
            <p:cNvPr id="12" name="Shape 44"/>
            <p:cNvSpPr/>
            <p:nvPr/>
          </p:nvSpPr>
          <p:spPr>
            <a:xfrm>
              <a:off x="2096369" y="4557811"/>
              <a:ext cx="2089097" cy="3077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2400">
                  <a:solidFill>
                    <a:srgbClr val="535353"/>
                  </a:solidFill>
                  <a:latin typeface="Gill Sans Light"/>
                  <a:ea typeface="Gill Sans Light"/>
                  <a:cs typeface="Gill Sans Light"/>
                  <a:sym typeface="Gill Sans Light"/>
                </a:defRPr>
              </a:lvl1pPr>
            </a:lstStyle>
            <a:p>
              <a:pPr lvl="0">
                <a:defRPr sz="1800">
                  <a:solidFill>
                    <a:srgbClr val="000000"/>
                  </a:solidFill>
                </a:defRPr>
              </a:pPr>
              <a:r>
                <a:rPr sz="2000" dirty="0">
                  <a:solidFill>
                    <a:schemeClr val="tx1"/>
                  </a:solidFill>
                  <a:latin typeface="Times New Roman" pitchFamily="18" charset="0"/>
                  <a:cs typeface="Times New Roman" pitchFamily="18" charset="0"/>
                </a:rPr>
                <a:t>collider production</a:t>
              </a:r>
            </a:p>
          </p:txBody>
        </p:sp>
        <p:sp>
          <p:nvSpPr>
            <p:cNvPr id="13" name="Shape 45"/>
            <p:cNvSpPr/>
            <p:nvPr/>
          </p:nvSpPr>
          <p:spPr>
            <a:xfrm rot="16200000">
              <a:off x="-284112" y="2528499"/>
              <a:ext cx="974626"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2000">
                  <a:solidFill>
                    <a:srgbClr val="791A3E"/>
                  </a:solidFill>
                  <a:latin typeface="Gill Sans SemiBold"/>
                  <a:ea typeface="Gill Sans SemiBold"/>
                  <a:cs typeface="Gill Sans SemiBold"/>
                  <a:sym typeface="Gill Sans SemiBold"/>
                </a:defRPr>
              </a:lvl1pPr>
            </a:lstStyle>
            <a:p>
              <a:pPr lvl="0">
                <a:defRPr sz="1800">
                  <a:solidFill>
                    <a:srgbClr val="000000"/>
                  </a:solidFill>
                </a:defRPr>
              </a:pPr>
              <a:r>
                <a:rPr dirty="0">
                  <a:solidFill>
                    <a:schemeClr val="tx1"/>
                  </a:solidFill>
                  <a:latin typeface="Times New Roman" pitchFamily="18" charset="0"/>
                  <a:cs typeface="Times New Roman" pitchFamily="18" charset="0"/>
                </a:rPr>
                <a:t>scattering</a:t>
              </a:r>
            </a:p>
          </p:txBody>
        </p:sp>
        <p:sp>
          <p:nvSpPr>
            <p:cNvPr id="14" name="Shape 46"/>
            <p:cNvSpPr/>
            <p:nvPr/>
          </p:nvSpPr>
          <p:spPr>
            <a:xfrm rot="16200000">
              <a:off x="-91622" y="2617397"/>
              <a:ext cx="1528302"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2000">
                  <a:solidFill>
                    <a:srgbClr val="791A3E"/>
                  </a:solidFill>
                  <a:latin typeface="Gill Sans SemiBold"/>
                  <a:ea typeface="Gill Sans SemiBold"/>
                  <a:cs typeface="Gill Sans SemiBold"/>
                  <a:sym typeface="Gill Sans SemiBold"/>
                </a:defRPr>
              </a:lvl1pPr>
            </a:lstStyle>
            <a:p>
              <a:pPr lvl="0">
                <a:defRPr sz="1800">
                  <a:solidFill>
                    <a:srgbClr val="000000"/>
                  </a:solidFill>
                </a:defRPr>
              </a:pPr>
              <a:r>
                <a:rPr dirty="0">
                  <a:solidFill>
                    <a:schemeClr val="tx1"/>
                  </a:solidFill>
                  <a:latin typeface="Times New Roman" pitchFamily="18" charset="0"/>
                  <a:cs typeface="Times New Roman" pitchFamily="18" charset="0"/>
                </a:rPr>
                <a:t>direct detection</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i="1" dirty="0" smtClean="0"/>
              <a:t>Can we Make and Discover Dark Matter?</a:t>
            </a:r>
            <a:endParaRPr lang="en-US" dirty="0"/>
          </a:p>
        </p:txBody>
      </p:sp>
      <p:sp>
        <p:nvSpPr>
          <p:cNvPr id="3" name="Content Placeholder 2"/>
          <p:cNvSpPr>
            <a:spLocks noGrp="1"/>
          </p:cNvSpPr>
          <p:nvPr>
            <p:ph idx="1"/>
          </p:nvPr>
        </p:nvSpPr>
        <p:spPr/>
        <p:txBody>
          <a:bodyPr>
            <a:noAutofit/>
          </a:bodyPr>
          <a:lstStyle/>
          <a:p>
            <a:r>
              <a:rPr lang="en-US" altLang="en-US" sz="4400" dirty="0" smtClean="0"/>
              <a:t>High energy collisions between particles in the </a:t>
            </a:r>
            <a:r>
              <a:rPr lang="en-US" altLang="en-US" sz="4400" u="sng" dirty="0" smtClean="0"/>
              <a:t>Early Universe</a:t>
            </a:r>
          </a:p>
          <a:p>
            <a:r>
              <a:rPr lang="en-US" altLang="en-US" sz="4400" dirty="0" smtClean="0"/>
              <a:t>Recreate the conditions like they were RIGHT AFTER the Big Bang </a:t>
            </a:r>
          </a:p>
          <a:p>
            <a:r>
              <a:rPr lang="en-US" altLang="en-US" sz="4400" dirty="0" smtClean="0">
                <a:solidFill>
                  <a:srgbClr val="0000FF"/>
                </a:solidFill>
              </a:rPr>
              <a:t>If we can produce Dark Matter in a collision </a:t>
            </a:r>
            <a:r>
              <a:rPr lang="en-US" altLang="en-US" sz="4400" dirty="0" smtClean="0"/>
              <a:t>then we can STUDY it</a:t>
            </a:r>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25</a:t>
            </a:fld>
            <a:endParaRPr lang="en-US" dirty="0"/>
          </a:p>
        </p:txBody>
      </p:sp>
      <p:pic>
        <p:nvPicPr>
          <p:cNvPr id="7" name="Picture 2" descr="http://www.pha.jhu.edu/~morris/jhu_hep/images/cms_02_3dvb_cern.jpeg"/>
          <p:cNvPicPr>
            <a:picLocks noChangeAspect="1" noChangeArrowheads="1"/>
          </p:cNvPicPr>
          <p:nvPr/>
        </p:nvPicPr>
        <p:blipFill>
          <a:blip r:embed="rId2" cstate="print"/>
          <a:srcRect/>
          <a:stretch>
            <a:fillRect/>
          </a:stretch>
        </p:blipFill>
        <p:spPr bwMode="auto">
          <a:xfrm>
            <a:off x="990600" y="5638800"/>
            <a:ext cx="2743200" cy="1835834"/>
          </a:xfrm>
          <a:prstGeom prst="rect">
            <a:avLst/>
          </a:prstGeom>
          <a:noFill/>
        </p:spPr>
      </p:pic>
      <p:pic>
        <p:nvPicPr>
          <p:cNvPr id="8" name="Picture 4" descr="http://www.hephy.at/user/friedl/diss/html/img40.jpg"/>
          <p:cNvPicPr>
            <a:picLocks noChangeAspect="1" noChangeArrowheads="1"/>
          </p:cNvPicPr>
          <p:nvPr/>
        </p:nvPicPr>
        <p:blipFill>
          <a:blip r:embed="rId3" cstate="print"/>
          <a:srcRect/>
          <a:stretch>
            <a:fillRect/>
          </a:stretch>
        </p:blipFill>
        <p:spPr bwMode="auto">
          <a:xfrm>
            <a:off x="6324600" y="5608215"/>
            <a:ext cx="2743200" cy="163078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i="1" dirty="0" smtClean="0"/>
              <a:t>Expensive </a:t>
            </a:r>
            <a:r>
              <a:rPr lang="en-US" altLang="en-US" sz="3200" i="1" dirty="0" smtClean="0"/>
              <a:t>Dark Matter? </a:t>
            </a:r>
            <a:br>
              <a:rPr lang="en-US" altLang="en-US" sz="3200" i="1" dirty="0" smtClean="0"/>
            </a:br>
            <a:r>
              <a:rPr lang="en-US" altLang="en-US" sz="3200" dirty="0" smtClean="0"/>
              <a:t>High Energy Collisions</a:t>
            </a:r>
            <a:r>
              <a:rPr lang="en-US" altLang="en-US" sz="3200" dirty="0" smtClean="0">
                <a:sym typeface="Wingdings" pitchFamily="2" charset="2"/>
              </a:rPr>
              <a:t>  Dark Matter Particles</a:t>
            </a:r>
            <a:br>
              <a:rPr lang="en-US" altLang="en-US" sz="3200" dirty="0" smtClean="0">
                <a:sym typeface="Wingdings" pitchFamily="2" charset="2"/>
              </a:rPr>
            </a:br>
            <a:r>
              <a:rPr lang="en-US" altLang="en-US" sz="3200" dirty="0" smtClean="0">
                <a:sym typeface="Wingdings" pitchFamily="2" charset="2"/>
              </a:rPr>
              <a:t>LHC  ≈1 ps after the Big Bang</a:t>
            </a:r>
            <a:endParaRPr lang="en-US" sz="3200" dirty="0"/>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26</a:t>
            </a:fld>
            <a:endParaRPr lang="en-US" dirty="0"/>
          </a:p>
        </p:txBody>
      </p:sp>
      <p:sp>
        <p:nvSpPr>
          <p:cNvPr id="7" name="Line 4"/>
          <p:cNvSpPr>
            <a:spLocks noChangeShapeType="1"/>
          </p:cNvSpPr>
          <p:nvPr/>
        </p:nvSpPr>
        <p:spPr bwMode="auto">
          <a:xfrm>
            <a:off x="-84138" y="4403725"/>
            <a:ext cx="4945063"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latin typeface="Times New Roman" pitchFamily="18" charset="0"/>
              <a:cs typeface="Times New Roman" pitchFamily="18" charset="0"/>
            </a:endParaRPr>
          </a:p>
        </p:txBody>
      </p:sp>
      <p:sp>
        <p:nvSpPr>
          <p:cNvPr id="8" name="Line 5"/>
          <p:cNvSpPr>
            <a:spLocks noChangeShapeType="1"/>
          </p:cNvSpPr>
          <p:nvPr/>
        </p:nvSpPr>
        <p:spPr bwMode="auto">
          <a:xfrm flipH="1">
            <a:off x="4860925" y="4403725"/>
            <a:ext cx="5113338"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latin typeface="Times New Roman" pitchFamily="18" charset="0"/>
              <a:cs typeface="Times New Roman" pitchFamily="18" charset="0"/>
            </a:endParaRPr>
          </a:p>
        </p:txBody>
      </p:sp>
      <p:sp>
        <p:nvSpPr>
          <p:cNvPr id="9" name="Line 6"/>
          <p:cNvSpPr>
            <a:spLocks noChangeShapeType="1"/>
          </p:cNvSpPr>
          <p:nvPr/>
        </p:nvSpPr>
        <p:spPr bwMode="auto">
          <a:xfrm flipV="1">
            <a:off x="4860925" y="2286000"/>
            <a:ext cx="3368675" cy="20320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latin typeface="Times New Roman" pitchFamily="18" charset="0"/>
              <a:cs typeface="Times New Roman" pitchFamily="18" charset="0"/>
            </a:endParaRPr>
          </a:p>
        </p:txBody>
      </p:sp>
      <p:sp>
        <p:nvSpPr>
          <p:cNvPr id="10" name="Text Box 7"/>
          <p:cNvSpPr txBox="1">
            <a:spLocks noChangeArrowheads="1"/>
          </p:cNvSpPr>
          <p:nvPr/>
        </p:nvSpPr>
        <p:spPr bwMode="auto">
          <a:xfrm rot="-1823080">
            <a:off x="5392093" y="2711631"/>
            <a:ext cx="4378026" cy="65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spAutoFit/>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pPr eaLnBrk="1" hangingPunct="1">
              <a:spcBef>
                <a:spcPct val="0"/>
              </a:spcBef>
            </a:pPr>
            <a:r>
              <a:rPr lang="en-US" altLang="en-US" sz="3600">
                <a:solidFill>
                  <a:srgbClr val="0000FF"/>
                </a:solidFill>
                <a:latin typeface="Times New Roman" pitchFamily="18" charset="0"/>
                <a:cs typeface="Times New Roman" pitchFamily="18" charset="0"/>
              </a:rPr>
              <a:t>Dark Matter Particle</a:t>
            </a:r>
          </a:p>
        </p:txBody>
      </p:sp>
      <p:sp>
        <p:nvSpPr>
          <p:cNvPr id="11" name="Oval 8"/>
          <p:cNvSpPr>
            <a:spLocks noChangeArrowheads="1"/>
          </p:cNvSpPr>
          <p:nvPr/>
        </p:nvSpPr>
        <p:spPr bwMode="auto">
          <a:xfrm>
            <a:off x="1173163" y="2322513"/>
            <a:ext cx="1090612" cy="4144962"/>
          </a:xfrm>
          <a:prstGeom prst="ellipse">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4400" b="1">
                <a:solidFill>
                  <a:srgbClr val="FF0000"/>
                </a:solidFill>
                <a:latin typeface="Comic Sans MS" pitchFamily="66" charset="0"/>
              </a:defRPr>
            </a:lvl1pPr>
            <a:lvl2pPr marL="742950" indent="-285750">
              <a:defRPr sz="4400" b="1">
                <a:solidFill>
                  <a:srgbClr val="FF0000"/>
                </a:solidFill>
                <a:latin typeface="Comic Sans MS" pitchFamily="66" charset="0"/>
              </a:defRPr>
            </a:lvl2pPr>
            <a:lvl3pPr marL="1143000" indent="-228600">
              <a:defRPr sz="4400" b="1">
                <a:solidFill>
                  <a:srgbClr val="FF0000"/>
                </a:solidFill>
                <a:latin typeface="Comic Sans MS" pitchFamily="66" charset="0"/>
              </a:defRPr>
            </a:lvl3pPr>
            <a:lvl4pPr marL="1600200" indent="-228600">
              <a:defRPr sz="4400" b="1">
                <a:solidFill>
                  <a:srgbClr val="FF0000"/>
                </a:solidFill>
                <a:latin typeface="Comic Sans MS" pitchFamily="66" charset="0"/>
              </a:defRPr>
            </a:lvl4pPr>
            <a:lvl5pPr marL="2057400" indent="-228600">
              <a:defRPr sz="4400" b="1">
                <a:solidFill>
                  <a:srgbClr val="FF0000"/>
                </a:solidFill>
                <a:latin typeface="Comic Sans MS" pitchFamily="66" charset="0"/>
              </a:defRPr>
            </a:lvl5pPr>
            <a:lvl6pPr marL="2514600" indent="-228600" algn="ctr" eaLnBrk="0" fontAlgn="base" hangingPunct="0">
              <a:spcBef>
                <a:spcPct val="20000"/>
              </a:spcBef>
              <a:spcAft>
                <a:spcPct val="0"/>
              </a:spcAft>
              <a:defRPr sz="4400" b="1">
                <a:solidFill>
                  <a:srgbClr val="FF0000"/>
                </a:solidFill>
                <a:latin typeface="Comic Sans MS" pitchFamily="66" charset="0"/>
              </a:defRPr>
            </a:lvl6pPr>
            <a:lvl7pPr marL="2971800" indent="-228600" algn="ctr" eaLnBrk="0" fontAlgn="base" hangingPunct="0">
              <a:spcBef>
                <a:spcPct val="20000"/>
              </a:spcBef>
              <a:spcAft>
                <a:spcPct val="0"/>
              </a:spcAft>
              <a:defRPr sz="4400" b="1">
                <a:solidFill>
                  <a:srgbClr val="FF0000"/>
                </a:solidFill>
                <a:latin typeface="Comic Sans MS" pitchFamily="66" charset="0"/>
              </a:defRPr>
            </a:lvl7pPr>
            <a:lvl8pPr marL="3429000" indent="-228600" algn="ctr" eaLnBrk="0" fontAlgn="base" hangingPunct="0">
              <a:spcBef>
                <a:spcPct val="20000"/>
              </a:spcBef>
              <a:spcAft>
                <a:spcPct val="0"/>
              </a:spcAft>
              <a:defRPr sz="4400" b="1">
                <a:solidFill>
                  <a:srgbClr val="FF0000"/>
                </a:solidFill>
                <a:latin typeface="Comic Sans MS" pitchFamily="66" charset="0"/>
              </a:defRPr>
            </a:lvl8pPr>
            <a:lvl9pPr marL="3886200" indent="-228600" algn="ctr" eaLnBrk="0" fontAlgn="base" hangingPunct="0">
              <a:spcBef>
                <a:spcPct val="20000"/>
              </a:spcBef>
              <a:spcAft>
                <a:spcPct val="0"/>
              </a:spcAft>
              <a:defRPr sz="4400" b="1">
                <a:solidFill>
                  <a:srgbClr val="FF0000"/>
                </a:solidFill>
                <a:latin typeface="Comic Sans MS" pitchFamily="66" charset="0"/>
              </a:defRPr>
            </a:lvl9pPr>
          </a:lstStyle>
          <a:p>
            <a:endParaRPr lang="en-US" altLang="en-US"/>
          </a:p>
        </p:txBody>
      </p:sp>
      <p:sp>
        <p:nvSpPr>
          <p:cNvPr id="12" name="Oval 9"/>
          <p:cNvSpPr>
            <a:spLocks noChangeArrowheads="1"/>
          </p:cNvSpPr>
          <p:nvPr/>
        </p:nvSpPr>
        <p:spPr bwMode="auto">
          <a:xfrm>
            <a:off x="8131175" y="2322513"/>
            <a:ext cx="1089025" cy="4144962"/>
          </a:xfrm>
          <a:prstGeom prst="ellipse">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4400" b="1">
                <a:solidFill>
                  <a:srgbClr val="FF0000"/>
                </a:solidFill>
                <a:latin typeface="Comic Sans MS" pitchFamily="66" charset="0"/>
              </a:defRPr>
            </a:lvl1pPr>
            <a:lvl2pPr marL="742950" indent="-285750">
              <a:defRPr sz="4400" b="1">
                <a:solidFill>
                  <a:srgbClr val="FF0000"/>
                </a:solidFill>
                <a:latin typeface="Comic Sans MS" pitchFamily="66" charset="0"/>
              </a:defRPr>
            </a:lvl2pPr>
            <a:lvl3pPr marL="1143000" indent="-228600">
              <a:defRPr sz="4400" b="1">
                <a:solidFill>
                  <a:srgbClr val="FF0000"/>
                </a:solidFill>
                <a:latin typeface="Comic Sans MS" pitchFamily="66" charset="0"/>
              </a:defRPr>
            </a:lvl3pPr>
            <a:lvl4pPr marL="1600200" indent="-228600">
              <a:defRPr sz="4400" b="1">
                <a:solidFill>
                  <a:srgbClr val="FF0000"/>
                </a:solidFill>
                <a:latin typeface="Comic Sans MS" pitchFamily="66" charset="0"/>
              </a:defRPr>
            </a:lvl4pPr>
            <a:lvl5pPr marL="2057400" indent="-228600">
              <a:defRPr sz="4400" b="1">
                <a:solidFill>
                  <a:srgbClr val="FF0000"/>
                </a:solidFill>
                <a:latin typeface="Comic Sans MS" pitchFamily="66" charset="0"/>
              </a:defRPr>
            </a:lvl5pPr>
            <a:lvl6pPr marL="2514600" indent="-228600" algn="ctr" eaLnBrk="0" fontAlgn="base" hangingPunct="0">
              <a:spcBef>
                <a:spcPct val="20000"/>
              </a:spcBef>
              <a:spcAft>
                <a:spcPct val="0"/>
              </a:spcAft>
              <a:defRPr sz="4400" b="1">
                <a:solidFill>
                  <a:srgbClr val="FF0000"/>
                </a:solidFill>
                <a:latin typeface="Comic Sans MS" pitchFamily="66" charset="0"/>
              </a:defRPr>
            </a:lvl6pPr>
            <a:lvl7pPr marL="2971800" indent="-228600" algn="ctr" eaLnBrk="0" fontAlgn="base" hangingPunct="0">
              <a:spcBef>
                <a:spcPct val="20000"/>
              </a:spcBef>
              <a:spcAft>
                <a:spcPct val="0"/>
              </a:spcAft>
              <a:defRPr sz="4400" b="1">
                <a:solidFill>
                  <a:srgbClr val="FF0000"/>
                </a:solidFill>
                <a:latin typeface="Comic Sans MS" pitchFamily="66" charset="0"/>
              </a:defRPr>
            </a:lvl7pPr>
            <a:lvl8pPr marL="3429000" indent="-228600" algn="ctr" eaLnBrk="0" fontAlgn="base" hangingPunct="0">
              <a:spcBef>
                <a:spcPct val="20000"/>
              </a:spcBef>
              <a:spcAft>
                <a:spcPct val="0"/>
              </a:spcAft>
              <a:defRPr sz="4400" b="1">
                <a:solidFill>
                  <a:srgbClr val="FF0000"/>
                </a:solidFill>
                <a:latin typeface="Comic Sans MS" pitchFamily="66" charset="0"/>
              </a:defRPr>
            </a:lvl8pPr>
            <a:lvl9pPr marL="3886200" indent="-228600" algn="ctr" eaLnBrk="0" fontAlgn="base" hangingPunct="0">
              <a:spcBef>
                <a:spcPct val="20000"/>
              </a:spcBef>
              <a:spcAft>
                <a:spcPct val="0"/>
              </a:spcAft>
              <a:defRPr sz="4400" b="1">
                <a:solidFill>
                  <a:srgbClr val="FF0000"/>
                </a:solidFill>
                <a:latin typeface="Comic Sans MS" pitchFamily="66" charset="0"/>
              </a:defRPr>
            </a:lvl9pPr>
          </a:lstStyle>
          <a:p>
            <a:endParaRPr lang="en-US" altLang="en-US"/>
          </a:p>
        </p:txBody>
      </p:sp>
      <p:sp>
        <p:nvSpPr>
          <p:cNvPr id="13" name="Line 10"/>
          <p:cNvSpPr>
            <a:spLocks noChangeShapeType="1"/>
          </p:cNvSpPr>
          <p:nvPr/>
        </p:nvSpPr>
        <p:spPr bwMode="auto">
          <a:xfrm>
            <a:off x="1760538" y="2322513"/>
            <a:ext cx="687228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latin typeface="Times New Roman" pitchFamily="18" charset="0"/>
              <a:cs typeface="Times New Roman" pitchFamily="18" charset="0"/>
            </a:endParaRPr>
          </a:p>
        </p:txBody>
      </p:sp>
      <p:sp>
        <p:nvSpPr>
          <p:cNvPr id="14" name="Line 11"/>
          <p:cNvSpPr>
            <a:spLocks noChangeShapeType="1"/>
          </p:cNvSpPr>
          <p:nvPr/>
        </p:nvSpPr>
        <p:spPr bwMode="auto">
          <a:xfrm>
            <a:off x="1760538" y="6467475"/>
            <a:ext cx="687228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latin typeface="Times New Roman" pitchFamily="18" charset="0"/>
              <a:cs typeface="Times New Roman" pitchFamily="18" charset="0"/>
            </a:endParaRPr>
          </a:p>
        </p:txBody>
      </p:sp>
      <p:sp>
        <p:nvSpPr>
          <p:cNvPr id="15" name="Line 12"/>
          <p:cNvSpPr>
            <a:spLocks noChangeShapeType="1"/>
          </p:cNvSpPr>
          <p:nvPr/>
        </p:nvSpPr>
        <p:spPr bwMode="auto">
          <a:xfrm flipH="1">
            <a:off x="2819400" y="4318000"/>
            <a:ext cx="2041525" cy="20828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latin typeface="Times New Roman" pitchFamily="18" charset="0"/>
              <a:cs typeface="Times New Roman" pitchFamily="18" charset="0"/>
            </a:endParaRPr>
          </a:p>
        </p:txBody>
      </p:sp>
      <p:sp>
        <p:nvSpPr>
          <p:cNvPr id="16" name="AutoShape 14"/>
          <p:cNvSpPr>
            <a:spLocks noChangeArrowheads="1"/>
          </p:cNvSpPr>
          <p:nvPr/>
        </p:nvSpPr>
        <p:spPr bwMode="auto">
          <a:xfrm>
            <a:off x="4359275" y="3886200"/>
            <a:ext cx="920750" cy="949325"/>
          </a:xfrm>
          <a:prstGeom prst="irregularSeal2">
            <a:avLst/>
          </a:prstGeom>
          <a:solidFill>
            <a:srgbClr val="FE0000"/>
          </a:solidFill>
          <a:ln w="9525">
            <a:solidFill>
              <a:schemeClr val="tx1"/>
            </a:solidFill>
            <a:miter lim="800000"/>
            <a:headEnd/>
            <a:tailEnd/>
          </a:ln>
        </p:spPr>
        <p:txBody>
          <a:bodyPr wrap="none" anchor="ctr"/>
          <a:lstStyle>
            <a:lvl1pPr>
              <a:defRPr sz="4400" b="1">
                <a:solidFill>
                  <a:srgbClr val="FF0000"/>
                </a:solidFill>
                <a:latin typeface="Comic Sans MS" pitchFamily="66" charset="0"/>
              </a:defRPr>
            </a:lvl1pPr>
            <a:lvl2pPr marL="742950" indent="-285750">
              <a:defRPr sz="4400" b="1">
                <a:solidFill>
                  <a:srgbClr val="FF0000"/>
                </a:solidFill>
                <a:latin typeface="Comic Sans MS" pitchFamily="66" charset="0"/>
              </a:defRPr>
            </a:lvl2pPr>
            <a:lvl3pPr marL="1143000" indent="-228600">
              <a:defRPr sz="4400" b="1">
                <a:solidFill>
                  <a:srgbClr val="FF0000"/>
                </a:solidFill>
                <a:latin typeface="Comic Sans MS" pitchFamily="66" charset="0"/>
              </a:defRPr>
            </a:lvl3pPr>
            <a:lvl4pPr marL="1600200" indent="-228600">
              <a:defRPr sz="4400" b="1">
                <a:solidFill>
                  <a:srgbClr val="FF0000"/>
                </a:solidFill>
                <a:latin typeface="Comic Sans MS" pitchFamily="66" charset="0"/>
              </a:defRPr>
            </a:lvl4pPr>
            <a:lvl5pPr marL="2057400" indent="-228600">
              <a:defRPr sz="4400" b="1">
                <a:solidFill>
                  <a:srgbClr val="FF0000"/>
                </a:solidFill>
                <a:latin typeface="Comic Sans MS" pitchFamily="66" charset="0"/>
              </a:defRPr>
            </a:lvl5pPr>
            <a:lvl6pPr marL="2514600" indent="-228600" algn="ctr" eaLnBrk="0" fontAlgn="base" hangingPunct="0">
              <a:spcBef>
                <a:spcPct val="20000"/>
              </a:spcBef>
              <a:spcAft>
                <a:spcPct val="0"/>
              </a:spcAft>
              <a:defRPr sz="4400" b="1">
                <a:solidFill>
                  <a:srgbClr val="FF0000"/>
                </a:solidFill>
                <a:latin typeface="Comic Sans MS" pitchFamily="66" charset="0"/>
              </a:defRPr>
            </a:lvl6pPr>
            <a:lvl7pPr marL="2971800" indent="-228600" algn="ctr" eaLnBrk="0" fontAlgn="base" hangingPunct="0">
              <a:spcBef>
                <a:spcPct val="20000"/>
              </a:spcBef>
              <a:spcAft>
                <a:spcPct val="0"/>
              </a:spcAft>
              <a:defRPr sz="4400" b="1">
                <a:solidFill>
                  <a:srgbClr val="FF0000"/>
                </a:solidFill>
                <a:latin typeface="Comic Sans MS" pitchFamily="66" charset="0"/>
              </a:defRPr>
            </a:lvl7pPr>
            <a:lvl8pPr marL="3429000" indent="-228600" algn="ctr" eaLnBrk="0" fontAlgn="base" hangingPunct="0">
              <a:spcBef>
                <a:spcPct val="20000"/>
              </a:spcBef>
              <a:spcAft>
                <a:spcPct val="0"/>
              </a:spcAft>
              <a:defRPr sz="4400" b="1">
                <a:solidFill>
                  <a:srgbClr val="FF0000"/>
                </a:solidFill>
                <a:latin typeface="Comic Sans MS" pitchFamily="66" charset="0"/>
              </a:defRPr>
            </a:lvl8pPr>
            <a:lvl9pPr marL="3886200" indent="-228600" algn="ctr" eaLnBrk="0" fontAlgn="base" hangingPunct="0">
              <a:spcBef>
                <a:spcPct val="20000"/>
              </a:spcBef>
              <a:spcAft>
                <a:spcPct val="0"/>
              </a:spcAft>
              <a:defRPr sz="4400" b="1">
                <a:solidFill>
                  <a:srgbClr val="FF0000"/>
                </a:solidFill>
                <a:latin typeface="Comic Sans MS" pitchFamily="66" charset="0"/>
              </a:defRPr>
            </a:lvl9pPr>
          </a:lstStyle>
          <a:p>
            <a:endParaRPr lang="en-US" altLang="en-US">
              <a:latin typeface="Times New Roman" pitchFamily="18" charset="0"/>
              <a:cs typeface="Times New Roman" pitchFamily="18" charset="0"/>
            </a:endParaRPr>
          </a:p>
        </p:txBody>
      </p:sp>
      <p:sp>
        <p:nvSpPr>
          <p:cNvPr id="17" name="Text Box 15"/>
          <p:cNvSpPr txBox="1">
            <a:spLocks noChangeArrowheads="1"/>
          </p:cNvSpPr>
          <p:nvPr/>
        </p:nvSpPr>
        <p:spPr bwMode="auto">
          <a:xfrm>
            <a:off x="4188693" y="1660525"/>
            <a:ext cx="1898501" cy="65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spAutoFit/>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pPr eaLnBrk="1" hangingPunct="1">
              <a:spcBef>
                <a:spcPct val="0"/>
              </a:spcBef>
            </a:pPr>
            <a:r>
              <a:rPr lang="en-US" altLang="en-US" sz="3600">
                <a:solidFill>
                  <a:schemeClr val="tx1"/>
                </a:solidFill>
                <a:latin typeface="Times New Roman" pitchFamily="18" charset="0"/>
                <a:cs typeface="Times New Roman" pitchFamily="18" charset="0"/>
              </a:rPr>
              <a:t>Detector</a:t>
            </a:r>
          </a:p>
        </p:txBody>
      </p:sp>
      <p:sp>
        <p:nvSpPr>
          <p:cNvPr id="18" name="Text Box 16"/>
          <p:cNvSpPr txBox="1">
            <a:spLocks noChangeArrowheads="1"/>
          </p:cNvSpPr>
          <p:nvPr/>
        </p:nvSpPr>
        <p:spPr bwMode="auto">
          <a:xfrm>
            <a:off x="84138" y="3489325"/>
            <a:ext cx="1571625" cy="6556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spAutoFit/>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pPr eaLnBrk="1" hangingPunct="1">
              <a:spcBef>
                <a:spcPct val="0"/>
              </a:spcBef>
            </a:pPr>
            <a:r>
              <a:rPr lang="en-US" altLang="en-US" sz="3600">
                <a:latin typeface="Times New Roman" pitchFamily="18" charset="0"/>
                <a:cs typeface="Times New Roman" pitchFamily="18" charset="0"/>
              </a:rPr>
              <a:t>Proton</a:t>
            </a:r>
          </a:p>
        </p:txBody>
      </p:sp>
      <p:sp>
        <p:nvSpPr>
          <p:cNvPr id="19" name="Text Box 17"/>
          <p:cNvSpPr txBox="1">
            <a:spLocks noChangeArrowheads="1"/>
          </p:cNvSpPr>
          <p:nvPr/>
        </p:nvSpPr>
        <p:spPr bwMode="auto">
          <a:xfrm>
            <a:off x="8289628" y="3575050"/>
            <a:ext cx="1616372" cy="6568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spAutoFit/>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pPr eaLnBrk="1" hangingPunct="1">
              <a:spcBef>
                <a:spcPct val="0"/>
              </a:spcBef>
            </a:pPr>
            <a:r>
              <a:rPr lang="en-US" altLang="en-US" sz="3600" dirty="0" smtClean="0">
                <a:latin typeface="Times New Roman" pitchFamily="18" charset="0"/>
                <a:cs typeface="Times New Roman" pitchFamily="18" charset="0"/>
              </a:rPr>
              <a:t>Proton</a:t>
            </a:r>
            <a:endParaRPr lang="en-US" altLang="en-US" sz="3600" dirty="0">
              <a:latin typeface="Times New Roman" pitchFamily="18" charset="0"/>
              <a:cs typeface="Times New Roman" pitchFamily="18" charset="0"/>
            </a:endParaRPr>
          </a:p>
        </p:txBody>
      </p:sp>
      <p:sp>
        <p:nvSpPr>
          <p:cNvPr id="20" name="Text Box 13"/>
          <p:cNvSpPr txBox="1">
            <a:spLocks noChangeArrowheads="1"/>
          </p:cNvSpPr>
          <p:nvPr/>
        </p:nvSpPr>
        <p:spPr bwMode="auto">
          <a:xfrm rot="-2726807">
            <a:off x="426393" y="5669144"/>
            <a:ext cx="4378026" cy="65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spAutoFit/>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pPr eaLnBrk="1" hangingPunct="1">
              <a:spcBef>
                <a:spcPct val="0"/>
              </a:spcBef>
            </a:pPr>
            <a:r>
              <a:rPr lang="en-US" altLang="en-US" sz="3600" dirty="0">
                <a:solidFill>
                  <a:srgbClr val="0000FF"/>
                </a:solidFill>
                <a:latin typeface="Times New Roman" pitchFamily="18" charset="0"/>
                <a:cs typeface="Times New Roman" pitchFamily="18" charset="0"/>
              </a:rPr>
              <a:t>Dark Matter Particle</a:t>
            </a:r>
          </a:p>
        </p:txBody>
      </p:sp>
      <p:sp>
        <p:nvSpPr>
          <p:cNvPr id="21" name="Rectangle 20"/>
          <p:cNvSpPr/>
          <p:nvPr/>
        </p:nvSpPr>
        <p:spPr>
          <a:xfrm>
            <a:off x="3200400" y="6172200"/>
            <a:ext cx="6934200" cy="1569660"/>
          </a:xfrm>
          <a:prstGeom prst="rect">
            <a:avLst/>
          </a:prstGeom>
          <a:solidFill>
            <a:schemeClr val="bg1"/>
          </a:solidFill>
        </p:spPr>
        <p:txBody>
          <a:bodyPr wrap="square">
            <a:spAutoFit/>
          </a:bodyPr>
          <a:lstStyle/>
          <a:p>
            <a:pPr eaLnBrk="1" hangingPunct="1">
              <a:spcBef>
                <a:spcPct val="0"/>
              </a:spcBef>
            </a:pPr>
            <a:r>
              <a:rPr lang="en-US" altLang="en-US" sz="2400" dirty="0" smtClean="0">
                <a:latin typeface="Times New Roman" pitchFamily="18" charset="0"/>
                <a:cs typeface="Times New Roman" pitchFamily="18" charset="0"/>
              </a:rPr>
              <a:t>Ok… Its more complicated than this since Dark Matter Particles don’t easily interact with detectors…</a:t>
            </a:r>
          </a:p>
          <a:p>
            <a:pPr eaLnBrk="1" hangingPunct="1">
              <a:spcBef>
                <a:spcPct val="0"/>
              </a:spcBef>
            </a:pPr>
            <a:r>
              <a:rPr lang="en-US" altLang="en-US" sz="2400" dirty="0" smtClean="0">
                <a:solidFill>
                  <a:schemeClr val="tx1"/>
                </a:solidFill>
                <a:latin typeface="Times New Roman" pitchFamily="18" charset="0"/>
                <a:cs typeface="Times New Roman" pitchFamily="18" charset="0"/>
              </a:rPr>
              <a:t>Nor do we usually produce them directly</a:t>
            </a:r>
            <a:endParaRPr lang="en-US" alt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par>
                          <p:cTn id="11" fill="hold">
                            <p:stCondLst>
                              <p:cond delay="2000"/>
                            </p:stCondLst>
                            <p:childTnLst>
                              <p:par>
                                <p:cTn id="12" presetID="2" presetClass="entr" presetSubtype="2"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1+#ppt_w/2"/>
                                          </p:val>
                                        </p:tav>
                                        <p:tav tm="100000">
                                          <p:val>
                                            <p:strVal val="#ppt_x"/>
                                          </p:val>
                                        </p:tav>
                                      </p:tavLst>
                                    </p:anim>
                                    <p:anim calcmode="lin" valueType="num">
                                      <p:cBhvr additive="base">
                                        <p:cTn id="15" dur="1000" fill="hold"/>
                                        <p:tgtEl>
                                          <p:spTgt spid="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9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
                                        <p:tgtEl>
                                          <p:spTgt spid="16"/>
                                        </p:tgtEl>
                                      </p:cBhvr>
                                    </p:animEffect>
                                  </p:childTnLst>
                                </p:cTn>
                              </p:par>
                              <p:par>
                                <p:cTn id="23" presetID="22" presetClass="entr" presetSubtype="8" fill="hold" nodeType="withEffect">
                                  <p:stCondLst>
                                    <p:cond delay="100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par>
                                <p:cTn id="26" presetID="22" presetClass="entr" presetSubtype="2" fill="hold" nodeType="withEffect">
                                  <p:stCondLst>
                                    <p:cond delay="100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1000"/>
                                        <p:tgtEl>
                                          <p:spTgt spid="15"/>
                                        </p:tgtEl>
                                      </p:cBhvr>
                                    </p:animEffect>
                                  </p:childTnLst>
                                </p:cTn>
                              </p:par>
                              <p:par>
                                <p:cTn id="29" presetID="10" presetClass="entr" presetSubtype="0" fill="hold" nodeType="withEffect">
                                  <p:stCondLst>
                                    <p:cond delay="10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2000"/>
                                        <p:tgtEl>
                                          <p:spTgt spid="20"/>
                                        </p:tgtEl>
                                      </p:cBhvr>
                                    </p:animEffect>
                                  </p:childTnLst>
                                </p:cTn>
                              </p:par>
                              <p:par>
                                <p:cTn id="32" presetID="10" presetClass="entr" presetSubtype="0" fill="hold" nodeType="withEffect">
                                  <p:stCondLst>
                                    <p:cond delay="10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childTnLst>
                                </p:cTn>
                              </p:par>
                            </p:childTnLst>
                          </p:cTn>
                        </p:par>
                        <p:par>
                          <p:cTn id="35" fill="hold">
                            <p:stCondLst>
                              <p:cond delay="5000"/>
                            </p:stCondLst>
                            <p:childTnLst>
                              <p:par>
                                <p:cTn id="36" presetID="10"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8" grpId="0" animBg="1"/>
      <p:bldP spid="19"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Limits on SUSY from LHC</a:t>
            </a:r>
            <a:endParaRPr lang="en-US" dirty="0"/>
          </a:p>
        </p:txBody>
      </p:sp>
      <p:sp>
        <p:nvSpPr>
          <p:cNvPr id="3" name="Content Placeholder 2"/>
          <p:cNvSpPr>
            <a:spLocks noGrp="1"/>
          </p:cNvSpPr>
          <p:nvPr>
            <p:ph idx="1"/>
          </p:nvPr>
        </p:nvSpPr>
        <p:spPr>
          <a:xfrm>
            <a:off x="304800" y="1371600"/>
            <a:ext cx="4953000" cy="5537200"/>
          </a:xfrm>
        </p:spPr>
        <p:txBody>
          <a:bodyPr>
            <a:noAutofit/>
          </a:bodyPr>
          <a:lstStyle/>
          <a:p>
            <a:r>
              <a:rPr lang="en-US" sz="3200" dirty="0" smtClean="0"/>
              <a:t>CMS and ATLAS have huge number of peoples searching extensively for Supersymmetry, extra dimensions and associated dark matter production</a:t>
            </a:r>
          </a:p>
          <a:p>
            <a:r>
              <a:rPr lang="en-US" sz="3200" dirty="0" smtClean="0"/>
              <a:t>The number of models and amount of parameter space ruled out is remarkable</a:t>
            </a:r>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27</a:t>
            </a:fld>
            <a:endParaRPr lang="en-US" dirty="0"/>
          </a:p>
        </p:txBody>
      </p:sp>
      <p:pic>
        <p:nvPicPr>
          <p:cNvPr id="7" name="Picture 3"/>
          <p:cNvPicPr>
            <a:picLocks noChangeAspect="1" noChangeArrowheads="1"/>
          </p:cNvPicPr>
          <p:nvPr/>
        </p:nvPicPr>
        <p:blipFill>
          <a:blip r:embed="rId2" cstate="print"/>
          <a:srcRect l="3571"/>
          <a:stretch>
            <a:fillRect/>
          </a:stretch>
        </p:blipFill>
        <p:spPr bwMode="auto">
          <a:xfrm>
            <a:off x="5159829" y="2362200"/>
            <a:ext cx="4898571"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Dark Matter with </a:t>
            </a:r>
            <a:r>
              <a:rPr lang="en-US" dirty="0" err="1" smtClean="0"/>
              <a:t>AstroPhysics</a:t>
            </a:r>
            <a:endParaRPr lang="en-US" dirty="0"/>
          </a:p>
        </p:txBody>
      </p:sp>
      <p:sp>
        <p:nvSpPr>
          <p:cNvPr id="3" name="Content Placeholder 2"/>
          <p:cNvSpPr>
            <a:spLocks noGrp="1"/>
          </p:cNvSpPr>
          <p:nvPr>
            <p:ph idx="1"/>
          </p:nvPr>
        </p:nvSpPr>
        <p:spPr/>
        <p:txBody>
          <a:bodyPr>
            <a:normAutofit/>
          </a:bodyPr>
          <a:lstStyle/>
          <a:p>
            <a:r>
              <a:rPr lang="en-US" dirty="0" smtClean="0"/>
              <a:t>Look for dark matter </a:t>
            </a:r>
            <a:r>
              <a:rPr lang="en-US" dirty="0" smtClean="0"/>
              <a:t>annihilation</a:t>
            </a:r>
          </a:p>
          <a:p>
            <a:pPr lvl="1"/>
            <a:r>
              <a:rPr lang="en-US" sz="3200" dirty="0" smtClean="0"/>
              <a:t>Produce photons or other SM particles?</a:t>
            </a:r>
            <a:endParaRPr lang="en-US" sz="3200" dirty="0" smtClean="0"/>
          </a:p>
          <a:p>
            <a:r>
              <a:rPr lang="en-US" dirty="0" smtClean="0"/>
              <a:t>Excess of data at ~3.5 keV in multiple experiments has sparked interest</a:t>
            </a:r>
          </a:p>
          <a:p>
            <a:r>
              <a:rPr lang="en-US" i="1" dirty="0" smtClean="0"/>
              <a:t>Can the backgrounds be trusted? </a:t>
            </a:r>
            <a:endParaRPr lang="en-US" i="1" dirty="0"/>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28</a:t>
            </a:fld>
            <a:endParaRPr lang="en-US" dirty="0"/>
          </a:p>
        </p:txBody>
      </p:sp>
      <p:pic>
        <p:nvPicPr>
          <p:cNvPr id="26627" name="Picture 3"/>
          <p:cNvPicPr>
            <a:picLocks noChangeAspect="1" noChangeArrowheads="1"/>
          </p:cNvPicPr>
          <p:nvPr/>
        </p:nvPicPr>
        <p:blipFill>
          <a:blip r:embed="rId2" cstate="print"/>
          <a:srcRect/>
          <a:stretch>
            <a:fillRect/>
          </a:stretch>
        </p:blipFill>
        <p:spPr bwMode="auto">
          <a:xfrm>
            <a:off x="1524000" y="4419600"/>
            <a:ext cx="7448550" cy="3447891"/>
          </a:xfrm>
          <a:prstGeom prst="rect">
            <a:avLst/>
          </a:prstGeom>
          <a:noFill/>
          <a:ln w="9525">
            <a:noFill/>
            <a:miter lim="800000"/>
            <a:headEnd/>
            <a:tailEnd/>
          </a:ln>
        </p:spPr>
      </p:pic>
      <p:sp>
        <p:nvSpPr>
          <p:cNvPr id="8" name="TextBox 7"/>
          <p:cNvSpPr txBox="1"/>
          <p:nvPr/>
        </p:nvSpPr>
        <p:spPr>
          <a:xfrm>
            <a:off x="228600" y="6748046"/>
            <a:ext cx="5618132" cy="338554"/>
          </a:xfrm>
          <a:prstGeom prst="rect">
            <a:avLst/>
          </a:prstGeom>
          <a:noFill/>
        </p:spPr>
        <p:txBody>
          <a:bodyPr wrap="square" rtlCol="0">
            <a:spAutoFit/>
          </a:bodyPr>
          <a:lstStyle/>
          <a:p>
            <a:pPr algn="l"/>
            <a:r>
              <a:rPr lang="en-US" sz="1600" dirty="0" smtClean="0">
                <a:solidFill>
                  <a:schemeClr val="tx1"/>
                </a:solidFill>
              </a:rPr>
              <a:t>E. Bulbul et al, arXiv:1402.2301</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Sources of Dark Matter are Cheap</a:t>
            </a:r>
            <a:endParaRPr lang="en-US" dirty="0"/>
          </a:p>
        </p:txBody>
      </p:sp>
      <p:sp>
        <p:nvSpPr>
          <p:cNvPr id="3" name="Content Placeholder 2"/>
          <p:cNvSpPr>
            <a:spLocks noGrp="1"/>
          </p:cNvSpPr>
          <p:nvPr>
            <p:ph idx="1"/>
          </p:nvPr>
        </p:nvSpPr>
        <p:spPr>
          <a:xfrm>
            <a:off x="533400" y="1371600"/>
            <a:ext cx="3276600" cy="5537200"/>
          </a:xfrm>
        </p:spPr>
        <p:txBody>
          <a:bodyPr/>
          <a:lstStyle/>
          <a:p>
            <a:r>
              <a:rPr lang="en-US" altLang="en-US" i="1" dirty="0" smtClean="0">
                <a:solidFill>
                  <a:srgbClr val="0000FF"/>
                </a:solidFill>
              </a:rPr>
              <a:t>Our Sun is Moving through our Galaxy… </a:t>
            </a:r>
          </a:p>
          <a:p>
            <a:r>
              <a:rPr lang="en-US" altLang="en-US" i="1" dirty="0" smtClean="0"/>
              <a:t>Lots of Dark Matter is hitting the Earth every second</a:t>
            </a:r>
            <a:endParaRPr lang="en-US" dirty="0" smtClean="0"/>
          </a:p>
          <a:p>
            <a:endParaRPr lang="en-US" dirty="0"/>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29</a:t>
            </a:fld>
            <a:endParaRPr lang="en-US" dirty="0"/>
          </a:p>
        </p:txBody>
      </p:sp>
      <p:sp>
        <p:nvSpPr>
          <p:cNvPr id="7" name="Content Placeholder 2"/>
          <p:cNvSpPr txBox="1">
            <a:spLocks/>
          </p:cNvSpPr>
          <p:nvPr/>
        </p:nvSpPr>
        <p:spPr bwMode="auto">
          <a:xfrm>
            <a:off x="3581400" y="1600200"/>
            <a:ext cx="4307839" cy="117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lvl1pPr marL="382588" indent="-382588" algn="l" defTabSz="1019175" rtl="0" eaLnBrk="0" fontAlgn="base" hangingPunct="0">
              <a:spcBef>
                <a:spcPct val="20000"/>
              </a:spcBef>
              <a:spcAft>
                <a:spcPct val="0"/>
              </a:spcAft>
              <a:buChar char="•"/>
              <a:defRPr sz="3600" b="1">
                <a:solidFill>
                  <a:srgbClr val="FF0000"/>
                </a:solidFill>
                <a:latin typeface="+mn-lt"/>
                <a:ea typeface="+mn-ea"/>
                <a:cs typeface="+mn-cs"/>
              </a:defRPr>
            </a:lvl1pPr>
            <a:lvl2pPr marL="827088" indent="-317500" algn="l" defTabSz="1019175" rtl="0" eaLnBrk="0" fontAlgn="base" hangingPunct="0">
              <a:spcBef>
                <a:spcPct val="20000"/>
              </a:spcBef>
              <a:spcAft>
                <a:spcPct val="0"/>
              </a:spcAft>
              <a:buChar char="–"/>
              <a:defRPr sz="3100" b="1">
                <a:solidFill>
                  <a:schemeClr val="tx1"/>
                </a:solidFill>
                <a:latin typeface="+mn-lt"/>
              </a:defRPr>
            </a:lvl2pPr>
            <a:lvl3pPr marL="1209675" indent="-254000" algn="l" defTabSz="1019175" rtl="0" eaLnBrk="0" fontAlgn="base" hangingPunct="0">
              <a:spcBef>
                <a:spcPct val="20000"/>
              </a:spcBef>
              <a:spcAft>
                <a:spcPct val="0"/>
              </a:spcAft>
              <a:buChar char="•"/>
              <a:defRPr sz="2700" b="1">
                <a:solidFill>
                  <a:srgbClr val="33CC33"/>
                </a:solidFill>
                <a:latin typeface="+mn-lt"/>
              </a:defRPr>
            </a:lvl3pPr>
            <a:lvl4pPr marL="1592263" indent="-255588" algn="l" defTabSz="1019175" rtl="0" eaLnBrk="0" fontAlgn="base" hangingPunct="0">
              <a:spcBef>
                <a:spcPct val="20000"/>
              </a:spcBef>
              <a:spcAft>
                <a:spcPct val="0"/>
              </a:spcAft>
              <a:buChar char="–"/>
              <a:defRPr sz="2200" b="1">
                <a:solidFill>
                  <a:schemeClr val="tx1"/>
                </a:solidFill>
                <a:latin typeface="+mn-lt"/>
              </a:defRPr>
            </a:lvl4pPr>
            <a:lvl5pPr marL="1973263" indent="-254000" algn="l" defTabSz="1019175" rtl="0" eaLnBrk="0" fontAlgn="base" hangingPunct="0">
              <a:spcBef>
                <a:spcPct val="20000"/>
              </a:spcBef>
              <a:spcAft>
                <a:spcPct val="0"/>
              </a:spcAft>
              <a:buChar char="»"/>
              <a:defRPr sz="2200" b="1">
                <a:solidFill>
                  <a:schemeClr val="tx1"/>
                </a:solidFill>
                <a:latin typeface="+mn-lt"/>
              </a:defRPr>
            </a:lvl5pPr>
            <a:lvl6pPr marL="2430463" indent="-254000" algn="l" defTabSz="1019175" rtl="0" eaLnBrk="0" fontAlgn="base" hangingPunct="0">
              <a:spcBef>
                <a:spcPct val="20000"/>
              </a:spcBef>
              <a:spcAft>
                <a:spcPct val="0"/>
              </a:spcAft>
              <a:buChar char="»"/>
              <a:defRPr sz="2200" b="1">
                <a:solidFill>
                  <a:schemeClr val="tx1"/>
                </a:solidFill>
                <a:latin typeface="+mn-lt"/>
              </a:defRPr>
            </a:lvl6pPr>
            <a:lvl7pPr marL="2887663" indent="-254000" algn="l" defTabSz="1019175" rtl="0" eaLnBrk="0" fontAlgn="base" hangingPunct="0">
              <a:spcBef>
                <a:spcPct val="20000"/>
              </a:spcBef>
              <a:spcAft>
                <a:spcPct val="0"/>
              </a:spcAft>
              <a:buChar char="»"/>
              <a:defRPr sz="2200" b="1">
                <a:solidFill>
                  <a:schemeClr val="tx1"/>
                </a:solidFill>
                <a:latin typeface="+mn-lt"/>
              </a:defRPr>
            </a:lvl7pPr>
            <a:lvl8pPr marL="3344863" indent="-254000" algn="l" defTabSz="1019175" rtl="0" eaLnBrk="0" fontAlgn="base" hangingPunct="0">
              <a:spcBef>
                <a:spcPct val="20000"/>
              </a:spcBef>
              <a:spcAft>
                <a:spcPct val="0"/>
              </a:spcAft>
              <a:buChar char="»"/>
              <a:defRPr sz="2200" b="1">
                <a:solidFill>
                  <a:schemeClr val="tx1"/>
                </a:solidFill>
                <a:latin typeface="+mn-lt"/>
              </a:defRPr>
            </a:lvl8pPr>
            <a:lvl9pPr marL="3802063" indent="-254000" algn="l" defTabSz="1019175" rtl="0" eaLnBrk="0" fontAlgn="base" hangingPunct="0">
              <a:spcBef>
                <a:spcPct val="20000"/>
              </a:spcBef>
              <a:spcAft>
                <a:spcPct val="0"/>
              </a:spcAft>
              <a:buChar char="»"/>
              <a:defRPr sz="2200" b="1">
                <a:solidFill>
                  <a:schemeClr val="tx1"/>
                </a:solidFill>
                <a:latin typeface="+mn-lt"/>
              </a:defRPr>
            </a:lvl9pPr>
          </a:lstStyle>
          <a:p>
            <a:pPr marL="0" indent="0">
              <a:buFontTx/>
              <a:buNone/>
            </a:pPr>
            <a:r>
              <a:rPr lang="en-US" altLang="en-US" kern="0" dirty="0" smtClean="0">
                <a:latin typeface="Times New Roman" pitchFamily="18" charset="0"/>
                <a:cs typeface="Times New Roman" pitchFamily="18" charset="0"/>
              </a:rPr>
              <a:t>You are here</a:t>
            </a:r>
            <a:endParaRPr lang="en-US" altLang="en-US" kern="0" dirty="0" smtClean="0">
              <a:solidFill>
                <a:schemeClr val="tx1"/>
              </a:solidFill>
              <a:latin typeface="Times New Roman" pitchFamily="18" charset="0"/>
              <a:cs typeface="Times New Roman" pitchFamily="18" charset="0"/>
            </a:endParaRPr>
          </a:p>
          <a:p>
            <a:endParaRPr lang="en-US" altLang="en-US" sz="3100" kern="0" dirty="0">
              <a:solidFill>
                <a:schemeClr val="tx1"/>
              </a:solidFill>
            </a:endParaRPr>
          </a:p>
        </p:txBody>
      </p:sp>
      <p:pic>
        <p:nvPicPr>
          <p:cNvPr id="8" name="Picture 8" descr="http://bigbang.physics.tamu.edu/Figures/Ch15/CURRENT/Fig01dn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2245360"/>
            <a:ext cx="6193949" cy="490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bwMode="auto">
          <a:xfrm>
            <a:off x="5943600" y="2133600"/>
            <a:ext cx="1600200" cy="2382573"/>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Prologue Continued…</a:t>
            </a:r>
            <a:endParaRPr lang="en-US" dirty="0"/>
          </a:p>
        </p:txBody>
      </p:sp>
      <p:sp>
        <p:nvSpPr>
          <p:cNvPr id="3" name="Content Placeholder 2"/>
          <p:cNvSpPr>
            <a:spLocks noGrp="1"/>
          </p:cNvSpPr>
          <p:nvPr>
            <p:ph idx="1"/>
          </p:nvPr>
        </p:nvSpPr>
        <p:spPr/>
        <p:txBody>
          <a:bodyPr>
            <a:normAutofit lnSpcReduction="10000"/>
          </a:bodyPr>
          <a:lstStyle/>
          <a:p>
            <a:r>
              <a:rPr lang="en-US" dirty="0" smtClean="0"/>
              <a:t>Big picture of what I’ve learned and how I now think about things </a:t>
            </a:r>
            <a:r>
              <a:rPr lang="en-US" dirty="0" smtClean="0">
                <a:sym typeface="Wingdings" pitchFamily="2" charset="2"/>
              </a:rPr>
              <a:t></a:t>
            </a:r>
            <a:r>
              <a:rPr lang="en-US" dirty="0" smtClean="0"/>
              <a:t> use the interface of cosmology and particle physics to point to the next steps</a:t>
            </a:r>
          </a:p>
          <a:p>
            <a:r>
              <a:rPr lang="en-US" dirty="0" smtClean="0"/>
              <a:t>This talk isn’t really the state of the art (like a theorist would give), but rather the perspective of an experimentalist who is looking towards doing the experiments over the next couple of years which are complementary to the LHC</a:t>
            </a:r>
          </a:p>
          <a:p>
            <a:endParaRPr lang="en-US" dirty="0"/>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Dark Matter Searches with the CDMS Experiment</a:t>
            </a:r>
            <a:endParaRPr lang="en-US" dirty="0"/>
          </a:p>
        </p:txBody>
      </p:sp>
      <p:sp>
        <p:nvSpPr>
          <p:cNvPr id="3" name="Content Placeholder 2"/>
          <p:cNvSpPr>
            <a:spLocks noGrp="1"/>
          </p:cNvSpPr>
          <p:nvPr>
            <p:ph idx="1"/>
          </p:nvPr>
        </p:nvSpPr>
        <p:spPr>
          <a:xfrm>
            <a:off x="533400" y="1371600"/>
            <a:ext cx="6629400" cy="5537200"/>
          </a:xfrm>
        </p:spPr>
        <p:txBody>
          <a:bodyPr>
            <a:normAutofit fontScale="92500" lnSpcReduction="10000"/>
          </a:bodyPr>
          <a:lstStyle/>
          <a:p>
            <a:r>
              <a:rPr lang="en-US" sz="3200" dirty="0" smtClean="0"/>
              <a:t>Place Superconducting detectors deep underground</a:t>
            </a:r>
          </a:p>
          <a:p>
            <a:r>
              <a:rPr lang="en-US" sz="3200" dirty="0" smtClean="0"/>
              <a:t>Small interaction with a dark matter particle raises the temperature, which changes the resistance, which changes the voltage, which we can measure!</a:t>
            </a:r>
          </a:p>
          <a:p>
            <a:pPr lvl="1"/>
            <a:r>
              <a:rPr lang="en-US" sz="3200" dirty="0" smtClean="0"/>
              <a:t>Currently taking data at Soudan mine (Minnesota)</a:t>
            </a:r>
          </a:p>
          <a:p>
            <a:pPr lvl="1"/>
            <a:r>
              <a:rPr lang="en-US" sz="3200" dirty="0" smtClean="0"/>
              <a:t>Major upgrades underway </a:t>
            </a:r>
            <a:r>
              <a:rPr lang="en-US" sz="3200" dirty="0" smtClean="0">
                <a:sym typeface="Wingdings" pitchFamily="2" charset="2"/>
              </a:rPr>
              <a:t> </a:t>
            </a:r>
            <a:r>
              <a:rPr lang="en-US" sz="3200" dirty="0" smtClean="0"/>
              <a:t>Sudbury Neutrino Observatory (SNOLab)</a:t>
            </a:r>
          </a:p>
          <a:p>
            <a:endParaRPr lang="en-US" dirty="0"/>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30</a:t>
            </a:fld>
            <a:endParaRPr lang="en-US" dirty="0"/>
          </a:p>
        </p:txBody>
      </p:sp>
      <p:pic>
        <p:nvPicPr>
          <p:cNvPr id="7" name="Picture 2" descr="http://astro.fnal.gov/projects/images/cdms_new.png"/>
          <p:cNvPicPr>
            <a:picLocks noChangeAspect="1" noChangeArrowheads="1"/>
          </p:cNvPicPr>
          <p:nvPr/>
        </p:nvPicPr>
        <p:blipFill>
          <a:blip r:embed="rId2" cstate="print"/>
          <a:srcRect/>
          <a:stretch>
            <a:fillRect/>
          </a:stretch>
        </p:blipFill>
        <p:spPr bwMode="auto">
          <a:xfrm>
            <a:off x="7772400" y="838200"/>
            <a:ext cx="1809750" cy="2724151"/>
          </a:xfrm>
          <a:prstGeom prst="rect">
            <a:avLst/>
          </a:prstGeom>
          <a:noFill/>
        </p:spPr>
      </p:pic>
      <p:pic>
        <p:nvPicPr>
          <p:cNvPr id="8" name="Picture 4" descr="https://www.slac.stanford.edu/exp/cdms/default_files/image002.jpg"/>
          <p:cNvPicPr>
            <a:picLocks noChangeAspect="1" noChangeArrowheads="1"/>
          </p:cNvPicPr>
          <p:nvPr/>
        </p:nvPicPr>
        <p:blipFill>
          <a:blip r:embed="rId3" cstate="print"/>
          <a:srcRect/>
          <a:stretch>
            <a:fillRect/>
          </a:stretch>
        </p:blipFill>
        <p:spPr bwMode="auto">
          <a:xfrm>
            <a:off x="7315200" y="5710388"/>
            <a:ext cx="2743200" cy="2042963"/>
          </a:xfrm>
          <a:prstGeom prst="rect">
            <a:avLst/>
          </a:prstGeom>
          <a:noFill/>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3556174"/>
            <a:ext cx="2743200" cy="213977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Direct Dark </a:t>
            </a:r>
            <a:r>
              <a:rPr lang="en-US" sz="4000" dirty="0" smtClean="0"/>
              <a:t>Matter Detection Experiment </a:t>
            </a:r>
            <a:br>
              <a:rPr lang="en-US" sz="4000" dirty="0" smtClean="0"/>
            </a:br>
            <a:r>
              <a:rPr lang="en-US" sz="4000" dirty="0" smtClean="0"/>
              <a:t>(artist in training conception)</a:t>
            </a:r>
            <a:endParaRPr lang="en-US" sz="4000" dirty="0"/>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31</a:t>
            </a:fld>
            <a:endParaRPr lang="en-US" dirty="0"/>
          </a:p>
        </p:txBody>
      </p:sp>
      <p:sp>
        <p:nvSpPr>
          <p:cNvPr id="7" name="Can 6"/>
          <p:cNvSpPr/>
          <p:nvPr/>
        </p:nvSpPr>
        <p:spPr bwMode="auto">
          <a:xfrm>
            <a:off x="1676400" y="3505200"/>
            <a:ext cx="3962400" cy="1828800"/>
          </a:xfrm>
          <a:prstGeom prst="can">
            <a:avLst/>
          </a:prstGeom>
          <a:solidFill>
            <a:schemeClr val="accent1"/>
          </a:solidFill>
          <a:ln w="5715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rgbClr val="FF0000"/>
              </a:solidFill>
              <a:effectLst/>
              <a:latin typeface="Comic Sans MS" pitchFamily="66" charset="0"/>
            </a:endParaRPr>
          </a:p>
        </p:txBody>
      </p:sp>
      <p:sp>
        <p:nvSpPr>
          <p:cNvPr id="8" name="Oval 7"/>
          <p:cNvSpPr/>
          <p:nvPr/>
        </p:nvSpPr>
        <p:spPr bwMode="auto">
          <a:xfrm>
            <a:off x="381000" y="2209800"/>
            <a:ext cx="228600" cy="228600"/>
          </a:xfrm>
          <a:prstGeom prst="ellipse">
            <a:avLst/>
          </a:prstGeom>
          <a:solidFill>
            <a:srgbClr val="FF0000"/>
          </a:solidFill>
          <a:ln w="571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rgbClr val="FF0000"/>
              </a:solidFill>
              <a:effectLst/>
              <a:latin typeface="Comic Sans MS" pitchFamily="66" charset="0"/>
            </a:endParaRPr>
          </a:p>
        </p:txBody>
      </p:sp>
      <p:sp>
        <p:nvSpPr>
          <p:cNvPr id="9" name="TextBox 8"/>
          <p:cNvSpPr txBox="1"/>
          <p:nvPr/>
        </p:nvSpPr>
        <p:spPr>
          <a:xfrm>
            <a:off x="516839" y="1426504"/>
            <a:ext cx="1939184" cy="904863"/>
          </a:xfrm>
          <a:prstGeom prst="rect">
            <a:avLst/>
          </a:prstGeom>
          <a:noFill/>
        </p:spPr>
        <p:txBody>
          <a:bodyPr wrap="none" rtlCol="0">
            <a:spAutoFit/>
          </a:bodyPr>
          <a:lstStyle/>
          <a:p>
            <a:r>
              <a:rPr lang="en-US" sz="2400" dirty="0" smtClean="0">
                <a:latin typeface="Times New Roman" pitchFamily="18" charset="0"/>
                <a:cs typeface="Times New Roman" pitchFamily="18" charset="0"/>
              </a:rPr>
              <a:t>Dark Matter </a:t>
            </a:r>
          </a:p>
          <a:p>
            <a:r>
              <a:rPr lang="en-US" sz="2400" dirty="0" smtClean="0">
                <a:latin typeface="Times New Roman" pitchFamily="18" charset="0"/>
                <a:cs typeface="Times New Roman" pitchFamily="18" charset="0"/>
              </a:rPr>
              <a:t>Particle</a:t>
            </a:r>
            <a:endParaRPr lang="en-US" sz="2400" dirty="0">
              <a:latin typeface="Times New Roman" pitchFamily="18" charset="0"/>
              <a:cs typeface="Times New Roman" pitchFamily="18" charset="0"/>
            </a:endParaRPr>
          </a:p>
        </p:txBody>
      </p:sp>
      <p:grpSp>
        <p:nvGrpSpPr>
          <p:cNvPr id="10" name="Group 18"/>
          <p:cNvGrpSpPr/>
          <p:nvPr/>
        </p:nvGrpSpPr>
        <p:grpSpPr>
          <a:xfrm>
            <a:off x="2289376" y="4121727"/>
            <a:ext cx="545580" cy="526473"/>
            <a:chOff x="2289376" y="4121727"/>
            <a:chExt cx="545580" cy="526473"/>
          </a:xfrm>
        </p:grpSpPr>
        <p:sp>
          <p:nvSpPr>
            <p:cNvPr id="11" name="Oval 10"/>
            <p:cNvSpPr/>
            <p:nvPr/>
          </p:nvSpPr>
          <p:spPr bwMode="auto">
            <a:xfrm>
              <a:off x="2362200" y="4163291"/>
              <a:ext cx="228600" cy="228600"/>
            </a:xfrm>
            <a:prstGeom prst="ellipse">
              <a:avLst/>
            </a:prstGeom>
            <a:solidFill>
              <a:schemeClr val="bg1">
                <a:lumMod val="75000"/>
              </a:schemeClr>
            </a:solidFill>
            <a:ln w="57150"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rgbClr val="FF0000"/>
                </a:solidFill>
                <a:effectLst/>
                <a:latin typeface="Comic Sans MS" pitchFamily="66" charset="0"/>
              </a:endParaRPr>
            </a:p>
          </p:txBody>
        </p:sp>
        <p:sp>
          <p:nvSpPr>
            <p:cNvPr id="12" name="Oval 11"/>
            <p:cNvSpPr/>
            <p:nvPr/>
          </p:nvSpPr>
          <p:spPr bwMode="auto">
            <a:xfrm>
              <a:off x="2606356" y="4333009"/>
              <a:ext cx="228600" cy="228600"/>
            </a:xfrm>
            <a:prstGeom prst="ellipse">
              <a:avLst/>
            </a:prstGeom>
            <a:solidFill>
              <a:srgbClr val="0000FF"/>
            </a:solidFill>
            <a:ln w="57150"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rgbClr val="FF0000"/>
                </a:solidFill>
                <a:effectLst/>
                <a:latin typeface="Comic Sans MS" pitchFamily="66" charset="0"/>
              </a:endParaRPr>
            </a:p>
          </p:txBody>
        </p:sp>
        <p:sp>
          <p:nvSpPr>
            <p:cNvPr id="13" name="Oval 12"/>
            <p:cNvSpPr/>
            <p:nvPr/>
          </p:nvSpPr>
          <p:spPr bwMode="auto">
            <a:xfrm>
              <a:off x="2289376" y="4303876"/>
              <a:ext cx="228600" cy="228600"/>
            </a:xfrm>
            <a:prstGeom prst="ellipse">
              <a:avLst/>
            </a:prstGeom>
            <a:solidFill>
              <a:srgbClr val="0000FF"/>
            </a:solidFill>
            <a:ln w="57150"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rgbClr val="FF0000"/>
                </a:solidFill>
                <a:effectLst/>
                <a:latin typeface="Comic Sans MS" pitchFamily="66" charset="0"/>
              </a:endParaRPr>
            </a:p>
          </p:txBody>
        </p:sp>
        <p:sp>
          <p:nvSpPr>
            <p:cNvPr id="14" name="Oval 13"/>
            <p:cNvSpPr/>
            <p:nvPr/>
          </p:nvSpPr>
          <p:spPr bwMode="auto">
            <a:xfrm>
              <a:off x="2606356" y="4191000"/>
              <a:ext cx="228600" cy="228600"/>
            </a:xfrm>
            <a:prstGeom prst="ellipse">
              <a:avLst/>
            </a:prstGeom>
            <a:solidFill>
              <a:schemeClr val="bg1">
                <a:lumMod val="75000"/>
              </a:schemeClr>
            </a:solidFill>
            <a:ln w="57150"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rgbClr val="FF0000"/>
                </a:solidFill>
                <a:effectLst/>
                <a:latin typeface="Comic Sans MS" pitchFamily="66" charset="0"/>
              </a:endParaRPr>
            </a:p>
          </p:txBody>
        </p:sp>
        <p:sp>
          <p:nvSpPr>
            <p:cNvPr id="15" name="Oval 14"/>
            <p:cNvSpPr/>
            <p:nvPr/>
          </p:nvSpPr>
          <p:spPr bwMode="auto">
            <a:xfrm>
              <a:off x="2476500" y="4272703"/>
              <a:ext cx="228600" cy="228600"/>
            </a:xfrm>
            <a:prstGeom prst="ellipse">
              <a:avLst/>
            </a:prstGeom>
            <a:solidFill>
              <a:schemeClr val="bg1">
                <a:lumMod val="75000"/>
              </a:schemeClr>
            </a:solidFill>
            <a:ln w="57150"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rgbClr val="FF0000"/>
                </a:solidFill>
                <a:effectLst/>
                <a:latin typeface="Comic Sans MS" pitchFamily="66" charset="0"/>
              </a:endParaRPr>
            </a:p>
          </p:txBody>
        </p:sp>
        <p:sp>
          <p:nvSpPr>
            <p:cNvPr id="16" name="Oval 15"/>
            <p:cNvSpPr/>
            <p:nvPr/>
          </p:nvSpPr>
          <p:spPr bwMode="auto">
            <a:xfrm>
              <a:off x="2476500" y="4121727"/>
              <a:ext cx="228600" cy="228600"/>
            </a:xfrm>
            <a:prstGeom prst="ellipse">
              <a:avLst/>
            </a:prstGeom>
            <a:solidFill>
              <a:srgbClr val="0000FF"/>
            </a:solidFill>
            <a:ln w="57150"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rgbClr val="FF0000"/>
                </a:solidFill>
                <a:effectLst/>
                <a:latin typeface="Comic Sans MS" pitchFamily="66" charset="0"/>
              </a:endParaRPr>
            </a:p>
          </p:txBody>
        </p:sp>
        <p:sp>
          <p:nvSpPr>
            <p:cNvPr id="17" name="Oval 16"/>
            <p:cNvSpPr/>
            <p:nvPr/>
          </p:nvSpPr>
          <p:spPr bwMode="auto">
            <a:xfrm>
              <a:off x="2438400" y="4419600"/>
              <a:ext cx="228600" cy="228600"/>
            </a:xfrm>
            <a:prstGeom prst="ellipse">
              <a:avLst/>
            </a:prstGeom>
            <a:solidFill>
              <a:srgbClr val="0000FF"/>
            </a:solidFill>
            <a:ln w="57150"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rgbClr val="FF0000"/>
                </a:solidFill>
                <a:effectLst/>
                <a:latin typeface="Comic Sans MS" pitchFamily="66" charset="0"/>
              </a:endParaRPr>
            </a:p>
          </p:txBody>
        </p:sp>
      </p:grpSp>
      <p:sp>
        <p:nvSpPr>
          <p:cNvPr id="18" name="TextBox 17"/>
          <p:cNvSpPr txBox="1"/>
          <p:nvPr/>
        </p:nvSpPr>
        <p:spPr>
          <a:xfrm>
            <a:off x="2360965" y="3505200"/>
            <a:ext cx="2457724"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Atom in Detector</a:t>
            </a:r>
            <a:endParaRPr lang="en-US" sz="2400" dirty="0">
              <a:latin typeface="Times New Roman" pitchFamily="18" charset="0"/>
              <a:cs typeface="Times New Roman" pitchFamily="18" charset="0"/>
            </a:endParaRPr>
          </a:p>
        </p:txBody>
      </p:sp>
      <p:sp>
        <p:nvSpPr>
          <p:cNvPr id="19" name="TextBox 18"/>
          <p:cNvSpPr txBox="1"/>
          <p:nvPr/>
        </p:nvSpPr>
        <p:spPr>
          <a:xfrm>
            <a:off x="2316567" y="4495800"/>
            <a:ext cx="2546530" cy="904863"/>
          </a:xfrm>
          <a:prstGeom prst="rect">
            <a:avLst/>
          </a:prstGeom>
          <a:noFill/>
        </p:spPr>
        <p:txBody>
          <a:bodyPr wrap="none" rtlCol="0">
            <a:spAutoFit/>
          </a:bodyPr>
          <a:lstStyle/>
          <a:p>
            <a:r>
              <a:rPr lang="en-US" sz="2400" dirty="0" smtClean="0">
                <a:latin typeface="Times New Roman" pitchFamily="18" charset="0"/>
                <a:cs typeface="Times New Roman" pitchFamily="18" charset="0"/>
              </a:rPr>
              <a:t>Low Temperature</a:t>
            </a:r>
          </a:p>
          <a:p>
            <a:r>
              <a:rPr lang="en-US" sz="2400" dirty="0" smtClean="0">
                <a:latin typeface="Times New Roman" pitchFamily="18" charset="0"/>
                <a:cs typeface="Times New Roman" pitchFamily="18" charset="0"/>
              </a:rPr>
              <a:t>Detector</a:t>
            </a:r>
            <a:endParaRPr lang="en-US" sz="2400" dirty="0">
              <a:latin typeface="Times New Roman" pitchFamily="18" charset="0"/>
              <a:cs typeface="Times New Roman" pitchFamily="18" charset="0"/>
            </a:endParaRPr>
          </a:p>
        </p:txBody>
      </p:sp>
      <p:sp>
        <p:nvSpPr>
          <p:cNvPr id="20" name="Oval Callout 19"/>
          <p:cNvSpPr/>
          <p:nvPr/>
        </p:nvSpPr>
        <p:spPr bwMode="auto">
          <a:xfrm>
            <a:off x="3276600" y="2189480"/>
            <a:ext cx="1965644" cy="1081980"/>
          </a:xfrm>
          <a:prstGeom prst="wedgeEllipseCallout">
            <a:avLst>
              <a:gd name="adj1" fmla="val -72669"/>
              <a:gd name="adj2" fmla="val 130393"/>
            </a:avLst>
          </a:prstGeom>
          <a:solidFill>
            <a:srgbClr val="FFFF00"/>
          </a:solidFill>
          <a:ln w="57150" cap="flat" cmpd="sng" algn="ctr">
            <a:solidFill>
              <a:srgbClr val="0000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r>
              <a:rPr kumimoji="0" lang="en-US" sz="4400" b="1" i="0" u="none" strike="noStrike" cap="none" normalizeH="0" baseline="0" dirty="0" smtClean="0">
                <a:ln>
                  <a:noFill/>
                </a:ln>
                <a:solidFill>
                  <a:srgbClr val="FF0000"/>
                </a:solidFill>
                <a:effectLst/>
                <a:latin typeface="Times New Roman" pitchFamily="18" charset="0"/>
                <a:cs typeface="Times New Roman" pitchFamily="18" charset="0"/>
              </a:rPr>
              <a:t>Ping</a:t>
            </a:r>
          </a:p>
        </p:txBody>
      </p:sp>
      <p:pic>
        <p:nvPicPr>
          <p:cNvPr id="21" name="Picture 2" descr="http://hepr8.physics.tamu.edu/toback/tobac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1520" y="3540760"/>
            <a:ext cx="1905000" cy="2362200"/>
          </a:xfrm>
          <a:prstGeom prst="rect">
            <a:avLst/>
          </a:prstGeom>
          <a:noFill/>
          <a:extLst>
            <a:ext uri="{909E8E84-426E-40DD-AFC4-6F175D3DCCD1}">
              <a14:hiddenFill xmlns:a14="http://schemas.microsoft.com/office/drawing/2010/main">
                <a:solidFill>
                  <a:srgbClr val="FFFFFF"/>
                </a:solidFill>
              </a14:hiddenFill>
            </a:ext>
          </a:extLst>
        </p:spPr>
      </p:pic>
      <p:sp>
        <p:nvSpPr>
          <p:cNvPr id="22" name="Cloud Callout 21"/>
          <p:cNvSpPr/>
          <p:nvPr/>
        </p:nvSpPr>
        <p:spPr bwMode="auto">
          <a:xfrm>
            <a:off x="6248400" y="1924397"/>
            <a:ext cx="3352800" cy="1077575"/>
          </a:xfrm>
          <a:prstGeom prst="cloudCallout">
            <a:avLst>
              <a:gd name="adj1" fmla="val -22940"/>
              <a:gd name="adj2" fmla="val 125657"/>
            </a:avLst>
          </a:prstGeom>
          <a:solidFill>
            <a:srgbClr val="FFFF00"/>
          </a:solidFill>
          <a:ln w="5715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r>
              <a:rPr lang="en-US" sz="2000" dirty="0" smtClean="0">
                <a:solidFill>
                  <a:schemeClr val="tx1"/>
                </a:solidFill>
                <a:latin typeface="Times New Roman" pitchFamily="18" charset="0"/>
                <a:cs typeface="Times New Roman" pitchFamily="18" charset="0"/>
              </a:rPr>
              <a:t>We</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saw it! Eureka!</a:t>
            </a:r>
          </a:p>
        </p:txBody>
      </p:sp>
      <p:sp>
        <p:nvSpPr>
          <p:cNvPr id="23" name="Rectangle 22"/>
          <p:cNvSpPr/>
          <p:nvPr/>
        </p:nvSpPr>
        <p:spPr>
          <a:xfrm>
            <a:off x="152400" y="6378714"/>
            <a:ext cx="9753600" cy="707886"/>
          </a:xfrm>
          <a:prstGeom prst="rect">
            <a:avLst/>
          </a:prstGeom>
        </p:spPr>
        <p:txBody>
          <a:bodyPr wrap="square">
            <a:spAutoFit/>
          </a:bodyPr>
          <a:lstStyle/>
          <a:p>
            <a:r>
              <a:rPr lang="en-US" sz="2000" dirty="0" smtClean="0">
                <a:solidFill>
                  <a:schemeClr val="tx1"/>
                </a:solidFill>
                <a:latin typeface="Times New Roman" pitchFamily="18" charset="0"/>
                <a:cs typeface="Times New Roman" pitchFamily="18" charset="0"/>
              </a:rPr>
              <a:t>https://www.youtube.com/watch?v=Xw-TrHv6vlQ&amp;list=UUvtJz9MYn_lxD4Fd4oTpugQ</a:t>
            </a:r>
            <a:endParaRPr lang="en-US"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fill="hold" grpId="1" nodeType="clickEffect">
                                  <p:stCondLst>
                                    <p:cond delay="0"/>
                                  </p:stCondLst>
                                  <p:childTnLst>
                                    <p:animMotion origin="layout" path="M -2.42424E-6 4.31373E-6 L 0.17803 0.2696 " pathEditMode="relative" rAng="0" ptsTypes="AA">
                                      <p:cBhvr>
                                        <p:cTn id="22" dur="1000" fill="hold"/>
                                        <p:tgtEl>
                                          <p:spTgt spid="8"/>
                                        </p:tgtEl>
                                        <p:attrNameLst>
                                          <p:attrName>ppt_x</p:attrName>
                                          <p:attrName>ppt_y</p:attrName>
                                        </p:attrNameLst>
                                      </p:cBhvr>
                                      <p:rCtr x="8902" y="13480"/>
                                    </p:animMotion>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par>
                          <p:cTn id="26" fill="hold">
                            <p:stCondLst>
                              <p:cond delay="1000"/>
                            </p:stCondLst>
                            <p:childTnLst>
                              <p:par>
                                <p:cTn id="27" presetID="42" presetClass="path" presetSubtype="0" fill="hold" grpId="2" nodeType="afterEffect">
                                  <p:stCondLst>
                                    <p:cond delay="0"/>
                                  </p:stCondLst>
                                  <p:childTnLst>
                                    <p:animMotion origin="layout" path="M 0.17803 0.26961 L -0.09469 0.61274 " pathEditMode="relative" rAng="0" ptsTypes="AA">
                                      <p:cBhvr>
                                        <p:cTn id="28" dur="1000" fill="hold"/>
                                        <p:tgtEl>
                                          <p:spTgt spid="8"/>
                                        </p:tgtEl>
                                        <p:attrNameLst>
                                          <p:attrName>ppt_x</p:attrName>
                                          <p:attrName>ppt_y</p:attrName>
                                        </p:attrNameLst>
                                      </p:cBhvr>
                                      <p:rCtr x="-13636" y="17157"/>
                                    </p:animMotion>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9" grpId="0"/>
      <p:bldP spid="18" grpId="0"/>
      <p:bldP spid="19" grpId="0"/>
      <p:bldP spid="20"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 Plots from Dark Matter</a:t>
            </a:r>
            <a:endParaRPr lang="en-US" dirty="0"/>
          </a:p>
        </p:txBody>
      </p:sp>
      <p:sp>
        <p:nvSpPr>
          <p:cNvPr id="3" name="Content Placeholder 2"/>
          <p:cNvSpPr>
            <a:spLocks noGrp="1"/>
          </p:cNvSpPr>
          <p:nvPr>
            <p:ph idx="1"/>
          </p:nvPr>
        </p:nvSpPr>
        <p:spPr>
          <a:xfrm>
            <a:off x="533400" y="1371600"/>
            <a:ext cx="4572000" cy="5537200"/>
          </a:xfrm>
        </p:spPr>
        <p:txBody>
          <a:bodyPr>
            <a:normAutofit fontScale="77500" lnSpcReduction="20000"/>
          </a:bodyPr>
          <a:lstStyle/>
          <a:p>
            <a:r>
              <a:rPr lang="en-US" dirty="0" smtClean="0"/>
              <a:t>Best limits from LUX at high mass and CDMS at low </a:t>
            </a:r>
            <a:r>
              <a:rPr lang="en-US" dirty="0" smtClean="0"/>
              <a:t>mass</a:t>
            </a:r>
          </a:p>
          <a:p>
            <a:pPr lvl="1"/>
            <a:r>
              <a:rPr lang="en-US" dirty="0" smtClean="0"/>
              <a:t>A little from DAMIC</a:t>
            </a:r>
            <a:endParaRPr lang="en-US" dirty="0" smtClean="0"/>
          </a:p>
          <a:p>
            <a:r>
              <a:rPr lang="en-US" dirty="0" smtClean="0"/>
              <a:t>Next generation of experiments will have LZ (combination of LUX and Zeppelin) move sensitivity  downwards, and CDMS will move to lower masses and lower cross sections</a:t>
            </a:r>
          </a:p>
          <a:p>
            <a:r>
              <a:rPr lang="en-US" dirty="0" smtClean="0"/>
              <a:t>Both will near the neutrino “floor” with their next round of data</a:t>
            </a:r>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32</a:t>
            </a:fld>
            <a:endParaRPr lang="en-US" dirty="0"/>
          </a:p>
        </p:txBody>
      </p:sp>
      <p:pic>
        <p:nvPicPr>
          <p:cNvPr id="31750" name="Picture 6" descr="gif preview image"/>
          <p:cNvPicPr>
            <a:picLocks noChangeAspect="1" noChangeArrowheads="1"/>
          </p:cNvPicPr>
          <p:nvPr/>
        </p:nvPicPr>
        <p:blipFill>
          <a:blip r:embed="rId2" cstate="print"/>
          <a:srcRect/>
          <a:stretch>
            <a:fillRect/>
          </a:stretch>
        </p:blipFill>
        <p:spPr bwMode="auto">
          <a:xfrm>
            <a:off x="5257800" y="2238375"/>
            <a:ext cx="3676650" cy="3629025"/>
          </a:xfrm>
          <a:prstGeom prst="rect">
            <a:avLst/>
          </a:prstGeom>
          <a:noFill/>
        </p:spPr>
      </p:pic>
      <p:pic>
        <p:nvPicPr>
          <p:cNvPr id="31752" name="Picture 8" descr="gif preview image"/>
          <p:cNvPicPr>
            <a:picLocks noChangeAspect="1" noChangeArrowheads="1"/>
          </p:cNvPicPr>
          <p:nvPr/>
        </p:nvPicPr>
        <p:blipFill>
          <a:blip r:embed="rId3" cstate="print"/>
          <a:srcRect/>
          <a:stretch>
            <a:fillRect/>
          </a:stretch>
        </p:blipFill>
        <p:spPr bwMode="auto">
          <a:xfrm>
            <a:off x="6553200" y="1981200"/>
            <a:ext cx="3362325" cy="100012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altLang="en-US" dirty="0" smtClean="0"/>
              <a:t>It’s an incredibly exciting time to be a scientist!</a:t>
            </a:r>
          </a:p>
          <a:p>
            <a:r>
              <a:rPr lang="en-US" altLang="en-US" dirty="0" smtClean="0">
                <a:solidFill>
                  <a:srgbClr val="0000FF"/>
                </a:solidFill>
              </a:rPr>
              <a:t>There is a very </a:t>
            </a:r>
            <a:r>
              <a:rPr lang="en-US" altLang="en-US" smtClean="0">
                <a:solidFill>
                  <a:srgbClr val="0000FF"/>
                </a:solidFill>
              </a:rPr>
              <a:t>real possibility that </a:t>
            </a:r>
            <a:r>
              <a:rPr lang="en-US" altLang="en-US" dirty="0" smtClean="0">
                <a:solidFill>
                  <a:srgbClr val="0000FF"/>
                </a:solidFill>
              </a:rPr>
              <a:t>Astronomy</a:t>
            </a:r>
            <a:r>
              <a:rPr lang="en-US" altLang="en-US" dirty="0" smtClean="0">
                <a:solidFill>
                  <a:srgbClr val="0000FF"/>
                </a:solidFill>
              </a:rPr>
              <a:t>, Cosmology and Particle Physics are all coming </a:t>
            </a:r>
            <a:r>
              <a:rPr lang="en-US" altLang="en-US" dirty="0" smtClean="0">
                <a:solidFill>
                  <a:srgbClr val="0000FF"/>
                </a:solidFill>
              </a:rPr>
              <a:t>together at the right time</a:t>
            </a:r>
            <a:endParaRPr lang="en-US" altLang="en-US" dirty="0" smtClean="0">
              <a:solidFill>
                <a:srgbClr val="0000FF"/>
              </a:solidFill>
            </a:endParaRPr>
          </a:p>
          <a:p>
            <a:r>
              <a:rPr lang="en-US" altLang="en-US" dirty="0" smtClean="0"/>
              <a:t>Perhaps we understand the role of Dark Matter in the Universe since the Big Bang!</a:t>
            </a:r>
          </a:p>
          <a:p>
            <a:r>
              <a:rPr lang="en-US" altLang="en-US" dirty="0" smtClean="0"/>
              <a:t>If our understanding is correct, a major discovery may be just around the corner!</a:t>
            </a:r>
          </a:p>
          <a:p>
            <a:endParaRPr lang="en-US" dirty="0"/>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16600" dirty="0" smtClean="0"/>
              <a:t>Back up slides…</a:t>
            </a:r>
            <a:endParaRPr lang="en-US" sz="16600" dirty="0"/>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High energy physics, and the search for new particles, is in a golden age. With the LHC turning on soon, and ample evidence from telescopes and other astronomical observations that dark matter is likely to be a fundamental particle, a major discovery may be just around the corner. Cosmology may also provide important clues about how this elusive particle was created in the early universe. While there are many current ways in progress to detect it, and determine its nature, none have been successful. In this talk, I’ll take a step back and share thoughts on these searches since every so often it’s useful to consider what we don’t know, and what we know for sure that just </a:t>
            </a:r>
            <a:r>
              <a:rPr lang="en-US" dirty="0" err="1" smtClean="0"/>
              <a:t>ain’t</a:t>
            </a:r>
            <a:r>
              <a:rPr lang="en-US" dirty="0" smtClean="0"/>
              <a:t> so. </a:t>
            </a:r>
            <a:endParaRPr lang="en-US" dirty="0"/>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36</a:t>
            </a:fld>
            <a:endParaRPr lang="en-US" dirty="0"/>
          </a:p>
        </p:txBody>
      </p:sp>
      <p:pic>
        <p:nvPicPr>
          <p:cNvPr id="76802" name="Picture 2" descr="http://izquotes.com/quotes-pictures/quote-einstein-stop-telling-god-what-to-do-niels-bohr-20195.jpg"/>
          <p:cNvPicPr>
            <a:picLocks noChangeAspect="1" noChangeArrowheads="1"/>
          </p:cNvPicPr>
          <p:nvPr/>
        </p:nvPicPr>
        <p:blipFill>
          <a:blip r:embed="rId2" cstate="print"/>
          <a:srcRect/>
          <a:stretch>
            <a:fillRect/>
          </a:stretch>
        </p:blipFill>
        <p:spPr bwMode="auto">
          <a:xfrm>
            <a:off x="1962150" y="1447800"/>
            <a:ext cx="8096250" cy="3810000"/>
          </a:xfrm>
          <a:prstGeom prst="rect">
            <a:avLst/>
          </a:prstGeom>
          <a:noFill/>
        </p:spPr>
      </p:pic>
      <p:pic>
        <p:nvPicPr>
          <p:cNvPr id="76804" name="Picture 4" descr="http://www.quotehd.com/imagequotes/TopAuthors/albert-einstein-physicist-quote-god-does-not-play.jpg"/>
          <p:cNvPicPr>
            <a:picLocks noChangeAspect="1" noChangeArrowheads="1"/>
          </p:cNvPicPr>
          <p:nvPr/>
        </p:nvPicPr>
        <p:blipFill>
          <a:blip r:embed="rId3" cstate="print"/>
          <a:srcRect/>
          <a:stretch>
            <a:fillRect/>
          </a:stretch>
        </p:blipFill>
        <p:spPr bwMode="auto">
          <a:xfrm>
            <a:off x="304800" y="3200400"/>
            <a:ext cx="3657600" cy="36576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Collider Program</a:t>
            </a:r>
            <a:endParaRPr lang="en-US" dirty="0"/>
          </a:p>
        </p:txBody>
      </p:sp>
      <p:sp>
        <p:nvSpPr>
          <p:cNvPr id="3" name="Content Placeholder 2"/>
          <p:cNvSpPr>
            <a:spLocks noGrp="1"/>
          </p:cNvSpPr>
          <p:nvPr>
            <p:ph idx="1"/>
          </p:nvPr>
        </p:nvSpPr>
        <p:spPr/>
        <p:txBody>
          <a:bodyPr/>
          <a:lstStyle/>
          <a:p>
            <a:r>
              <a:rPr lang="en-US" dirty="0" smtClean="0"/>
              <a:t>The Collider Program, Tevatron and LHC, try to address many of these questions</a:t>
            </a:r>
          </a:p>
          <a:p>
            <a:r>
              <a:rPr lang="en-US" dirty="0" smtClean="0"/>
              <a:t>LHC has taken over in many ways, especially for interactions which are only probed at the highest energies</a:t>
            </a:r>
          </a:p>
          <a:p>
            <a:r>
              <a:rPr lang="en-US" dirty="0" smtClean="0"/>
              <a:t>Tevatron is completing its studies in a number of competitive areas </a:t>
            </a:r>
          </a:p>
          <a:p>
            <a:pPr lvl="1"/>
            <a:r>
              <a:rPr lang="en-US" dirty="0" smtClean="0"/>
              <a:t>Typically complementary to the LHC and other experiments</a:t>
            </a:r>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a:xfrm>
            <a:off x="2895600" y="7086600"/>
            <a:ext cx="4343400" cy="517525"/>
          </a:xfrm>
        </p:spPr>
        <p:txBody>
          <a:bodyPr/>
          <a:lstStyle/>
          <a:p>
            <a:pPr>
              <a:defRPr/>
            </a:pPr>
            <a:endParaRPr lang="en-US" dirty="0" smtClean="0"/>
          </a:p>
          <a:p>
            <a:pPr>
              <a:defRPr/>
            </a:pPr>
            <a:r>
              <a:rPr lang="en-US" dirty="0" smtClean="0"/>
              <a:t>David Toback, MSC Bethancourt Lecture</a:t>
            </a:r>
            <a:endParaRPr lang="en-US" dirty="0"/>
          </a:p>
        </p:txBody>
      </p:sp>
      <p:pic>
        <p:nvPicPr>
          <p:cNvPr id="11" name="Picture 2" descr="http://ecx.images-amazon.com/images/I/917CQKccgbL._SL1500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062960"/>
            <a:ext cx="4332440" cy="662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endParaRPr lang="en-US" altLang="en-US" sz="1600" smtClean="0">
              <a:solidFill>
                <a:srgbClr val="990099"/>
              </a:solidFill>
            </a:endParaRPr>
          </a:p>
          <a:p>
            <a:fld id="{AFB7B039-D0AA-4B74-A34B-5ADC2E8C2121}" type="slidenum">
              <a:rPr lang="en-US" altLang="en-US" sz="1600" smtClean="0">
                <a:solidFill>
                  <a:schemeClr val="tx1"/>
                </a:solidFill>
              </a:rPr>
              <a:pPr/>
              <a:t>38</a:t>
            </a:fld>
            <a:endParaRPr lang="en-US" altLang="en-US" sz="1600" smtClean="0">
              <a:solidFill>
                <a:schemeClr val="tx1"/>
              </a:solidFill>
            </a:endParaRPr>
          </a:p>
        </p:txBody>
      </p:sp>
      <p:sp>
        <p:nvSpPr>
          <p:cNvPr id="89093" name="Rectangle 2"/>
          <p:cNvSpPr>
            <a:spLocks noGrp="1" noChangeArrowheads="1"/>
          </p:cNvSpPr>
          <p:nvPr>
            <p:ph type="title"/>
          </p:nvPr>
        </p:nvSpPr>
        <p:spPr/>
        <p:txBody>
          <a:bodyPr/>
          <a:lstStyle/>
          <a:p>
            <a:r>
              <a:rPr lang="en-US" altLang="en-US" i="1" dirty="0" smtClean="0"/>
              <a:t>Interested in learning more?</a:t>
            </a:r>
          </a:p>
        </p:txBody>
      </p:sp>
      <p:sp>
        <p:nvSpPr>
          <p:cNvPr id="89094" name="Rectangle 3"/>
          <p:cNvSpPr>
            <a:spLocks noGrp="1" noChangeArrowheads="1"/>
          </p:cNvSpPr>
          <p:nvPr>
            <p:ph type="body" idx="1"/>
          </p:nvPr>
        </p:nvSpPr>
        <p:spPr>
          <a:xfrm>
            <a:off x="228600" y="1066800"/>
            <a:ext cx="5562600" cy="5943600"/>
          </a:xfrm>
          <a:solidFill>
            <a:srgbClr val="FFFF00"/>
          </a:solidFill>
        </p:spPr>
        <p:txBody>
          <a:bodyPr/>
          <a:lstStyle/>
          <a:p>
            <a:pPr marL="284163" indent="-284163">
              <a:lnSpc>
                <a:spcPct val="90000"/>
              </a:lnSpc>
            </a:pPr>
            <a:r>
              <a:rPr lang="en-US" altLang="en-US" sz="2400" dirty="0" smtClean="0"/>
              <a:t>Physics department now offers a course entitled </a:t>
            </a:r>
            <a:r>
              <a:rPr lang="en-US" altLang="en-US" sz="2400" i="1" dirty="0" smtClean="0"/>
              <a:t>“Big Bang &amp; Black Holes” </a:t>
            </a:r>
          </a:p>
          <a:p>
            <a:pPr marL="444500" lvl="1" indent="0">
              <a:lnSpc>
                <a:spcPct val="90000"/>
              </a:lnSpc>
              <a:buNone/>
            </a:pPr>
            <a:r>
              <a:rPr lang="en-US" altLang="en-US" sz="2400" dirty="0" smtClean="0"/>
              <a:t>	(ASTR/PHYS 109)</a:t>
            </a:r>
          </a:p>
          <a:p>
            <a:pPr marL="728663" lvl="1" indent="-284163">
              <a:lnSpc>
                <a:spcPct val="90000"/>
              </a:lnSpc>
            </a:pPr>
            <a:r>
              <a:rPr lang="en-US" altLang="en-US" sz="2000" dirty="0" smtClean="0"/>
              <a:t>Covers Stephen Hawking’s </a:t>
            </a:r>
            <a:r>
              <a:rPr lang="en-US" altLang="en-US" sz="2000" i="1" dirty="0" smtClean="0"/>
              <a:t>“Brief History of Time”</a:t>
            </a:r>
          </a:p>
          <a:p>
            <a:pPr marL="690563" lvl="1" indent="-293688">
              <a:defRPr/>
            </a:pPr>
            <a:r>
              <a:rPr lang="en-US" sz="2000" dirty="0" smtClean="0"/>
              <a:t>Origin </a:t>
            </a:r>
            <a:r>
              <a:rPr lang="en-US" sz="2000" dirty="0"/>
              <a:t>and Evolution of the Universe</a:t>
            </a:r>
          </a:p>
          <a:p>
            <a:pPr marL="690563" lvl="3" indent="-293688">
              <a:defRPr/>
            </a:pPr>
            <a:r>
              <a:rPr lang="en-US" sz="2000" dirty="0"/>
              <a:t>How do stars </a:t>
            </a:r>
            <a:r>
              <a:rPr lang="en-US" sz="2000" dirty="0" smtClean="0"/>
              <a:t>form?</a:t>
            </a:r>
          </a:p>
          <a:p>
            <a:pPr marL="690563" lvl="3" indent="-293688">
              <a:defRPr/>
            </a:pPr>
            <a:r>
              <a:rPr lang="en-US" sz="2000" dirty="0" smtClean="0"/>
              <a:t>What </a:t>
            </a:r>
            <a:r>
              <a:rPr lang="en-US" sz="2000" dirty="0"/>
              <a:t>is Dark Matter? Dark </a:t>
            </a:r>
            <a:r>
              <a:rPr lang="en-US" sz="2000" dirty="0" smtClean="0"/>
              <a:t>Energy?</a:t>
            </a:r>
          </a:p>
          <a:p>
            <a:pPr marL="690563" lvl="3" indent="-293688">
              <a:defRPr/>
            </a:pPr>
            <a:r>
              <a:rPr lang="en-US" sz="2000" dirty="0" smtClean="0"/>
              <a:t>What </a:t>
            </a:r>
            <a:r>
              <a:rPr lang="en-US" sz="2000" dirty="0"/>
              <a:t>are Black </a:t>
            </a:r>
            <a:r>
              <a:rPr lang="en-US" sz="2000" dirty="0" smtClean="0"/>
              <a:t>Holes?</a:t>
            </a:r>
          </a:p>
          <a:p>
            <a:pPr marL="690563" lvl="3" indent="-293688">
              <a:defRPr/>
            </a:pPr>
            <a:r>
              <a:rPr lang="en-US" sz="2000" dirty="0" smtClean="0"/>
              <a:t>More on General Relativity, Quantum Mechanics and Particle Physics</a:t>
            </a:r>
          </a:p>
          <a:p>
            <a:pPr marL="690563" lvl="3" indent="-293688">
              <a:defRPr/>
            </a:pPr>
            <a:r>
              <a:rPr lang="en-US" sz="2000" dirty="0" smtClean="0"/>
              <a:t>Has a lab (if you want) and can be used as a Tier 2 Science Distribution credit</a:t>
            </a:r>
          </a:p>
          <a:p>
            <a:pPr marL="690563" lvl="3" indent="-293688">
              <a:defRPr/>
            </a:pPr>
            <a:r>
              <a:rPr lang="en-US" sz="2000" dirty="0" smtClean="0"/>
              <a:t>There is an option to take is an Honors class</a:t>
            </a:r>
            <a:endParaRPr lang="en-US" sz="2000" dirty="0"/>
          </a:p>
        </p:txBody>
      </p:sp>
      <p:sp>
        <p:nvSpPr>
          <p:cNvPr id="9"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October 2014</a:t>
            </a:r>
          </a:p>
          <a:p>
            <a:pPr>
              <a:defRPr/>
            </a:pPr>
            <a:endParaRPr lang="en-US" dirty="0"/>
          </a:p>
        </p:txBody>
      </p:sp>
      <p:sp>
        <p:nvSpPr>
          <p:cNvPr id="12" name="TextBox 11"/>
          <p:cNvSpPr txBox="1"/>
          <p:nvPr/>
        </p:nvSpPr>
        <p:spPr>
          <a:xfrm>
            <a:off x="0" y="6941403"/>
            <a:ext cx="6811480" cy="830997"/>
          </a:xfrm>
          <a:prstGeom prst="rect">
            <a:avLst/>
          </a:prstGeom>
          <a:solidFill>
            <a:srgbClr val="00FF00"/>
          </a:solidFill>
        </p:spPr>
        <p:txBody>
          <a:bodyPr wrap="none" rtlCol="0">
            <a:spAutoFit/>
          </a:bodyPr>
          <a:lstStyle/>
          <a:p>
            <a:pPr>
              <a:spcBef>
                <a:spcPts val="0"/>
              </a:spcBef>
            </a:pPr>
            <a:r>
              <a:rPr lang="en-US" sz="2000" dirty="0" smtClean="0">
                <a:solidFill>
                  <a:schemeClr val="tx2"/>
                </a:solidFill>
              </a:rPr>
              <a:t>http://faculty.physics.tamu.edu/toback/109/</a:t>
            </a:r>
          </a:p>
          <a:p>
            <a:pPr>
              <a:spcBef>
                <a:spcPts val="0"/>
              </a:spcBef>
            </a:pPr>
            <a:r>
              <a:rPr lang="en-US" altLang="en-US" sz="2000" dirty="0" smtClean="0"/>
              <a:t>http://people.physics.tamu.edu/toback/TalkScience</a:t>
            </a:r>
            <a:r>
              <a:rPr lang="en-US" altLang="en-US" sz="2800" dirty="0" smtClean="0"/>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Overview of the Talk</a:t>
            </a:r>
          </a:p>
        </p:txBody>
      </p:sp>
      <p:sp>
        <p:nvSpPr>
          <p:cNvPr id="215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0000"/>
                </a:solidFill>
                <a:latin typeface="Comic Sans MS" pitchFamily="66" charset="0"/>
              </a:defRPr>
            </a:lvl1pPr>
            <a:lvl2pPr marL="742950" indent="-285750">
              <a:defRPr sz="4400" b="1">
                <a:solidFill>
                  <a:srgbClr val="FF0000"/>
                </a:solidFill>
                <a:latin typeface="Comic Sans MS" pitchFamily="66" charset="0"/>
              </a:defRPr>
            </a:lvl2pPr>
            <a:lvl3pPr marL="1143000" indent="-228600">
              <a:defRPr sz="4400" b="1">
                <a:solidFill>
                  <a:srgbClr val="FF0000"/>
                </a:solidFill>
                <a:latin typeface="Comic Sans MS" pitchFamily="66" charset="0"/>
              </a:defRPr>
            </a:lvl3pPr>
            <a:lvl4pPr marL="1600200" indent="-228600">
              <a:defRPr sz="4400" b="1">
                <a:solidFill>
                  <a:srgbClr val="FF0000"/>
                </a:solidFill>
                <a:latin typeface="Comic Sans MS" pitchFamily="66" charset="0"/>
              </a:defRPr>
            </a:lvl4pPr>
            <a:lvl5pPr marL="2057400" indent="-228600">
              <a:defRPr sz="4400" b="1">
                <a:solidFill>
                  <a:srgbClr val="FF0000"/>
                </a:solidFill>
                <a:latin typeface="Comic Sans MS" pitchFamily="66" charset="0"/>
              </a:defRPr>
            </a:lvl5pPr>
            <a:lvl6pPr marL="2514600" indent="-228600" algn="ctr" eaLnBrk="0" fontAlgn="base" hangingPunct="0">
              <a:spcBef>
                <a:spcPct val="20000"/>
              </a:spcBef>
              <a:spcAft>
                <a:spcPct val="0"/>
              </a:spcAft>
              <a:defRPr sz="4400" b="1">
                <a:solidFill>
                  <a:srgbClr val="FF0000"/>
                </a:solidFill>
                <a:latin typeface="Comic Sans MS" pitchFamily="66" charset="0"/>
              </a:defRPr>
            </a:lvl6pPr>
            <a:lvl7pPr marL="2971800" indent="-228600" algn="ctr" eaLnBrk="0" fontAlgn="base" hangingPunct="0">
              <a:spcBef>
                <a:spcPct val="20000"/>
              </a:spcBef>
              <a:spcAft>
                <a:spcPct val="0"/>
              </a:spcAft>
              <a:defRPr sz="4400" b="1">
                <a:solidFill>
                  <a:srgbClr val="FF0000"/>
                </a:solidFill>
                <a:latin typeface="Comic Sans MS" pitchFamily="66" charset="0"/>
              </a:defRPr>
            </a:lvl7pPr>
            <a:lvl8pPr marL="3429000" indent="-228600" algn="ctr" eaLnBrk="0" fontAlgn="base" hangingPunct="0">
              <a:spcBef>
                <a:spcPct val="20000"/>
              </a:spcBef>
              <a:spcAft>
                <a:spcPct val="0"/>
              </a:spcAft>
              <a:defRPr sz="4400" b="1">
                <a:solidFill>
                  <a:srgbClr val="FF0000"/>
                </a:solidFill>
                <a:latin typeface="Comic Sans MS" pitchFamily="66" charset="0"/>
              </a:defRPr>
            </a:lvl8pPr>
            <a:lvl9pPr marL="3886200" indent="-228600" algn="ctr" eaLnBrk="0" fontAlgn="base" hangingPunct="0">
              <a:spcBef>
                <a:spcPct val="20000"/>
              </a:spcBef>
              <a:spcAft>
                <a:spcPct val="0"/>
              </a:spcAft>
              <a:defRPr sz="4400" b="1">
                <a:solidFill>
                  <a:srgbClr val="FF0000"/>
                </a:solidFill>
                <a:latin typeface="Comic Sans MS" pitchFamily="66" charset="0"/>
              </a:defRPr>
            </a:lvl9pPr>
          </a:lstStyle>
          <a:p>
            <a:endParaRPr lang="en-US" altLang="en-US" sz="1600" smtClean="0">
              <a:solidFill>
                <a:srgbClr val="990099"/>
              </a:solidFill>
            </a:endParaRPr>
          </a:p>
          <a:p>
            <a:fld id="{E4951241-56F7-404E-81C1-548475FD1DAF}" type="slidenum">
              <a:rPr lang="en-US" altLang="en-US" sz="1600" smtClean="0">
                <a:solidFill>
                  <a:srgbClr val="990099"/>
                </a:solidFill>
              </a:rPr>
              <a:pPr/>
              <a:t>39</a:t>
            </a:fld>
            <a:endParaRPr lang="en-US" altLang="en-US" sz="1600" smtClean="0">
              <a:solidFill>
                <a:srgbClr val="990099"/>
              </a:solidFill>
            </a:endParaRPr>
          </a:p>
        </p:txBody>
      </p:sp>
      <p:sp>
        <p:nvSpPr>
          <p:cNvPr id="21510" name="Rectangle 3"/>
          <p:cNvSpPr>
            <a:spLocks noGrp="1" noChangeArrowheads="1"/>
          </p:cNvSpPr>
          <p:nvPr>
            <p:ph idx="1"/>
          </p:nvPr>
        </p:nvSpPr>
        <p:spPr>
          <a:xfrm>
            <a:off x="533400" y="1295400"/>
            <a:ext cx="9067800" cy="6012187"/>
          </a:xfrm>
          <a:solidFill>
            <a:srgbClr val="FFFF00"/>
          </a:solidFill>
        </p:spPr>
        <p:txBody>
          <a:bodyPr>
            <a:spAutoFit/>
          </a:bodyPr>
          <a:lstStyle/>
          <a:p>
            <a:pPr>
              <a:buFontTx/>
              <a:buNone/>
            </a:pPr>
            <a:r>
              <a:rPr lang="en-US" altLang="en-US" sz="3200" dirty="0" smtClean="0"/>
              <a:t>Will talk about some of the most exciting questions in all of science one-by-one:</a:t>
            </a:r>
          </a:p>
          <a:p>
            <a:r>
              <a:rPr lang="en-US" altLang="en-US" sz="3200" i="1" dirty="0" smtClean="0">
                <a:solidFill>
                  <a:schemeClr val="tx1"/>
                </a:solidFill>
              </a:rPr>
              <a:t>What </a:t>
            </a:r>
            <a:r>
              <a:rPr lang="en-US" altLang="en-US" sz="3200" i="1" u="sng" dirty="0" smtClean="0">
                <a:solidFill>
                  <a:schemeClr val="tx1"/>
                </a:solidFill>
              </a:rPr>
              <a:t>IS</a:t>
            </a:r>
            <a:r>
              <a:rPr lang="en-US" altLang="en-US" sz="3200" i="1" dirty="0" smtClean="0">
                <a:solidFill>
                  <a:schemeClr val="tx1"/>
                </a:solidFill>
              </a:rPr>
              <a:t> Dark matter and what is some of the evidence for it? </a:t>
            </a:r>
          </a:p>
          <a:p>
            <a:r>
              <a:rPr lang="en-US" altLang="en-US" sz="3200" i="1" dirty="0" smtClean="0">
                <a:solidFill>
                  <a:schemeClr val="tx1"/>
                </a:solidFill>
              </a:rPr>
              <a:t>What is </a:t>
            </a:r>
            <a:r>
              <a:rPr lang="en-US" altLang="en-US" sz="3200" i="1" dirty="0">
                <a:solidFill>
                  <a:schemeClr val="tx1"/>
                </a:solidFill>
              </a:rPr>
              <a:t>the Big Bang Theory?</a:t>
            </a:r>
          </a:p>
          <a:p>
            <a:r>
              <a:rPr lang="en-US" altLang="en-US" sz="3200" i="1" dirty="0" smtClean="0">
                <a:solidFill>
                  <a:schemeClr val="tx1"/>
                </a:solidFill>
              </a:rPr>
              <a:t>What does Dark Matter have to do with the Big Bang and the evolution of the Universe?</a:t>
            </a:r>
          </a:p>
          <a:p>
            <a:r>
              <a:rPr lang="en-US" altLang="en-US" sz="3200" i="1" dirty="0" smtClean="0">
                <a:solidFill>
                  <a:schemeClr val="tx1"/>
                </a:solidFill>
              </a:rPr>
              <a:t>What are scientists doing today to discover Dark Matter? </a:t>
            </a:r>
          </a:p>
          <a:p>
            <a:pPr marL="0" indent="0">
              <a:buNone/>
            </a:pPr>
            <a:r>
              <a:rPr lang="en-US" altLang="en-US" sz="3200" dirty="0" smtClean="0"/>
              <a:t>Final Thoughts</a:t>
            </a:r>
          </a:p>
        </p:txBody>
      </p:sp>
      <p:sp>
        <p:nvSpPr>
          <p:cNvPr id="7"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October 2014</a:t>
            </a:r>
          </a:p>
          <a:p>
            <a:pPr>
              <a:defRPr/>
            </a:pPr>
            <a:endParaRPr lang="en-US" dirty="0"/>
          </a:p>
        </p:txBody>
      </p:sp>
      <p:sp>
        <p:nvSpPr>
          <p:cNvPr id="8" name="Footer Placeholder 4"/>
          <p:cNvSpPr>
            <a:spLocks noGrp="1"/>
          </p:cNvSpPr>
          <p:nvPr>
            <p:ph type="ftr" sz="quarter" idx="11"/>
          </p:nvPr>
        </p:nvSpPr>
        <p:spPr>
          <a:xfrm>
            <a:off x="2895600" y="7086600"/>
            <a:ext cx="4343400" cy="517525"/>
          </a:xfrm>
        </p:spPr>
        <p:txBody>
          <a:bodyPr/>
          <a:lstStyle/>
          <a:p>
            <a:pPr>
              <a:defRPr/>
            </a:pPr>
            <a:endParaRPr lang="en-US" dirty="0" smtClean="0"/>
          </a:p>
          <a:p>
            <a:pPr>
              <a:defRPr/>
            </a:pPr>
            <a:r>
              <a:rPr lang="en-US" dirty="0" smtClean="0"/>
              <a:t>David Toback, MSC Bethancourt Lecture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Picture in 2015</a:t>
            </a:r>
            <a:endParaRPr lang="en-US" dirty="0"/>
          </a:p>
        </p:txBody>
      </p:sp>
      <p:sp>
        <p:nvSpPr>
          <p:cNvPr id="3" name="Content Placeholder 2"/>
          <p:cNvSpPr>
            <a:spLocks noGrp="1"/>
          </p:cNvSpPr>
          <p:nvPr>
            <p:ph idx="1"/>
          </p:nvPr>
        </p:nvSpPr>
        <p:spPr/>
        <p:txBody>
          <a:bodyPr/>
          <a:lstStyle/>
          <a:p>
            <a:pPr>
              <a:buNone/>
            </a:pPr>
            <a:r>
              <a:rPr lang="en-US" sz="2400" dirty="0" smtClean="0"/>
              <a:t>There are many BIG questions in 2015: </a:t>
            </a:r>
          </a:p>
          <a:p>
            <a:r>
              <a:rPr lang="en-US" sz="2400" i="1" dirty="0" smtClean="0"/>
              <a:t>Why is the top mass so much bigger than all the others? </a:t>
            </a:r>
          </a:p>
          <a:p>
            <a:pPr lvl="1"/>
            <a:r>
              <a:rPr lang="en-US" sz="2400" i="1" dirty="0" smtClean="0"/>
              <a:t>Why is the top coupling to the Higgs so large? </a:t>
            </a:r>
          </a:p>
          <a:p>
            <a:r>
              <a:rPr lang="en-US" sz="2400" i="1" dirty="0" smtClean="0"/>
              <a:t>What protects the Higgs mass in the Standard Model?</a:t>
            </a:r>
          </a:p>
          <a:p>
            <a:r>
              <a:rPr lang="en-US" sz="2400" i="1" dirty="0" smtClean="0"/>
              <a:t>Is Supersymmetry a correct description of nature?</a:t>
            </a:r>
          </a:p>
          <a:p>
            <a:r>
              <a:rPr lang="en-US" sz="2400" i="1" dirty="0" smtClean="0"/>
              <a:t>Are there extra dimensions of nature?  </a:t>
            </a:r>
          </a:p>
          <a:p>
            <a:r>
              <a:rPr lang="en-US" sz="2400" i="1" dirty="0" smtClean="0"/>
              <a:t>What is the mechanism that gives neutrinos mass? </a:t>
            </a:r>
          </a:p>
          <a:p>
            <a:r>
              <a:rPr lang="en-US" sz="2400" i="1" dirty="0" smtClean="0"/>
              <a:t>What is the dark matter that fills the universe? </a:t>
            </a:r>
          </a:p>
          <a:p>
            <a:r>
              <a:rPr lang="en-US" sz="2400" i="1" dirty="0" smtClean="0"/>
              <a:t>What is the dark energy that is causing the universe to accelerate? </a:t>
            </a:r>
          </a:p>
          <a:p>
            <a:r>
              <a:rPr lang="en-US" sz="2400" i="1" dirty="0" smtClean="0"/>
              <a:t>Why so much matter in the universe and so little anti-matter?</a:t>
            </a:r>
          </a:p>
          <a:p>
            <a:r>
              <a:rPr lang="en-US" sz="2400" i="1" dirty="0" smtClean="0"/>
              <a:t>What bigger theory does the SM approximate so well? String Theory?</a:t>
            </a:r>
          </a:p>
          <a:p>
            <a:endParaRPr lang="en-US" dirty="0"/>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5"/>
          <p:cNvSpPr>
            <a:spLocks noGrp="1"/>
          </p:cNvSpPr>
          <p:nvPr>
            <p:ph type="sldNum" sz="quarter" idx="12"/>
          </p:nvPr>
        </p:nvSpPr>
        <p:spPr/>
        <p:txBody>
          <a:bodyPr/>
          <a:lstStyle/>
          <a:p>
            <a:fld id="{DC04C382-9D21-45E0-A63C-43D35035B933}" type="slidenum">
              <a:rPr lang="en-US"/>
              <a:pPr/>
              <a:t>40</a:t>
            </a:fld>
            <a:endParaRPr lang="en-US"/>
          </a:p>
        </p:txBody>
      </p:sp>
      <p:sp>
        <p:nvSpPr>
          <p:cNvPr id="1082370" name="Rectangle 2"/>
          <p:cNvSpPr>
            <a:spLocks noGrp="1" noChangeArrowheads="1"/>
          </p:cNvSpPr>
          <p:nvPr>
            <p:ph type="title"/>
          </p:nvPr>
        </p:nvSpPr>
        <p:spPr/>
        <p:txBody>
          <a:bodyPr/>
          <a:lstStyle/>
          <a:p>
            <a:r>
              <a:rPr lang="en-US" sz="4500" dirty="0" smtClean="0"/>
              <a:t>Sparticle </a:t>
            </a:r>
            <a:r>
              <a:rPr lang="en-US" sz="4500" dirty="0"/>
              <a:t>Masses </a:t>
            </a:r>
            <a:r>
              <a:rPr lang="en-US" sz="4500" dirty="0" smtClean="0"/>
              <a:t>in mSUGRA</a:t>
            </a:r>
            <a:endParaRPr lang="en-US" sz="4500" dirty="0"/>
          </a:p>
        </p:txBody>
      </p:sp>
      <p:sp>
        <p:nvSpPr>
          <p:cNvPr id="1082404" name="Text Box 36"/>
          <p:cNvSpPr txBox="1">
            <a:spLocks noChangeArrowheads="1"/>
          </p:cNvSpPr>
          <p:nvPr/>
        </p:nvSpPr>
        <p:spPr bwMode="auto">
          <a:xfrm>
            <a:off x="335280" y="1219200"/>
            <a:ext cx="4389120" cy="4091661"/>
          </a:xfrm>
          <a:prstGeom prst="rect">
            <a:avLst/>
          </a:prstGeom>
          <a:solidFill>
            <a:srgbClr val="33CC33"/>
          </a:solidFill>
          <a:ln w="38100" algn="ctr">
            <a:noFill/>
            <a:miter lim="800000"/>
            <a:headEnd/>
            <a:tailEnd/>
          </a:ln>
          <a:effectLst/>
        </p:spPr>
        <p:txBody>
          <a:bodyPr wrap="square" lIns="101882" tIns="50941" rIns="101882" bIns="50941">
            <a:spAutoFit/>
          </a:bodyPr>
          <a:lstStyle/>
          <a:p>
            <a:pPr marL="212255" indent="-212255" algn="l"/>
            <a:r>
              <a:rPr lang="es-ES" sz="2400" dirty="0">
                <a:solidFill>
                  <a:srgbClr val="FF3300"/>
                </a:solidFill>
                <a:sym typeface="Wingdings" pitchFamily="2" charset="2"/>
              </a:rPr>
              <a:t>In a </a:t>
            </a:r>
            <a:r>
              <a:rPr lang="es-ES" sz="2400" dirty="0" err="1">
                <a:solidFill>
                  <a:srgbClr val="FF3300"/>
                </a:solidFill>
                <a:sym typeface="Wingdings" pitchFamily="2" charset="2"/>
              </a:rPr>
              <a:t>typical</a:t>
            </a:r>
            <a:r>
              <a:rPr lang="es-ES" sz="2400" dirty="0">
                <a:solidFill>
                  <a:srgbClr val="FF3300"/>
                </a:solidFill>
                <a:sym typeface="Wingdings" pitchFamily="2" charset="2"/>
              </a:rPr>
              <a:t> mSUGRA </a:t>
            </a:r>
            <a:r>
              <a:rPr lang="es-ES" sz="2400" dirty="0" err="1">
                <a:solidFill>
                  <a:srgbClr val="FF3300"/>
                </a:solidFill>
                <a:sym typeface="Wingdings" pitchFamily="2" charset="2"/>
              </a:rPr>
              <a:t>scenario</a:t>
            </a:r>
            <a:endParaRPr lang="es-ES" sz="2400" dirty="0">
              <a:solidFill>
                <a:srgbClr val="FF3300"/>
              </a:solidFill>
              <a:sym typeface="Wingdings" pitchFamily="2" charset="2"/>
            </a:endParaRPr>
          </a:p>
          <a:p>
            <a:pPr marL="212255" indent="-212255" algn="l">
              <a:buFontTx/>
              <a:buChar char="•"/>
            </a:pPr>
            <a:r>
              <a:rPr lang="es-ES" sz="2400" dirty="0">
                <a:solidFill>
                  <a:schemeClr val="tx1"/>
                </a:solidFill>
              </a:rPr>
              <a:t>Squarks and </a:t>
            </a:r>
            <a:r>
              <a:rPr lang="es-ES" sz="2400" dirty="0" err="1">
                <a:solidFill>
                  <a:schemeClr val="tx1"/>
                </a:solidFill>
              </a:rPr>
              <a:t>gluinos</a:t>
            </a:r>
            <a:r>
              <a:rPr lang="es-ES" sz="2400" dirty="0">
                <a:solidFill>
                  <a:schemeClr val="tx1"/>
                </a:solidFill>
              </a:rPr>
              <a:t> are heavy</a:t>
            </a:r>
          </a:p>
          <a:p>
            <a:pPr marL="212255" indent="-212255" algn="l">
              <a:buFontTx/>
              <a:buChar char="•"/>
            </a:pPr>
            <a:r>
              <a:rPr lang="es-ES" sz="2400" dirty="0">
                <a:solidFill>
                  <a:schemeClr val="tx1"/>
                </a:solidFill>
              </a:rPr>
              <a:t>1st and 2nd </a:t>
            </a:r>
            <a:r>
              <a:rPr lang="es-ES" sz="2400" dirty="0" err="1">
                <a:solidFill>
                  <a:schemeClr val="tx1"/>
                </a:solidFill>
              </a:rPr>
              <a:t>generation</a:t>
            </a:r>
            <a:r>
              <a:rPr lang="es-ES" sz="2400" dirty="0">
                <a:solidFill>
                  <a:schemeClr val="tx1"/>
                </a:solidFill>
              </a:rPr>
              <a:t> squarks are </a:t>
            </a:r>
            <a:r>
              <a:rPr lang="es-ES" sz="2400" dirty="0" err="1">
                <a:solidFill>
                  <a:schemeClr val="tx1"/>
                </a:solidFill>
              </a:rPr>
              <a:t>mass</a:t>
            </a:r>
            <a:r>
              <a:rPr lang="es-ES" sz="2400" dirty="0">
                <a:solidFill>
                  <a:schemeClr val="tx1"/>
                </a:solidFill>
              </a:rPr>
              <a:t> </a:t>
            </a:r>
            <a:r>
              <a:rPr lang="es-ES" sz="2400" dirty="0" err="1">
                <a:solidFill>
                  <a:schemeClr val="tx1"/>
                </a:solidFill>
              </a:rPr>
              <a:t>degenerate</a:t>
            </a:r>
            <a:endParaRPr lang="es-ES" sz="2400" dirty="0">
              <a:solidFill>
                <a:schemeClr val="tx1"/>
              </a:solidFill>
            </a:endParaRPr>
          </a:p>
          <a:p>
            <a:pPr marL="212255" indent="-212255" algn="l">
              <a:buFontTx/>
              <a:buChar char="•"/>
            </a:pPr>
            <a:r>
              <a:rPr lang="es-ES" sz="2400" dirty="0">
                <a:solidFill>
                  <a:schemeClr val="tx1"/>
                </a:solidFill>
              </a:rPr>
              <a:t>The </a:t>
            </a:r>
            <a:r>
              <a:rPr lang="es-ES" sz="2400" dirty="0" err="1">
                <a:solidFill>
                  <a:schemeClr val="tx1"/>
                </a:solidFill>
              </a:rPr>
              <a:t>lightest</a:t>
            </a:r>
            <a:r>
              <a:rPr lang="es-ES" sz="2400" dirty="0">
                <a:solidFill>
                  <a:schemeClr val="tx1"/>
                </a:solidFill>
              </a:rPr>
              <a:t> neutralino </a:t>
            </a:r>
            <a:r>
              <a:rPr lang="es-ES" sz="2400" dirty="0" err="1">
                <a:solidFill>
                  <a:schemeClr val="tx1"/>
                </a:solidFill>
              </a:rPr>
              <a:t>is</a:t>
            </a:r>
            <a:r>
              <a:rPr lang="es-ES" sz="2400" dirty="0">
                <a:solidFill>
                  <a:schemeClr val="tx1"/>
                </a:solidFill>
              </a:rPr>
              <a:t> the LSP</a:t>
            </a:r>
          </a:p>
          <a:p>
            <a:pPr marL="696904" lvl="1" indent="-187492" algn="l">
              <a:buFontTx/>
              <a:buChar char="•"/>
            </a:pPr>
            <a:r>
              <a:rPr lang="es-ES" sz="2400" dirty="0">
                <a:solidFill>
                  <a:schemeClr val="tx1"/>
                </a:solidFill>
              </a:rPr>
              <a:t>Dark Matter </a:t>
            </a:r>
            <a:r>
              <a:rPr lang="es-ES" sz="2400" dirty="0" err="1" smtClean="0">
                <a:solidFill>
                  <a:schemeClr val="tx1"/>
                </a:solidFill>
              </a:rPr>
              <a:t>candidate</a:t>
            </a:r>
            <a:endParaRPr lang="es-ES" sz="2400" dirty="0" smtClean="0">
              <a:solidFill>
                <a:schemeClr val="tx1"/>
              </a:solidFill>
            </a:endParaRPr>
          </a:p>
        </p:txBody>
      </p:sp>
      <p:sp>
        <p:nvSpPr>
          <p:cNvPr id="46" name="Text Box 27"/>
          <p:cNvSpPr txBox="1">
            <a:spLocks noChangeArrowheads="1"/>
          </p:cNvSpPr>
          <p:nvPr/>
        </p:nvSpPr>
        <p:spPr bwMode="auto">
          <a:xfrm>
            <a:off x="17918798" y="2979420"/>
            <a:ext cx="1512202" cy="779985"/>
          </a:xfrm>
          <a:prstGeom prst="rect">
            <a:avLst/>
          </a:prstGeom>
          <a:solidFill>
            <a:schemeClr val="bg1">
              <a:alpha val="39999"/>
            </a:schemeClr>
          </a:solidFill>
          <a:ln w="38100" algn="ctr">
            <a:noFill/>
            <a:miter lim="800000"/>
            <a:headEnd/>
            <a:tailEnd/>
          </a:ln>
          <a:effectLst/>
        </p:spPr>
        <p:txBody>
          <a:bodyPr wrap="none" lIns="101882" tIns="50941" rIns="101882" bIns="50941">
            <a:spAutoFit/>
          </a:bodyPr>
          <a:lstStyle/>
          <a:p>
            <a:pPr algn="l">
              <a:buFontTx/>
              <a:buChar char="•"/>
            </a:pPr>
            <a:r>
              <a:rPr lang="en-US"/>
              <a:t>m</a:t>
            </a:r>
            <a:r>
              <a:rPr lang="en-US" baseline="-25000"/>
              <a:t>1/2</a:t>
            </a:r>
          </a:p>
        </p:txBody>
      </p:sp>
      <p:sp>
        <p:nvSpPr>
          <p:cNvPr id="57"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September 2014</a:t>
            </a:r>
          </a:p>
          <a:p>
            <a:pPr>
              <a:defRPr/>
            </a:pPr>
            <a:endParaRPr lang="en-US" dirty="0"/>
          </a:p>
        </p:txBody>
      </p:sp>
      <p:sp>
        <p:nvSpPr>
          <p:cNvPr id="58" name="Footer Placeholder 4"/>
          <p:cNvSpPr>
            <a:spLocks noGrp="1"/>
          </p:cNvSpPr>
          <p:nvPr>
            <p:ph type="ftr" sz="quarter" idx="11"/>
          </p:nvPr>
        </p:nvSpPr>
        <p:spPr>
          <a:xfrm>
            <a:off x="2895600" y="7086600"/>
            <a:ext cx="4343400" cy="517525"/>
          </a:xfrm>
        </p:spPr>
        <p:txBody>
          <a:bodyPr/>
          <a:lstStyle/>
          <a:p>
            <a:pPr>
              <a:defRPr/>
            </a:pPr>
            <a:endParaRPr lang="en-US" smtClean="0"/>
          </a:p>
          <a:p>
            <a:pPr>
              <a:defRPr/>
            </a:pPr>
            <a:r>
              <a:rPr lang="en-US" smtClean="0"/>
              <a:t>David Toback, Arnowitt Fest</a:t>
            </a:r>
            <a:endParaRPr lang="en-US" dirty="0"/>
          </a:p>
        </p:txBody>
      </p:sp>
      <p:sp>
        <p:nvSpPr>
          <p:cNvPr id="1082405" name="Text Box 37"/>
          <p:cNvSpPr txBox="1">
            <a:spLocks noChangeArrowheads="1"/>
          </p:cNvSpPr>
          <p:nvPr/>
        </p:nvSpPr>
        <p:spPr bwMode="auto">
          <a:xfrm>
            <a:off x="4777740" y="6304280"/>
            <a:ext cx="5029200" cy="1349372"/>
          </a:xfrm>
          <a:prstGeom prst="rect">
            <a:avLst/>
          </a:prstGeom>
          <a:solidFill>
            <a:srgbClr val="BCE6D9"/>
          </a:solidFill>
          <a:ln w="38100" algn="ctr">
            <a:noFill/>
            <a:miter lim="800000"/>
            <a:headEnd/>
            <a:tailEnd/>
          </a:ln>
          <a:effectLst/>
        </p:spPr>
        <p:txBody>
          <a:bodyPr lIns="101882" tIns="50941" rIns="101882" bIns="50941">
            <a:spAutoFit/>
          </a:bodyPr>
          <a:lstStyle/>
          <a:p>
            <a:pPr marL="212255" indent="-212255" algn="l"/>
            <a:r>
              <a:rPr lang="en-US" sz="2700" dirty="0"/>
              <a:t>Need complementary searches for low </a:t>
            </a:r>
            <a:r>
              <a:rPr lang="en-US" sz="2700" dirty="0" err="1"/>
              <a:t>tan</a:t>
            </a:r>
            <a:r>
              <a:rPr lang="en-US" sz="2700" dirty="0" err="1">
                <a:latin typeface="Symbol" pitchFamily="18" charset="2"/>
              </a:rPr>
              <a:t>b</a:t>
            </a:r>
            <a:r>
              <a:rPr lang="en-US" sz="2700" dirty="0"/>
              <a:t> and high </a:t>
            </a:r>
            <a:r>
              <a:rPr lang="en-US" sz="2700" dirty="0" err="1"/>
              <a:t>tan</a:t>
            </a:r>
            <a:r>
              <a:rPr lang="en-US" sz="2700" dirty="0" err="1">
                <a:latin typeface="Symbol" pitchFamily="18" charset="2"/>
              </a:rPr>
              <a:t>b</a:t>
            </a:r>
            <a:endParaRPr lang="en-US" sz="2700" dirty="0">
              <a:latin typeface="Symbol" pitchFamily="18" charset="2"/>
            </a:endParaRPr>
          </a:p>
        </p:txBody>
      </p:sp>
      <p:grpSp>
        <p:nvGrpSpPr>
          <p:cNvPr id="2" name="Group 4"/>
          <p:cNvGrpSpPr>
            <a:grpSpLocks/>
          </p:cNvGrpSpPr>
          <p:nvPr/>
        </p:nvGrpSpPr>
        <p:grpSpPr bwMode="auto">
          <a:xfrm>
            <a:off x="4529138" y="1565275"/>
            <a:ext cx="5224462" cy="4454525"/>
            <a:chOff x="2805" y="960"/>
            <a:chExt cx="3291" cy="2806"/>
          </a:xfrm>
        </p:grpSpPr>
        <p:pic>
          <p:nvPicPr>
            <p:cNvPr id="60" name="Picture 3"/>
            <p:cNvPicPr>
              <a:picLocks noChangeAspect="1" noChangeArrowheads="1"/>
            </p:cNvPicPr>
            <p:nvPr/>
          </p:nvPicPr>
          <p:blipFill>
            <a:blip r:embed="rId3" cstate="print"/>
            <a:srcRect/>
            <a:stretch>
              <a:fillRect/>
            </a:stretch>
          </p:blipFill>
          <p:spPr bwMode="auto">
            <a:xfrm>
              <a:off x="2805" y="960"/>
              <a:ext cx="3291" cy="2806"/>
            </a:xfrm>
            <a:prstGeom prst="rect">
              <a:avLst/>
            </a:prstGeom>
            <a:noFill/>
            <a:ln w="9525">
              <a:noFill/>
              <a:miter lim="800000"/>
              <a:headEnd/>
              <a:tailEnd/>
            </a:ln>
          </p:spPr>
        </p:pic>
        <p:sp>
          <p:nvSpPr>
            <p:cNvPr id="61" name="Rectangle 6"/>
            <p:cNvSpPr>
              <a:spLocks noChangeArrowheads="1"/>
            </p:cNvSpPr>
            <p:nvPr/>
          </p:nvSpPr>
          <p:spPr bwMode="auto">
            <a:xfrm>
              <a:off x="3456" y="1056"/>
              <a:ext cx="2448" cy="2304"/>
            </a:xfrm>
            <a:prstGeom prst="rect">
              <a:avLst/>
            </a:prstGeom>
            <a:solidFill>
              <a:schemeClr val="bg1"/>
            </a:solidFill>
            <a:ln w="38100" algn="ctr">
              <a:noFill/>
              <a:miter lim="800000"/>
              <a:headEnd/>
              <a:tailEnd/>
            </a:ln>
            <a:effectLst/>
          </p:spPr>
          <p:txBody>
            <a:bodyPr wrap="none" anchor="ctr">
              <a:spAutoFit/>
            </a:bodyPr>
            <a:lstStyle/>
            <a:p>
              <a:endParaRPr lang="en-US"/>
            </a:p>
          </p:txBody>
        </p:sp>
      </p:grpSp>
      <p:sp>
        <p:nvSpPr>
          <p:cNvPr id="62" name="Line 7"/>
          <p:cNvSpPr>
            <a:spLocks noChangeShapeType="1"/>
          </p:cNvSpPr>
          <p:nvPr/>
        </p:nvSpPr>
        <p:spPr bwMode="auto">
          <a:xfrm>
            <a:off x="7924800" y="3130550"/>
            <a:ext cx="914400" cy="0"/>
          </a:xfrm>
          <a:prstGeom prst="line">
            <a:avLst/>
          </a:prstGeom>
          <a:noFill/>
          <a:ln w="38100">
            <a:solidFill>
              <a:srgbClr val="FF3300"/>
            </a:solidFill>
            <a:round/>
            <a:headEnd/>
            <a:tailEnd/>
          </a:ln>
          <a:effectLst/>
        </p:spPr>
        <p:txBody>
          <a:bodyPr>
            <a:spAutoFit/>
          </a:bodyPr>
          <a:lstStyle/>
          <a:p>
            <a:endParaRPr lang="en-US"/>
          </a:p>
        </p:txBody>
      </p:sp>
      <p:sp>
        <p:nvSpPr>
          <p:cNvPr id="63" name="Line 8"/>
          <p:cNvSpPr>
            <a:spLocks noChangeShapeType="1"/>
          </p:cNvSpPr>
          <p:nvPr/>
        </p:nvSpPr>
        <p:spPr bwMode="auto">
          <a:xfrm>
            <a:off x="7924800" y="3206750"/>
            <a:ext cx="914400" cy="0"/>
          </a:xfrm>
          <a:prstGeom prst="line">
            <a:avLst/>
          </a:prstGeom>
          <a:noFill/>
          <a:ln w="38100">
            <a:solidFill>
              <a:srgbClr val="FF3300"/>
            </a:solidFill>
            <a:round/>
            <a:headEnd/>
            <a:tailEnd/>
          </a:ln>
          <a:effectLst/>
        </p:spPr>
        <p:txBody>
          <a:bodyPr>
            <a:spAutoFit/>
          </a:bodyPr>
          <a:lstStyle/>
          <a:p>
            <a:endParaRPr lang="en-US"/>
          </a:p>
        </p:txBody>
      </p:sp>
      <p:sp>
        <p:nvSpPr>
          <p:cNvPr id="64" name="Line 9"/>
          <p:cNvSpPr>
            <a:spLocks noChangeShapeType="1"/>
          </p:cNvSpPr>
          <p:nvPr/>
        </p:nvSpPr>
        <p:spPr bwMode="auto">
          <a:xfrm>
            <a:off x="7924800" y="3359150"/>
            <a:ext cx="914400" cy="0"/>
          </a:xfrm>
          <a:prstGeom prst="line">
            <a:avLst/>
          </a:prstGeom>
          <a:noFill/>
          <a:ln w="38100">
            <a:solidFill>
              <a:srgbClr val="FF3300"/>
            </a:solidFill>
            <a:round/>
            <a:headEnd/>
            <a:tailEnd/>
          </a:ln>
          <a:effectLst/>
        </p:spPr>
        <p:txBody>
          <a:bodyPr>
            <a:spAutoFit/>
          </a:bodyPr>
          <a:lstStyle/>
          <a:p>
            <a:endParaRPr lang="en-US"/>
          </a:p>
        </p:txBody>
      </p:sp>
      <p:sp>
        <p:nvSpPr>
          <p:cNvPr id="65" name="Line 10"/>
          <p:cNvSpPr>
            <a:spLocks noChangeShapeType="1"/>
          </p:cNvSpPr>
          <p:nvPr/>
        </p:nvSpPr>
        <p:spPr bwMode="auto">
          <a:xfrm>
            <a:off x="7924800" y="4425950"/>
            <a:ext cx="914400" cy="0"/>
          </a:xfrm>
          <a:prstGeom prst="line">
            <a:avLst/>
          </a:prstGeom>
          <a:noFill/>
          <a:ln w="38100">
            <a:solidFill>
              <a:srgbClr val="FF3300"/>
            </a:solidFill>
            <a:round/>
            <a:headEnd/>
            <a:tailEnd/>
          </a:ln>
          <a:effectLst/>
        </p:spPr>
        <p:txBody>
          <a:bodyPr>
            <a:spAutoFit/>
          </a:bodyPr>
          <a:lstStyle/>
          <a:p>
            <a:endParaRPr lang="en-US"/>
          </a:p>
        </p:txBody>
      </p:sp>
      <p:sp>
        <p:nvSpPr>
          <p:cNvPr id="66" name="Line 11"/>
          <p:cNvSpPr>
            <a:spLocks noChangeShapeType="1"/>
          </p:cNvSpPr>
          <p:nvPr/>
        </p:nvSpPr>
        <p:spPr bwMode="auto">
          <a:xfrm>
            <a:off x="7924800" y="4473575"/>
            <a:ext cx="914400" cy="0"/>
          </a:xfrm>
          <a:prstGeom prst="line">
            <a:avLst/>
          </a:prstGeom>
          <a:noFill/>
          <a:ln w="38100">
            <a:solidFill>
              <a:srgbClr val="FF3300"/>
            </a:solidFill>
            <a:round/>
            <a:headEnd/>
            <a:tailEnd/>
          </a:ln>
          <a:effectLst/>
        </p:spPr>
        <p:txBody>
          <a:bodyPr>
            <a:spAutoFit/>
          </a:bodyPr>
          <a:lstStyle/>
          <a:p>
            <a:endParaRPr lang="en-US"/>
          </a:p>
        </p:txBody>
      </p:sp>
      <p:sp>
        <p:nvSpPr>
          <p:cNvPr id="67" name="Line 12"/>
          <p:cNvSpPr>
            <a:spLocks noChangeShapeType="1"/>
          </p:cNvSpPr>
          <p:nvPr/>
        </p:nvSpPr>
        <p:spPr bwMode="auto">
          <a:xfrm>
            <a:off x="7924800" y="5035550"/>
            <a:ext cx="914400" cy="0"/>
          </a:xfrm>
          <a:prstGeom prst="line">
            <a:avLst/>
          </a:prstGeom>
          <a:noFill/>
          <a:ln w="38100">
            <a:solidFill>
              <a:srgbClr val="FF3300"/>
            </a:solidFill>
            <a:round/>
            <a:headEnd/>
            <a:tailEnd/>
          </a:ln>
          <a:effectLst/>
        </p:spPr>
        <p:txBody>
          <a:bodyPr>
            <a:spAutoFit/>
          </a:bodyPr>
          <a:lstStyle/>
          <a:p>
            <a:endParaRPr lang="en-US"/>
          </a:p>
        </p:txBody>
      </p:sp>
      <p:graphicFrame>
        <p:nvGraphicFramePr>
          <p:cNvPr id="68" name="Object 1052"/>
          <p:cNvGraphicFramePr>
            <a:graphicFrameLocks noChangeAspect="1"/>
          </p:cNvGraphicFramePr>
          <p:nvPr/>
        </p:nvGraphicFramePr>
        <p:xfrm>
          <a:off x="8926513" y="4913313"/>
          <a:ext cx="276225" cy="274637"/>
        </p:xfrm>
        <a:graphic>
          <a:graphicData uri="http://schemas.openxmlformats.org/presentationml/2006/ole">
            <mc:AlternateContent xmlns:mc="http://schemas.openxmlformats.org/markup-compatibility/2006">
              <mc:Choice xmlns:v="urn:schemas-microsoft-com:vml" Requires="v">
                <p:oleObj spid="_x0000_s25672" name="Equation" r:id="rId4" imgW="6892560" imgH="6896160" progId="Equation.3">
                  <p:embed/>
                </p:oleObj>
              </mc:Choice>
              <mc:Fallback>
                <p:oleObj name="Equation" r:id="rId4" imgW="6892560" imgH="68961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6513" y="4913313"/>
                        <a:ext cx="276225" cy="27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 name="Object 1052"/>
          <p:cNvGraphicFramePr>
            <a:graphicFrameLocks noChangeAspect="1"/>
          </p:cNvGraphicFramePr>
          <p:nvPr/>
        </p:nvGraphicFramePr>
        <p:xfrm>
          <a:off x="8916988" y="4341813"/>
          <a:ext cx="584200" cy="274637"/>
        </p:xfrm>
        <a:graphic>
          <a:graphicData uri="http://schemas.openxmlformats.org/presentationml/2006/ole">
            <mc:AlternateContent xmlns:mc="http://schemas.openxmlformats.org/markup-compatibility/2006">
              <mc:Choice xmlns:v="urn:schemas-microsoft-com:vml" Requires="v">
                <p:oleObj spid="_x0000_s25673" name="Equation" r:id="rId6" imgW="14610600" imgH="6896160" progId="Equation.3">
                  <p:embed/>
                </p:oleObj>
              </mc:Choice>
              <mc:Fallback>
                <p:oleObj name="Equation" r:id="rId6" imgW="14610600" imgH="68961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6988" y="4341813"/>
                        <a:ext cx="584200" cy="27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 name="Object 1052"/>
          <p:cNvGraphicFramePr>
            <a:graphicFrameLocks noChangeAspect="1"/>
          </p:cNvGraphicFramePr>
          <p:nvPr/>
        </p:nvGraphicFramePr>
        <p:xfrm>
          <a:off x="8859838" y="2970213"/>
          <a:ext cx="550862" cy="274637"/>
        </p:xfrm>
        <a:graphic>
          <a:graphicData uri="http://schemas.openxmlformats.org/presentationml/2006/ole">
            <mc:AlternateContent xmlns:mc="http://schemas.openxmlformats.org/markup-compatibility/2006">
              <mc:Choice xmlns:v="urn:schemas-microsoft-com:vml" Requires="v">
                <p:oleObj spid="_x0000_s25674" name="Equation" r:id="rId8" imgW="14610600" imgH="7302600" progId="Equation.3">
                  <p:embed/>
                </p:oleObj>
              </mc:Choice>
              <mc:Fallback>
                <p:oleObj name="Equation" r:id="rId8" imgW="14610600" imgH="7302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59838" y="2970213"/>
                        <a:ext cx="550862" cy="27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 name="Object 1052"/>
          <p:cNvGraphicFramePr>
            <a:graphicFrameLocks noChangeAspect="1"/>
          </p:cNvGraphicFramePr>
          <p:nvPr/>
        </p:nvGraphicFramePr>
        <p:xfrm>
          <a:off x="8839200" y="3249613"/>
          <a:ext cx="261938" cy="274637"/>
        </p:xfrm>
        <a:graphic>
          <a:graphicData uri="http://schemas.openxmlformats.org/presentationml/2006/ole">
            <mc:AlternateContent xmlns:mc="http://schemas.openxmlformats.org/markup-compatibility/2006">
              <mc:Choice xmlns:v="urn:schemas-microsoft-com:vml" Requires="v">
                <p:oleObj spid="_x0000_s25675" name="Equation" r:id="rId10" imgW="6892560" imgH="7302600" progId="Equation.3">
                  <p:embed/>
                </p:oleObj>
              </mc:Choice>
              <mc:Fallback>
                <p:oleObj name="Equation" r:id="rId10" imgW="6892560" imgH="73026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39200" y="3249613"/>
                        <a:ext cx="261938" cy="27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 name="Line 17"/>
          <p:cNvSpPr>
            <a:spLocks noChangeShapeType="1"/>
          </p:cNvSpPr>
          <p:nvPr/>
        </p:nvSpPr>
        <p:spPr bwMode="auto">
          <a:xfrm>
            <a:off x="7924800" y="2185988"/>
            <a:ext cx="914400" cy="0"/>
          </a:xfrm>
          <a:prstGeom prst="line">
            <a:avLst/>
          </a:prstGeom>
          <a:noFill/>
          <a:ln w="38100">
            <a:solidFill>
              <a:srgbClr val="0000FF"/>
            </a:solidFill>
            <a:round/>
            <a:headEnd/>
            <a:tailEnd/>
          </a:ln>
          <a:effectLst/>
        </p:spPr>
        <p:txBody>
          <a:bodyPr>
            <a:spAutoFit/>
          </a:bodyPr>
          <a:lstStyle/>
          <a:p>
            <a:endParaRPr lang="en-US"/>
          </a:p>
        </p:txBody>
      </p:sp>
      <p:graphicFrame>
        <p:nvGraphicFramePr>
          <p:cNvPr id="73" name="Object 1052"/>
          <p:cNvGraphicFramePr>
            <a:graphicFrameLocks noChangeAspect="1"/>
          </p:cNvGraphicFramePr>
          <p:nvPr/>
        </p:nvGraphicFramePr>
        <p:xfrm>
          <a:off x="8958263" y="2071688"/>
          <a:ext cx="211137" cy="258762"/>
        </p:xfrm>
        <a:graphic>
          <a:graphicData uri="http://schemas.openxmlformats.org/presentationml/2006/ole">
            <mc:AlternateContent xmlns:mc="http://schemas.openxmlformats.org/markup-compatibility/2006">
              <mc:Choice xmlns:v="urn:schemas-microsoft-com:vml" Requires="v">
                <p:oleObj spid="_x0000_s25676" name="Equation" r:id="rId12" imgW="5267880" imgH="6489720" progId="Equation.3">
                  <p:embed/>
                </p:oleObj>
              </mc:Choice>
              <mc:Fallback>
                <p:oleObj name="Equation" r:id="rId12" imgW="5267880" imgH="648972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58263" y="2071688"/>
                        <a:ext cx="211137" cy="25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 name="Line 19"/>
          <p:cNvSpPr>
            <a:spLocks noChangeShapeType="1"/>
          </p:cNvSpPr>
          <p:nvPr/>
        </p:nvSpPr>
        <p:spPr bwMode="auto">
          <a:xfrm>
            <a:off x="6248400" y="2292350"/>
            <a:ext cx="914400" cy="0"/>
          </a:xfrm>
          <a:prstGeom prst="line">
            <a:avLst/>
          </a:prstGeom>
          <a:noFill/>
          <a:ln w="38100">
            <a:solidFill>
              <a:srgbClr val="33CC33"/>
            </a:solidFill>
            <a:round/>
            <a:headEnd/>
            <a:tailEnd/>
          </a:ln>
          <a:effectLst/>
        </p:spPr>
        <p:txBody>
          <a:bodyPr>
            <a:spAutoFit/>
          </a:bodyPr>
          <a:lstStyle/>
          <a:p>
            <a:endParaRPr lang="en-US"/>
          </a:p>
        </p:txBody>
      </p:sp>
      <p:sp>
        <p:nvSpPr>
          <p:cNvPr id="75" name="Line 20"/>
          <p:cNvSpPr>
            <a:spLocks noChangeShapeType="1"/>
          </p:cNvSpPr>
          <p:nvPr/>
        </p:nvSpPr>
        <p:spPr bwMode="auto">
          <a:xfrm>
            <a:off x="6248400" y="4349750"/>
            <a:ext cx="914400" cy="0"/>
          </a:xfrm>
          <a:prstGeom prst="line">
            <a:avLst/>
          </a:prstGeom>
          <a:noFill/>
          <a:ln w="38100">
            <a:solidFill>
              <a:srgbClr val="33CC33"/>
            </a:solidFill>
            <a:round/>
            <a:headEnd/>
            <a:tailEnd/>
          </a:ln>
          <a:effectLst/>
        </p:spPr>
        <p:txBody>
          <a:bodyPr>
            <a:spAutoFit/>
          </a:bodyPr>
          <a:lstStyle/>
          <a:p>
            <a:endParaRPr lang="en-US"/>
          </a:p>
        </p:txBody>
      </p:sp>
      <p:sp>
        <p:nvSpPr>
          <p:cNvPr id="76" name="Line 21"/>
          <p:cNvSpPr>
            <a:spLocks noChangeShapeType="1"/>
          </p:cNvSpPr>
          <p:nvPr/>
        </p:nvSpPr>
        <p:spPr bwMode="auto">
          <a:xfrm>
            <a:off x="6248400" y="4349750"/>
            <a:ext cx="914400" cy="0"/>
          </a:xfrm>
          <a:prstGeom prst="line">
            <a:avLst/>
          </a:prstGeom>
          <a:noFill/>
          <a:ln w="38100">
            <a:solidFill>
              <a:srgbClr val="33CC33"/>
            </a:solidFill>
            <a:round/>
            <a:headEnd/>
            <a:tailEnd/>
          </a:ln>
          <a:effectLst/>
        </p:spPr>
        <p:txBody>
          <a:bodyPr>
            <a:spAutoFit/>
          </a:bodyPr>
          <a:lstStyle/>
          <a:p>
            <a:endParaRPr lang="en-US"/>
          </a:p>
        </p:txBody>
      </p:sp>
      <p:sp>
        <p:nvSpPr>
          <p:cNvPr id="77" name="Line 22"/>
          <p:cNvSpPr>
            <a:spLocks noChangeShapeType="1"/>
          </p:cNvSpPr>
          <p:nvPr/>
        </p:nvSpPr>
        <p:spPr bwMode="auto">
          <a:xfrm>
            <a:off x="6248400" y="2292350"/>
            <a:ext cx="914400" cy="0"/>
          </a:xfrm>
          <a:prstGeom prst="line">
            <a:avLst/>
          </a:prstGeom>
          <a:noFill/>
          <a:ln w="38100">
            <a:solidFill>
              <a:srgbClr val="33CC33"/>
            </a:solidFill>
            <a:round/>
            <a:headEnd/>
            <a:tailEnd/>
          </a:ln>
          <a:effectLst/>
        </p:spPr>
        <p:txBody>
          <a:bodyPr>
            <a:spAutoFit/>
          </a:bodyPr>
          <a:lstStyle/>
          <a:p>
            <a:endParaRPr lang="en-US"/>
          </a:p>
        </p:txBody>
      </p:sp>
      <p:sp>
        <p:nvSpPr>
          <p:cNvPr id="78" name="Line 23"/>
          <p:cNvSpPr>
            <a:spLocks noChangeShapeType="1"/>
          </p:cNvSpPr>
          <p:nvPr/>
        </p:nvSpPr>
        <p:spPr bwMode="auto">
          <a:xfrm>
            <a:off x="6248400" y="2292350"/>
            <a:ext cx="914400" cy="0"/>
          </a:xfrm>
          <a:prstGeom prst="line">
            <a:avLst/>
          </a:prstGeom>
          <a:noFill/>
          <a:ln w="38100">
            <a:solidFill>
              <a:srgbClr val="33CC33"/>
            </a:solidFill>
            <a:round/>
            <a:headEnd/>
            <a:tailEnd/>
          </a:ln>
          <a:effectLst/>
        </p:spPr>
        <p:txBody>
          <a:bodyPr>
            <a:spAutoFit/>
          </a:bodyPr>
          <a:lstStyle/>
          <a:p>
            <a:endParaRPr lang="en-US"/>
          </a:p>
        </p:txBody>
      </p:sp>
      <p:graphicFrame>
        <p:nvGraphicFramePr>
          <p:cNvPr id="79" name="Object 1052"/>
          <p:cNvGraphicFramePr>
            <a:graphicFrameLocks noChangeAspect="1"/>
          </p:cNvGraphicFramePr>
          <p:nvPr/>
        </p:nvGraphicFramePr>
        <p:xfrm>
          <a:off x="5951538" y="2224088"/>
          <a:ext cx="193675" cy="258762"/>
        </p:xfrm>
        <a:graphic>
          <a:graphicData uri="http://schemas.openxmlformats.org/presentationml/2006/ole">
            <mc:AlternateContent xmlns:mc="http://schemas.openxmlformats.org/markup-compatibility/2006">
              <mc:Choice xmlns:v="urn:schemas-microsoft-com:vml" Requires="v">
                <p:oleObj spid="_x0000_s25677" name="Equation" r:id="rId14" imgW="4861800" imgH="6489720" progId="Equation.3">
                  <p:embed/>
                </p:oleObj>
              </mc:Choice>
              <mc:Fallback>
                <p:oleObj name="Equation" r:id="rId14" imgW="4861800" imgH="648972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51538" y="2224088"/>
                        <a:ext cx="193675" cy="25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 name="Object 1052"/>
          <p:cNvGraphicFramePr>
            <a:graphicFrameLocks noChangeAspect="1"/>
          </p:cNvGraphicFramePr>
          <p:nvPr/>
        </p:nvGraphicFramePr>
        <p:xfrm>
          <a:off x="5961063" y="2513013"/>
          <a:ext cx="211137" cy="274637"/>
        </p:xfrm>
        <a:graphic>
          <a:graphicData uri="http://schemas.openxmlformats.org/presentationml/2006/ole">
            <mc:AlternateContent xmlns:mc="http://schemas.openxmlformats.org/markup-compatibility/2006">
              <mc:Choice xmlns:v="urn:schemas-microsoft-com:vml" Requires="v">
                <p:oleObj spid="_x0000_s25678" name="Equation" r:id="rId16" imgW="5267880" imgH="6896160" progId="Equation.3">
                  <p:embed/>
                </p:oleObj>
              </mc:Choice>
              <mc:Fallback>
                <p:oleObj name="Equation" r:id="rId16" imgW="5267880" imgH="6896160" progId="Equation.3">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61063" y="2513013"/>
                        <a:ext cx="211137" cy="27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 name="Object 1052"/>
          <p:cNvGraphicFramePr>
            <a:graphicFrameLocks noChangeAspect="1"/>
          </p:cNvGraphicFramePr>
          <p:nvPr/>
        </p:nvGraphicFramePr>
        <p:xfrm>
          <a:off x="5978525" y="3252788"/>
          <a:ext cx="193675" cy="258762"/>
        </p:xfrm>
        <a:graphic>
          <a:graphicData uri="http://schemas.openxmlformats.org/presentationml/2006/ole">
            <mc:AlternateContent xmlns:mc="http://schemas.openxmlformats.org/markup-compatibility/2006">
              <mc:Choice xmlns:v="urn:schemas-microsoft-com:vml" Requires="v">
                <p:oleObj spid="_x0000_s25679" name="Equation" r:id="rId18" imgW="4861800" imgH="6489720" progId="Equation.3">
                  <p:embed/>
                </p:oleObj>
              </mc:Choice>
              <mc:Fallback>
                <p:oleObj name="Equation" r:id="rId18" imgW="4861800" imgH="6489720" progId="Equation.3">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78525" y="3252788"/>
                        <a:ext cx="193675" cy="25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 name="Object 1052"/>
          <p:cNvGraphicFramePr>
            <a:graphicFrameLocks noChangeAspect="1"/>
          </p:cNvGraphicFramePr>
          <p:nvPr/>
        </p:nvGraphicFramePr>
        <p:xfrm>
          <a:off x="5951538" y="4189413"/>
          <a:ext cx="193675" cy="274637"/>
        </p:xfrm>
        <a:graphic>
          <a:graphicData uri="http://schemas.openxmlformats.org/presentationml/2006/ole">
            <mc:AlternateContent xmlns:mc="http://schemas.openxmlformats.org/markup-compatibility/2006">
              <mc:Choice xmlns:v="urn:schemas-microsoft-com:vml" Requires="v">
                <p:oleObj spid="_x0000_s25680" name="Equation" r:id="rId20" imgW="4861800" imgH="6896160" progId="Equation.3">
                  <p:embed/>
                </p:oleObj>
              </mc:Choice>
              <mc:Fallback>
                <p:oleObj name="Equation" r:id="rId20" imgW="4861800" imgH="6896160" progId="Equation.3">
                  <p:embed/>
                  <p:pic>
                    <p:nvPicPr>
                      <p:cNvPr id="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51538" y="4189413"/>
                        <a:ext cx="193675" cy="27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 name="Object 1052"/>
          <p:cNvGraphicFramePr>
            <a:graphicFrameLocks noChangeAspect="1"/>
          </p:cNvGraphicFramePr>
          <p:nvPr/>
        </p:nvGraphicFramePr>
        <p:xfrm>
          <a:off x="5967413" y="4670425"/>
          <a:ext cx="161925" cy="227013"/>
        </p:xfrm>
        <a:graphic>
          <a:graphicData uri="http://schemas.openxmlformats.org/presentationml/2006/ole">
            <mc:AlternateContent xmlns:mc="http://schemas.openxmlformats.org/markup-compatibility/2006">
              <mc:Choice xmlns:v="urn:schemas-microsoft-com:vml" Requires="v">
                <p:oleObj spid="_x0000_s25681" name="Equation" r:id="rId22" imgW="4049280" imgH="5676840" progId="Equation.3">
                  <p:embed/>
                </p:oleObj>
              </mc:Choice>
              <mc:Fallback>
                <p:oleObj name="Equation" r:id="rId22" imgW="4049280" imgH="5676840" progId="Equation.3">
                  <p:embed/>
                  <p:pic>
                    <p:nvPicPr>
                      <p:cNvPr id="0" name="Picture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67413" y="4670425"/>
                        <a:ext cx="161925" cy="227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82399" name="Text Box 31"/>
          <p:cNvSpPr txBox="1">
            <a:spLocks noChangeArrowheads="1"/>
          </p:cNvSpPr>
          <p:nvPr/>
        </p:nvSpPr>
        <p:spPr bwMode="auto">
          <a:xfrm>
            <a:off x="251460" y="5257800"/>
            <a:ext cx="4549140" cy="2392735"/>
          </a:xfrm>
          <a:prstGeom prst="rect">
            <a:avLst/>
          </a:prstGeom>
          <a:solidFill>
            <a:srgbClr val="FFFF00"/>
          </a:solidFill>
          <a:ln w="38100" algn="ctr">
            <a:noFill/>
            <a:miter lim="800000"/>
            <a:headEnd/>
            <a:tailEnd/>
          </a:ln>
          <a:effectLst/>
        </p:spPr>
        <p:txBody>
          <a:bodyPr wrap="square" lIns="101882" tIns="50941" rIns="101882" bIns="50941">
            <a:spAutoFit/>
          </a:bodyPr>
          <a:lstStyle/>
          <a:p>
            <a:pPr marL="212255" indent="-212255" algn="l"/>
            <a:r>
              <a:rPr lang="en-US" sz="2400" dirty="0"/>
              <a:t>For large values of </a:t>
            </a:r>
            <a:r>
              <a:rPr lang="en-US" sz="2400" dirty="0" err="1"/>
              <a:t>tan</a:t>
            </a:r>
            <a:r>
              <a:rPr lang="en-US" sz="2400" dirty="0" err="1">
                <a:latin typeface="Symbol" pitchFamily="18" charset="2"/>
              </a:rPr>
              <a:t>b</a:t>
            </a:r>
            <a:r>
              <a:rPr lang="en-US" sz="2400" dirty="0"/>
              <a:t> Stop, </a:t>
            </a:r>
            <a:r>
              <a:rPr lang="en-US" sz="2400" dirty="0" err="1"/>
              <a:t>Sbottom</a:t>
            </a:r>
            <a:r>
              <a:rPr lang="en-US" sz="2400" dirty="0"/>
              <a:t> and </a:t>
            </a:r>
            <a:r>
              <a:rPr lang="en-US" sz="2400" dirty="0" err="1"/>
              <a:t>Stau</a:t>
            </a:r>
            <a:r>
              <a:rPr lang="en-US" sz="2400" dirty="0"/>
              <a:t> can get much lighter</a:t>
            </a:r>
            <a:endParaRPr lang="en-US" sz="2400" dirty="0">
              <a:solidFill>
                <a:srgbClr val="0000FF"/>
              </a:solidFill>
              <a:latin typeface="Symbol" pitchFamily="18" charset="2"/>
            </a:endParaRPr>
          </a:p>
          <a:p>
            <a:pPr marL="212255" indent="-212255" algn="l"/>
            <a:r>
              <a:rPr lang="en-US" sz="2400" dirty="0">
                <a:solidFill>
                  <a:srgbClr val="0000FF"/>
                </a:solidFill>
                <a:latin typeface="Symbol" pitchFamily="18" charset="2"/>
                <a:sym typeface="Wingdings" pitchFamily="2" charset="2"/>
              </a:rPr>
              <a:t></a:t>
            </a:r>
            <a:r>
              <a:rPr lang="en-US" sz="2400" dirty="0">
                <a:solidFill>
                  <a:srgbClr val="0000FF"/>
                </a:solidFill>
              </a:rPr>
              <a:t>Can also have a significant effect on the branching ratios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82404"/>
                                        </p:tgtEl>
                                        <p:attrNameLst>
                                          <p:attrName>style.visibility</p:attrName>
                                        </p:attrNameLst>
                                      </p:cBhvr>
                                      <p:to>
                                        <p:strVal val="visible"/>
                                      </p:to>
                                    </p:set>
                                    <p:animEffect transition="in" filter="fade">
                                      <p:cBhvr>
                                        <p:cTn id="7" dur="2000"/>
                                        <p:tgtEl>
                                          <p:spTgt spid="10824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2399"/>
                                        </p:tgtEl>
                                        <p:attrNameLst>
                                          <p:attrName>style.visibility</p:attrName>
                                        </p:attrNameLst>
                                      </p:cBhvr>
                                      <p:to>
                                        <p:strVal val="visible"/>
                                      </p:to>
                                    </p:set>
                                    <p:animEffect transition="in" filter="fade">
                                      <p:cBhvr>
                                        <p:cTn id="12" dur="2000"/>
                                        <p:tgtEl>
                                          <p:spTgt spid="108239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082405"/>
                                        </p:tgtEl>
                                        <p:attrNameLst>
                                          <p:attrName>style.visibility</p:attrName>
                                        </p:attrNameLst>
                                      </p:cBhvr>
                                      <p:to>
                                        <p:strVal val="visible"/>
                                      </p:to>
                                    </p:set>
                                    <p:animEffect transition="in" filter="wipe(left)">
                                      <p:cBhvr>
                                        <p:cTn id="16" dur="500"/>
                                        <p:tgtEl>
                                          <p:spTgt spid="1082405"/>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wipe(left)">
                                      <p:cBhvr>
                                        <p:cTn id="20" dur="500"/>
                                        <p:tgtEl>
                                          <p:spTgt spid="46"/>
                                        </p:tgtEl>
                                      </p:cBhvr>
                                    </p:animEffect>
                                  </p:childTnLst>
                                </p:cTn>
                              </p:par>
                            </p:childTnLst>
                          </p:cTn>
                        </p:par>
                        <p:par>
                          <p:cTn id="21" fill="hold">
                            <p:stCondLst>
                              <p:cond delay="3000"/>
                            </p:stCondLst>
                            <p:childTnLst>
                              <p:par>
                                <p:cTn id="22" presetID="42" presetClass="path" presetSubtype="0" accel="50000" decel="50000" fill="hold" grpId="0" nodeType="afterEffect">
                                  <p:stCondLst>
                                    <p:cond delay="0"/>
                                  </p:stCondLst>
                                  <p:childTnLst>
                                    <p:animMotion origin="layout" path="M -3.33333E-6 4.44444E-6 L -3.33333E-6 0.05555 " pathEditMode="relative" rAng="0" ptsTypes="AA">
                                      <p:cBhvr>
                                        <p:cTn id="23" dur="2000" fill="hold"/>
                                        <p:tgtEl>
                                          <p:spTgt spid="77"/>
                                        </p:tgtEl>
                                        <p:attrNameLst>
                                          <p:attrName>ppt_x</p:attrName>
                                          <p:attrName>ppt_y</p:attrName>
                                        </p:attrNameLst>
                                      </p:cBhvr>
                                      <p:rCtr x="0" y="28"/>
                                    </p:animMotion>
                                  </p:childTnLst>
                                </p:cTn>
                              </p:par>
                              <p:par>
                                <p:cTn id="24" presetID="42" presetClass="path" presetSubtype="0" accel="50000" decel="50000" fill="hold" grpId="0" nodeType="withEffect">
                                  <p:stCondLst>
                                    <p:cond delay="0"/>
                                  </p:stCondLst>
                                  <p:childTnLst>
                                    <p:animMotion origin="layout" path="M -3.33333E-6 4.44444E-6 L -3.33333E-6 0.15972 " pathEditMode="relative" rAng="0" ptsTypes="AA">
                                      <p:cBhvr>
                                        <p:cTn id="25" dur="2000" fill="hold"/>
                                        <p:tgtEl>
                                          <p:spTgt spid="78"/>
                                        </p:tgtEl>
                                        <p:attrNameLst>
                                          <p:attrName>ppt_x</p:attrName>
                                          <p:attrName>ppt_y</p:attrName>
                                        </p:attrNameLst>
                                      </p:cBhvr>
                                      <p:rCtr x="0" y="80"/>
                                    </p:animMotion>
                                  </p:childTnLst>
                                </p:cTn>
                              </p:par>
                              <p:par>
                                <p:cTn id="26" presetID="42" presetClass="path" presetSubtype="0" accel="50000" decel="50000" fill="hold" grpId="0" nodeType="withEffect">
                                  <p:stCondLst>
                                    <p:cond delay="0"/>
                                  </p:stCondLst>
                                  <p:childTnLst>
                                    <p:animMotion origin="layout" path="M -3.33333E-6 -0.00139 L -3.33333E-6 0.06666 " pathEditMode="relative" rAng="0" ptsTypes="AA">
                                      <p:cBhvr>
                                        <p:cTn id="27" dur="2000" fill="hold"/>
                                        <p:tgtEl>
                                          <p:spTgt spid="76"/>
                                        </p:tgtEl>
                                        <p:attrNameLst>
                                          <p:attrName>ppt_x</p:attrName>
                                          <p:attrName>ppt_y</p:attrName>
                                        </p:attrNameLst>
                                      </p:cBhvr>
                                      <p:rCtr x="0" y="34"/>
                                    </p:animMotion>
                                  </p:childTnLst>
                                </p:cTn>
                              </p:par>
                            </p:childTnLst>
                          </p:cTn>
                        </p:par>
                        <p:par>
                          <p:cTn id="28" fill="hold">
                            <p:stCondLst>
                              <p:cond delay="5000"/>
                            </p:stCondLst>
                            <p:childTnLst>
                              <p:par>
                                <p:cTn id="29" presetID="10" presetClass="entr" presetSubtype="0" fill="hold"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2000"/>
                                        <p:tgtEl>
                                          <p:spTgt spid="80"/>
                                        </p:tgtEl>
                                      </p:cBhvr>
                                    </p:animEffect>
                                  </p:childTnLst>
                                </p:cTn>
                              </p:par>
                              <p:par>
                                <p:cTn id="32" presetID="10"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2000"/>
                                        <p:tgtEl>
                                          <p:spTgt spid="83"/>
                                        </p:tgtEl>
                                      </p:cBhvr>
                                    </p:animEffect>
                                  </p:childTnLst>
                                </p:cTn>
                              </p:par>
                              <p:par>
                                <p:cTn id="35" presetID="10" presetClass="entr" presetSubtype="0" fill="hold" nodeType="with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2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404" grpId="0" animBg="1"/>
      <p:bldP spid="46" grpId="0" animBg="1"/>
      <p:bldP spid="1082405" grpId="0" animBg="1"/>
      <p:bldP spid="76" grpId="0" animBg="1"/>
      <p:bldP spid="77" grpId="0" animBg="1"/>
      <p:bldP spid="78" grpId="0" animBg="1"/>
      <p:bldP spid="108239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4"/>
          <p:cNvSpPr>
            <a:spLocks noGrp="1"/>
          </p:cNvSpPr>
          <p:nvPr>
            <p:ph type="ftr" sz="quarter" idx="11"/>
          </p:nvPr>
        </p:nvSpPr>
        <p:spPr>
          <a:xfrm>
            <a:off x="2895600" y="7086600"/>
            <a:ext cx="4343400" cy="517525"/>
          </a:xfrm>
        </p:spPr>
        <p:txBody>
          <a:bodyPr/>
          <a:lstStyle/>
          <a:p>
            <a:pPr>
              <a:defRPr/>
            </a:pPr>
            <a:endParaRPr lang="en-US" dirty="0" smtClean="0"/>
          </a:p>
          <a:p>
            <a:pPr>
              <a:defRPr/>
            </a:pPr>
            <a:r>
              <a:rPr lang="en-US" dirty="0" smtClean="0"/>
              <a:t>David Toback, MSC Bethancourt Lecture</a:t>
            </a:r>
            <a:endParaRPr lang="en-US" dirty="0"/>
          </a:p>
        </p:txBody>
      </p:sp>
      <p:sp>
        <p:nvSpPr>
          <p:cNvPr id="22"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October 2014</a:t>
            </a:r>
          </a:p>
          <a:p>
            <a:pPr>
              <a:defRPr/>
            </a:pPr>
            <a:endParaRPr lang="en-US" dirty="0"/>
          </a:p>
        </p:txBody>
      </p:sp>
      <p:sp>
        <p:nvSpPr>
          <p:cNvPr id="78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endParaRPr lang="en-US" altLang="en-US" sz="1600" smtClean="0">
              <a:solidFill>
                <a:srgbClr val="990099"/>
              </a:solidFill>
            </a:endParaRPr>
          </a:p>
          <a:p>
            <a:fld id="{63E9103D-814F-4280-8663-D9FBE1C0717B}" type="slidenum">
              <a:rPr lang="en-US" altLang="en-US" sz="1600" smtClean="0">
                <a:solidFill>
                  <a:schemeClr val="tx1"/>
                </a:solidFill>
              </a:rPr>
              <a:pPr/>
              <a:t>41</a:t>
            </a:fld>
            <a:endParaRPr lang="en-US" altLang="en-US" sz="1600" smtClean="0">
              <a:solidFill>
                <a:schemeClr val="tx1"/>
              </a:solidFill>
            </a:endParaRPr>
          </a:p>
        </p:txBody>
      </p:sp>
      <p:sp>
        <p:nvSpPr>
          <p:cNvPr id="78853" name="Rectangle 2"/>
          <p:cNvSpPr>
            <a:spLocks noGrp="1" noChangeArrowheads="1"/>
          </p:cNvSpPr>
          <p:nvPr>
            <p:ph type="title"/>
          </p:nvPr>
        </p:nvSpPr>
        <p:spPr>
          <a:xfrm>
            <a:off x="0" y="-76200"/>
            <a:ext cx="10058400" cy="1295400"/>
          </a:xfrm>
        </p:spPr>
        <p:txBody>
          <a:bodyPr/>
          <a:lstStyle/>
          <a:p>
            <a:r>
              <a:rPr lang="en-US" altLang="en-US" dirty="0" smtClean="0"/>
              <a:t>Aerial </a:t>
            </a:r>
            <a:r>
              <a:rPr lang="en-US" altLang="en-US" dirty="0"/>
              <a:t>V</a:t>
            </a:r>
            <a:r>
              <a:rPr lang="en-US" altLang="en-US" dirty="0" smtClean="0"/>
              <a:t>iew of the LHC</a:t>
            </a:r>
          </a:p>
        </p:txBody>
      </p:sp>
      <p:pic>
        <p:nvPicPr>
          <p:cNvPr id="7885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838200"/>
            <a:ext cx="9063038"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0004" name="Line 4"/>
          <p:cNvSpPr>
            <a:spLocks noChangeShapeType="1"/>
          </p:cNvSpPr>
          <p:nvPr/>
        </p:nvSpPr>
        <p:spPr bwMode="auto">
          <a:xfrm flipV="1">
            <a:off x="4397375" y="2476500"/>
            <a:ext cx="125413" cy="419100"/>
          </a:xfrm>
          <a:prstGeom prst="line">
            <a:avLst/>
          </a:prstGeom>
          <a:noFill/>
          <a:ln w="38100">
            <a:solidFill>
              <a:srgbClr val="FFFFCC"/>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920005" name="Text Box 5"/>
          <p:cNvSpPr txBox="1">
            <a:spLocks noChangeArrowheads="1"/>
          </p:cNvSpPr>
          <p:nvPr/>
        </p:nvSpPr>
        <p:spPr bwMode="auto">
          <a:xfrm>
            <a:off x="4202113" y="2049463"/>
            <a:ext cx="768350" cy="4064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pPr algn="l" eaLnBrk="1" hangingPunct="1">
              <a:spcBef>
                <a:spcPct val="0"/>
              </a:spcBef>
            </a:pPr>
            <a:r>
              <a:rPr lang="en-GB" altLang="en-US" sz="2000">
                <a:solidFill>
                  <a:schemeClr val="tx1"/>
                </a:solidFill>
                <a:latin typeface="Arial" charset="0"/>
              </a:rPr>
              <a:t>CMS</a:t>
            </a:r>
          </a:p>
        </p:txBody>
      </p:sp>
      <p:sp>
        <p:nvSpPr>
          <p:cNvPr id="1920006" name="Line 6"/>
          <p:cNvSpPr>
            <a:spLocks noChangeShapeType="1"/>
          </p:cNvSpPr>
          <p:nvPr/>
        </p:nvSpPr>
        <p:spPr bwMode="auto">
          <a:xfrm flipH="1" flipV="1">
            <a:off x="6354763" y="5645150"/>
            <a:ext cx="104775" cy="374650"/>
          </a:xfrm>
          <a:prstGeom prst="line">
            <a:avLst/>
          </a:prstGeom>
          <a:noFill/>
          <a:ln w="38100">
            <a:solidFill>
              <a:srgbClr val="FFFFCC"/>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920007" name="Text Box 7"/>
          <p:cNvSpPr txBox="1">
            <a:spLocks noChangeArrowheads="1"/>
          </p:cNvSpPr>
          <p:nvPr/>
        </p:nvSpPr>
        <p:spPr bwMode="auto">
          <a:xfrm>
            <a:off x="5653088" y="5259388"/>
            <a:ext cx="1052512" cy="4064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pPr algn="l" eaLnBrk="1" hangingPunct="1">
              <a:spcBef>
                <a:spcPct val="0"/>
              </a:spcBef>
            </a:pPr>
            <a:r>
              <a:rPr lang="en-GB" altLang="en-US" sz="2000">
                <a:solidFill>
                  <a:schemeClr val="tx1"/>
                </a:solidFill>
                <a:latin typeface="Arial" charset="0"/>
              </a:rPr>
              <a:t>ATLAS</a:t>
            </a:r>
          </a:p>
        </p:txBody>
      </p:sp>
      <p:sp>
        <p:nvSpPr>
          <p:cNvPr id="1920008" name="AutoShape 8"/>
          <p:cNvSpPr>
            <a:spLocks noChangeArrowheads="1"/>
          </p:cNvSpPr>
          <p:nvPr/>
        </p:nvSpPr>
        <p:spPr bwMode="auto">
          <a:xfrm>
            <a:off x="5715000" y="990600"/>
            <a:ext cx="4010025" cy="1854200"/>
          </a:xfrm>
          <a:prstGeom prst="roundRect">
            <a:avLst>
              <a:gd name="adj" fmla="val 16667"/>
            </a:avLst>
          </a:prstGeom>
          <a:solidFill>
            <a:srgbClr val="FFFFCC"/>
          </a:solidFill>
          <a:ln w="38100">
            <a:solidFill>
              <a:srgbClr val="CC0000"/>
            </a:solidFill>
            <a:round/>
            <a:headEnd/>
            <a:tailEnd/>
          </a:ln>
        </p:spPr>
        <p:txBody>
          <a:bodyPr wrap="none" lIns="101882" tIns="50941" rIns="101882" bIns="50941" anchor="ct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pPr eaLnBrk="1" hangingPunct="1">
              <a:spcBef>
                <a:spcPct val="0"/>
              </a:spcBef>
            </a:pPr>
            <a:r>
              <a:rPr lang="en-US" altLang="en-US" sz="2000" i="1">
                <a:solidFill>
                  <a:schemeClr val="accent2"/>
                </a:solidFill>
                <a:latin typeface="Arial" charset="0"/>
              </a:rPr>
              <a:t>27 km in Circumference!</a:t>
            </a:r>
          </a:p>
          <a:p>
            <a:pPr eaLnBrk="1" hangingPunct="1">
              <a:spcBef>
                <a:spcPct val="0"/>
              </a:spcBef>
            </a:pPr>
            <a:endParaRPr lang="en-US" altLang="en-US" sz="1300" i="1">
              <a:solidFill>
                <a:schemeClr val="accent2"/>
              </a:solidFill>
              <a:latin typeface="Arial" charset="0"/>
            </a:endParaRPr>
          </a:p>
          <a:p>
            <a:pPr eaLnBrk="1" hangingPunct="1">
              <a:spcBef>
                <a:spcPct val="0"/>
              </a:spcBef>
            </a:pPr>
            <a:r>
              <a:rPr lang="en-US" altLang="en-US" sz="2000">
                <a:solidFill>
                  <a:schemeClr val="tx1"/>
                </a:solidFill>
                <a:latin typeface="Arial" charset="0"/>
              </a:rPr>
              <a:t>One of the largest and </a:t>
            </a:r>
          </a:p>
          <a:p>
            <a:pPr eaLnBrk="1" hangingPunct="1">
              <a:spcBef>
                <a:spcPct val="0"/>
              </a:spcBef>
            </a:pPr>
            <a:r>
              <a:rPr lang="en-US" altLang="en-US" sz="2000">
                <a:solidFill>
                  <a:schemeClr val="tx1"/>
                </a:solidFill>
                <a:latin typeface="Arial" charset="0"/>
              </a:rPr>
              <a:t>the most complex scientific </a:t>
            </a:r>
          </a:p>
          <a:p>
            <a:pPr eaLnBrk="1" hangingPunct="1">
              <a:spcBef>
                <a:spcPct val="0"/>
              </a:spcBef>
            </a:pPr>
            <a:r>
              <a:rPr lang="en-US" altLang="en-US" sz="2000">
                <a:solidFill>
                  <a:schemeClr val="tx1"/>
                </a:solidFill>
                <a:latin typeface="Arial" charset="0"/>
              </a:rPr>
              <a:t>instrument ever conceived &amp; </a:t>
            </a:r>
          </a:p>
          <a:p>
            <a:pPr eaLnBrk="1" hangingPunct="1">
              <a:spcBef>
                <a:spcPct val="0"/>
              </a:spcBef>
            </a:pPr>
            <a:r>
              <a:rPr lang="en-US" altLang="en-US" sz="2000">
                <a:solidFill>
                  <a:schemeClr val="tx1"/>
                </a:solidFill>
                <a:latin typeface="Arial" charset="0"/>
              </a:rPr>
              <a:t>built by humankind</a:t>
            </a:r>
          </a:p>
        </p:txBody>
      </p:sp>
      <p:sp>
        <p:nvSpPr>
          <p:cNvPr id="1920009" name="Line 9"/>
          <p:cNvSpPr>
            <a:spLocks noChangeShapeType="1"/>
          </p:cNvSpPr>
          <p:nvPr/>
        </p:nvSpPr>
        <p:spPr bwMode="auto">
          <a:xfrm flipV="1">
            <a:off x="2430463" y="3368675"/>
            <a:ext cx="419100" cy="258763"/>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0010" name="Line 10"/>
          <p:cNvSpPr>
            <a:spLocks noChangeShapeType="1"/>
          </p:cNvSpPr>
          <p:nvPr/>
        </p:nvSpPr>
        <p:spPr bwMode="auto">
          <a:xfrm flipH="1">
            <a:off x="3101975" y="3108325"/>
            <a:ext cx="501650" cy="173038"/>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0011" name="Text Box 11"/>
          <p:cNvSpPr txBox="1">
            <a:spLocks noChangeArrowheads="1"/>
          </p:cNvSpPr>
          <p:nvPr/>
        </p:nvSpPr>
        <p:spPr bwMode="auto">
          <a:xfrm>
            <a:off x="2514600" y="3454400"/>
            <a:ext cx="4191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pPr algn="l">
              <a:spcBef>
                <a:spcPct val="50000"/>
              </a:spcBef>
            </a:pPr>
            <a:r>
              <a:rPr lang="en-US" altLang="en-US" sz="3100">
                <a:solidFill>
                  <a:srgbClr val="FFFF00"/>
                </a:solidFill>
                <a:latin typeface="Arial" charset="0"/>
              </a:rPr>
              <a:t>p</a:t>
            </a:r>
          </a:p>
        </p:txBody>
      </p:sp>
      <p:sp>
        <p:nvSpPr>
          <p:cNvPr id="1920012" name="Text Box 12"/>
          <p:cNvSpPr txBox="1">
            <a:spLocks noChangeArrowheads="1"/>
          </p:cNvSpPr>
          <p:nvPr/>
        </p:nvSpPr>
        <p:spPr bwMode="auto">
          <a:xfrm>
            <a:off x="3268663" y="3108325"/>
            <a:ext cx="4191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pPr algn="l">
              <a:spcBef>
                <a:spcPct val="50000"/>
              </a:spcBef>
            </a:pPr>
            <a:r>
              <a:rPr lang="en-US" altLang="en-US" sz="3100">
                <a:solidFill>
                  <a:srgbClr val="FFFF00"/>
                </a:solidFill>
                <a:latin typeface="Arial" charset="0"/>
              </a:rPr>
              <a:t>p</a:t>
            </a:r>
          </a:p>
        </p:txBody>
      </p:sp>
      <p:sp>
        <p:nvSpPr>
          <p:cNvPr id="1920013" name="AutoShape 13"/>
          <p:cNvSpPr>
            <a:spLocks noChangeArrowheads="1"/>
          </p:cNvSpPr>
          <p:nvPr/>
        </p:nvSpPr>
        <p:spPr bwMode="auto">
          <a:xfrm>
            <a:off x="914400" y="1219200"/>
            <a:ext cx="2771775" cy="1490663"/>
          </a:xfrm>
          <a:prstGeom prst="roundRect">
            <a:avLst>
              <a:gd name="adj" fmla="val 16667"/>
            </a:avLst>
          </a:prstGeom>
          <a:solidFill>
            <a:srgbClr val="FFFFCC"/>
          </a:solidFill>
          <a:ln w="38100">
            <a:solidFill>
              <a:srgbClr val="CC0000"/>
            </a:solidFill>
            <a:round/>
            <a:headEnd/>
            <a:tailEnd/>
          </a:ln>
        </p:spPr>
        <p:txBody>
          <a:bodyPr wrap="none" lIns="101882" tIns="50941" rIns="101882" bIns="50941" anchor="ctr">
            <a:spAutoFit/>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pPr eaLnBrk="1" hangingPunct="1">
              <a:spcBef>
                <a:spcPct val="0"/>
              </a:spcBef>
            </a:pPr>
            <a:r>
              <a:rPr lang="en-US" altLang="en-US" sz="2000">
                <a:solidFill>
                  <a:srgbClr val="0000FF"/>
                </a:solidFill>
                <a:latin typeface="Arial" charset="0"/>
              </a:rPr>
              <a:t>Collides high </a:t>
            </a:r>
          </a:p>
          <a:p>
            <a:pPr eaLnBrk="1" hangingPunct="1">
              <a:spcBef>
                <a:spcPct val="0"/>
              </a:spcBef>
            </a:pPr>
            <a:r>
              <a:rPr lang="en-US" altLang="en-US" sz="2000">
                <a:solidFill>
                  <a:srgbClr val="0000FF"/>
                </a:solidFill>
                <a:latin typeface="Arial" charset="0"/>
              </a:rPr>
              <a:t>energy protons</a:t>
            </a:r>
          </a:p>
          <a:p>
            <a:pPr eaLnBrk="1" hangingPunct="1">
              <a:spcBef>
                <a:spcPct val="0"/>
              </a:spcBef>
            </a:pPr>
            <a:endParaRPr lang="en-US" altLang="en-US" sz="2000">
              <a:solidFill>
                <a:srgbClr val="0000FF"/>
              </a:solidFill>
              <a:latin typeface="Arial" charset="0"/>
            </a:endParaRPr>
          </a:p>
          <a:p>
            <a:pPr eaLnBrk="1" hangingPunct="1">
              <a:spcBef>
                <a:spcPct val="0"/>
              </a:spcBef>
            </a:pPr>
            <a:r>
              <a:rPr lang="en-US" altLang="en-US" sz="2000">
                <a:solidFill>
                  <a:schemeClr val="tx1"/>
                </a:solidFill>
                <a:latin typeface="Arial" charset="0"/>
              </a:rPr>
              <a:t>Two huge detectors</a:t>
            </a:r>
          </a:p>
        </p:txBody>
      </p:sp>
      <p:sp>
        <p:nvSpPr>
          <p:cNvPr id="1920014" name="Rectangle 14"/>
          <p:cNvSpPr>
            <a:spLocks noChangeArrowheads="1"/>
          </p:cNvSpPr>
          <p:nvPr/>
        </p:nvSpPr>
        <p:spPr bwMode="auto">
          <a:xfrm>
            <a:off x="1671638" y="1117600"/>
            <a:ext cx="4516437" cy="1574800"/>
          </a:xfrm>
          <a:prstGeom prst="rect">
            <a:avLst/>
          </a:prstGeom>
          <a:solidFill>
            <a:schemeClr val="tx2"/>
          </a:solidFill>
          <a:ln w="9525" algn="ctr">
            <a:solidFill>
              <a:srgbClr val="66FF33"/>
            </a:solidFill>
            <a:miter lim="800000"/>
            <a:headEnd/>
            <a:tailEnd/>
          </a:ln>
        </p:spPr>
        <p:txBody>
          <a:bodyPr wrap="none" anchor="ctr">
            <a:spAutoFit/>
          </a:bodyPr>
          <a:lstStyle>
            <a:lvl1pPr>
              <a:defRPr sz="4400" b="1">
                <a:solidFill>
                  <a:srgbClr val="FF0000"/>
                </a:solidFill>
                <a:latin typeface="Comic Sans MS" pitchFamily="66" charset="0"/>
              </a:defRPr>
            </a:lvl1pPr>
            <a:lvl2pPr marL="742950" indent="-285750">
              <a:defRPr sz="4400" b="1">
                <a:solidFill>
                  <a:srgbClr val="FF0000"/>
                </a:solidFill>
                <a:latin typeface="Comic Sans MS" pitchFamily="66" charset="0"/>
              </a:defRPr>
            </a:lvl2pPr>
            <a:lvl3pPr marL="1143000" indent="-228600">
              <a:defRPr sz="4400" b="1">
                <a:solidFill>
                  <a:srgbClr val="FF0000"/>
                </a:solidFill>
                <a:latin typeface="Comic Sans MS" pitchFamily="66" charset="0"/>
              </a:defRPr>
            </a:lvl3pPr>
            <a:lvl4pPr marL="1600200" indent="-228600">
              <a:defRPr sz="4400" b="1">
                <a:solidFill>
                  <a:srgbClr val="FF0000"/>
                </a:solidFill>
                <a:latin typeface="Comic Sans MS" pitchFamily="66" charset="0"/>
              </a:defRPr>
            </a:lvl4pPr>
            <a:lvl5pPr marL="2057400" indent="-228600">
              <a:defRPr sz="4400" b="1">
                <a:solidFill>
                  <a:srgbClr val="FF0000"/>
                </a:solidFill>
                <a:latin typeface="Comic Sans MS" pitchFamily="66" charset="0"/>
              </a:defRPr>
            </a:lvl5pPr>
            <a:lvl6pPr marL="2514600" indent="-228600" algn="ctr" eaLnBrk="0" fontAlgn="base" hangingPunct="0">
              <a:spcBef>
                <a:spcPct val="20000"/>
              </a:spcBef>
              <a:spcAft>
                <a:spcPct val="0"/>
              </a:spcAft>
              <a:defRPr sz="4400" b="1">
                <a:solidFill>
                  <a:srgbClr val="FF0000"/>
                </a:solidFill>
                <a:latin typeface="Comic Sans MS" pitchFamily="66" charset="0"/>
              </a:defRPr>
            </a:lvl6pPr>
            <a:lvl7pPr marL="2971800" indent="-228600" algn="ctr" eaLnBrk="0" fontAlgn="base" hangingPunct="0">
              <a:spcBef>
                <a:spcPct val="20000"/>
              </a:spcBef>
              <a:spcAft>
                <a:spcPct val="0"/>
              </a:spcAft>
              <a:defRPr sz="4400" b="1">
                <a:solidFill>
                  <a:srgbClr val="FF0000"/>
                </a:solidFill>
                <a:latin typeface="Comic Sans MS" pitchFamily="66" charset="0"/>
              </a:defRPr>
            </a:lvl7pPr>
            <a:lvl8pPr marL="3429000" indent="-228600" algn="ctr" eaLnBrk="0" fontAlgn="base" hangingPunct="0">
              <a:spcBef>
                <a:spcPct val="20000"/>
              </a:spcBef>
              <a:spcAft>
                <a:spcPct val="0"/>
              </a:spcAft>
              <a:defRPr sz="4400" b="1">
                <a:solidFill>
                  <a:srgbClr val="FF0000"/>
                </a:solidFill>
                <a:latin typeface="Comic Sans MS" pitchFamily="66" charset="0"/>
              </a:defRPr>
            </a:lvl8pPr>
            <a:lvl9pPr marL="3886200" indent="-228600" algn="ctr" eaLnBrk="0" fontAlgn="base" hangingPunct="0">
              <a:spcBef>
                <a:spcPct val="20000"/>
              </a:spcBef>
              <a:spcAft>
                <a:spcPct val="0"/>
              </a:spcAft>
              <a:defRPr sz="4400" b="1">
                <a:solidFill>
                  <a:srgbClr val="FF0000"/>
                </a:solidFill>
                <a:latin typeface="Comic Sans MS" pitchFamily="66" charset="0"/>
              </a:defRPr>
            </a:lvl9pPr>
          </a:lstStyle>
          <a:p>
            <a:r>
              <a:rPr lang="en-US" altLang="en-US">
                <a:solidFill>
                  <a:srgbClr val="00FF00"/>
                </a:solidFill>
              </a:rPr>
              <a:t>Lake Leman</a:t>
            </a:r>
          </a:p>
          <a:p>
            <a:r>
              <a:rPr lang="en-US" altLang="en-US"/>
              <a:t>Geneva Airport </a:t>
            </a:r>
          </a:p>
        </p:txBody>
      </p:sp>
      <p:sp>
        <p:nvSpPr>
          <p:cNvPr id="1920015" name="Line 15"/>
          <p:cNvSpPr>
            <a:spLocks noChangeShapeType="1"/>
          </p:cNvSpPr>
          <p:nvPr/>
        </p:nvSpPr>
        <p:spPr bwMode="auto">
          <a:xfrm flipV="1">
            <a:off x="5638800" y="1524000"/>
            <a:ext cx="1676400" cy="76200"/>
          </a:xfrm>
          <a:prstGeom prst="line">
            <a:avLst/>
          </a:prstGeom>
          <a:noFill/>
          <a:ln w="57150">
            <a:solidFill>
              <a:srgbClr val="66FF33"/>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920016" name="Line 16"/>
          <p:cNvSpPr>
            <a:spLocks noChangeShapeType="1"/>
          </p:cNvSpPr>
          <p:nvPr/>
        </p:nvSpPr>
        <p:spPr bwMode="auto">
          <a:xfrm>
            <a:off x="5867400" y="2438400"/>
            <a:ext cx="3505200" cy="21336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20017" name="Line 17"/>
          <p:cNvSpPr>
            <a:spLocks noChangeShapeType="1"/>
          </p:cNvSpPr>
          <p:nvPr/>
        </p:nvSpPr>
        <p:spPr bwMode="auto">
          <a:xfrm>
            <a:off x="7467600" y="2819400"/>
            <a:ext cx="381000" cy="533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920018" name="Line 18"/>
          <p:cNvSpPr>
            <a:spLocks noChangeShapeType="1"/>
          </p:cNvSpPr>
          <p:nvPr/>
        </p:nvSpPr>
        <p:spPr bwMode="auto">
          <a:xfrm flipH="1">
            <a:off x="3810000" y="1981200"/>
            <a:ext cx="1828800" cy="9906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20014"/>
                                        </p:tgtEl>
                                        <p:attrNameLst>
                                          <p:attrName>style.visibility</p:attrName>
                                        </p:attrNameLst>
                                      </p:cBhvr>
                                      <p:to>
                                        <p:strVal val="visible"/>
                                      </p:to>
                                    </p:set>
                                    <p:animEffect transition="in" filter="fade">
                                      <p:cBhvr>
                                        <p:cTn id="7" dur="1000"/>
                                        <p:tgtEl>
                                          <p:spTgt spid="1920014"/>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920015"/>
                                        </p:tgtEl>
                                        <p:attrNameLst>
                                          <p:attrName>style.visibility</p:attrName>
                                        </p:attrNameLst>
                                      </p:cBhvr>
                                      <p:to>
                                        <p:strVal val="visible"/>
                                      </p:to>
                                    </p:set>
                                    <p:animEffect transition="in" filter="wipe(left)">
                                      <p:cBhvr>
                                        <p:cTn id="11" dur="500"/>
                                        <p:tgtEl>
                                          <p:spTgt spid="192001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920016"/>
                                        </p:tgtEl>
                                        <p:attrNameLst>
                                          <p:attrName>style.visibility</p:attrName>
                                        </p:attrNameLst>
                                      </p:cBhvr>
                                      <p:to>
                                        <p:strVal val="visible"/>
                                      </p:to>
                                    </p:set>
                                    <p:animEffect transition="in" filter="wipe(left)">
                                      <p:cBhvr>
                                        <p:cTn id="14" dur="500"/>
                                        <p:tgtEl>
                                          <p:spTgt spid="19200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grpId="1" nodeType="clickEffect">
                                  <p:stCondLst>
                                    <p:cond delay="0"/>
                                  </p:stCondLst>
                                  <p:childTnLst>
                                    <p:animEffect transition="out" filter="fade">
                                      <p:cBhvr>
                                        <p:cTn id="18" dur="2000"/>
                                        <p:tgtEl>
                                          <p:spTgt spid="1920015"/>
                                        </p:tgtEl>
                                      </p:cBhvr>
                                    </p:animEffect>
                                    <p:set>
                                      <p:cBhvr>
                                        <p:cTn id="19" dur="1" fill="hold">
                                          <p:stCondLst>
                                            <p:cond delay="1999"/>
                                          </p:stCondLst>
                                        </p:cTn>
                                        <p:tgtEl>
                                          <p:spTgt spid="1920015"/>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2000"/>
                                        <p:tgtEl>
                                          <p:spTgt spid="1920014"/>
                                        </p:tgtEl>
                                      </p:cBhvr>
                                    </p:animEffect>
                                    <p:set>
                                      <p:cBhvr>
                                        <p:cTn id="22" dur="1" fill="hold">
                                          <p:stCondLst>
                                            <p:cond delay="1999"/>
                                          </p:stCondLst>
                                        </p:cTn>
                                        <p:tgtEl>
                                          <p:spTgt spid="1920014"/>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2000"/>
                                        <p:tgtEl>
                                          <p:spTgt spid="1920016"/>
                                        </p:tgtEl>
                                      </p:cBhvr>
                                    </p:animEffect>
                                    <p:set>
                                      <p:cBhvr>
                                        <p:cTn id="25" dur="1" fill="hold">
                                          <p:stCondLst>
                                            <p:cond delay="1999"/>
                                          </p:stCondLst>
                                        </p:cTn>
                                        <p:tgtEl>
                                          <p:spTgt spid="1920016"/>
                                        </p:tgtEl>
                                        <p:attrNameLst>
                                          <p:attrName>style.visibility</p:attrName>
                                        </p:attrNameLst>
                                      </p:cBhvr>
                                      <p:to>
                                        <p:strVal val="hidden"/>
                                      </p:to>
                                    </p:set>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920008"/>
                                        </p:tgtEl>
                                        <p:attrNameLst>
                                          <p:attrName>style.visibility</p:attrName>
                                        </p:attrNameLst>
                                      </p:cBhvr>
                                      <p:to>
                                        <p:strVal val="visible"/>
                                      </p:to>
                                    </p:set>
                                    <p:animEffect transition="in" filter="fade">
                                      <p:cBhvr>
                                        <p:cTn id="29" dur="2000"/>
                                        <p:tgtEl>
                                          <p:spTgt spid="1920008"/>
                                        </p:tgtEl>
                                      </p:cBhvr>
                                    </p:animEffect>
                                  </p:childTnLst>
                                </p:cTn>
                              </p:par>
                            </p:childTnLst>
                          </p:cTn>
                        </p:par>
                        <p:par>
                          <p:cTn id="30" fill="hold" nodeType="afterGroup">
                            <p:stCondLst>
                              <p:cond delay="4000"/>
                            </p:stCondLst>
                            <p:childTnLst>
                              <p:par>
                                <p:cTn id="31" presetID="22" presetClass="entr" presetSubtype="1" fill="hold" grpId="0" nodeType="afterEffect">
                                  <p:stCondLst>
                                    <p:cond delay="0"/>
                                  </p:stCondLst>
                                  <p:childTnLst>
                                    <p:set>
                                      <p:cBhvr>
                                        <p:cTn id="32" dur="1" fill="hold">
                                          <p:stCondLst>
                                            <p:cond delay="0"/>
                                          </p:stCondLst>
                                        </p:cTn>
                                        <p:tgtEl>
                                          <p:spTgt spid="1920018"/>
                                        </p:tgtEl>
                                        <p:attrNameLst>
                                          <p:attrName>style.visibility</p:attrName>
                                        </p:attrNameLst>
                                      </p:cBhvr>
                                      <p:to>
                                        <p:strVal val="visible"/>
                                      </p:to>
                                    </p:set>
                                    <p:animEffect transition="in" filter="wipe(up)">
                                      <p:cBhvr>
                                        <p:cTn id="33" dur="500"/>
                                        <p:tgtEl>
                                          <p:spTgt spid="192001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920017"/>
                                        </p:tgtEl>
                                        <p:attrNameLst>
                                          <p:attrName>style.visibility</p:attrName>
                                        </p:attrNameLst>
                                      </p:cBhvr>
                                      <p:to>
                                        <p:strVal val="visible"/>
                                      </p:to>
                                    </p:set>
                                    <p:animEffect transition="in" filter="wipe(up)">
                                      <p:cBhvr>
                                        <p:cTn id="36" dur="500"/>
                                        <p:tgtEl>
                                          <p:spTgt spid="192001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20013">
                                            <p:bg/>
                                          </p:spTgt>
                                        </p:tgtEl>
                                        <p:attrNameLst>
                                          <p:attrName>style.visibility</p:attrName>
                                        </p:attrNameLst>
                                      </p:cBhvr>
                                      <p:to>
                                        <p:strVal val="visible"/>
                                      </p:to>
                                    </p:set>
                                    <p:animEffect transition="in" filter="fade">
                                      <p:cBhvr>
                                        <p:cTn id="41" dur="2000"/>
                                        <p:tgtEl>
                                          <p:spTgt spid="1920013">
                                            <p:bg/>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20013">
                                            <p:txEl>
                                              <p:pRg st="0" end="0"/>
                                            </p:txEl>
                                          </p:spTgt>
                                        </p:tgtEl>
                                        <p:attrNameLst>
                                          <p:attrName>style.visibility</p:attrName>
                                        </p:attrNameLst>
                                      </p:cBhvr>
                                      <p:to>
                                        <p:strVal val="visible"/>
                                      </p:to>
                                    </p:set>
                                    <p:animEffect transition="in" filter="fade">
                                      <p:cBhvr>
                                        <p:cTn id="44" dur="2000"/>
                                        <p:tgtEl>
                                          <p:spTgt spid="1920013">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20013">
                                            <p:txEl>
                                              <p:pRg st="1" end="1"/>
                                            </p:txEl>
                                          </p:spTgt>
                                        </p:tgtEl>
                                        <p:attrNameLst>
                                          <p:attrName>style.visibility</p:attrName>
                                        </p:attrNameLst>
                                      </p:cBhvr>
                                      <p:to>
                                        <p:strVal val="visible"/>
                                      </p:to>
                                    </p:set>
                                    <p:animEffect transition="in" filter="fade">
                                      <p:cBhvr>
                                        <p:cTn id="47" dur="2000"/>
                                        <p:tgtEl>
                                          <p:spTgt spid="1920013">
                                            <p:txEl>
                                              <p:pRg st="1" end="1"/>
                                            </p:txEl>
                                          </p:spTgt>
                                        </p:tgtEl>
                                      </p:cBhvr>
                                    </p:animEffect>
                                  </p:childTnLst>
                                </p:cTn>
                              </p:par>
                            </p:childTnLst>
                          </p:cTn>
                        </p:par>
                        <p:par>
                          <p:cTn id="48" fill="hold" nodeType="afterGroup">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1920009"/>
                                        </p:tgtEl>
                                        <p:attrNameLst>
                                          <p:attrName>style.visibility</p:attrName>
                                        </p:attrNameLst>
                                      </p:cBhvr>
                                      <p:to>
                                        <p:strVal val="visible"/>
                                      </p:to>
                                    </p:set>
                                    <p:animEffect transition="in" filter="wipe(left)">
                                      <p:cBhvr>
                                        <p:cTn id="51" dur="500"/>
                                        <p:tgtEl>
                                          <p:spTgt spid="1920009"/>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1920010"/>
                                        </p:tgtEl>
                                        <p:attrNameLst>
                                          <p:attrName>style.visibility</p:attrName>
                                        </p:attrNameLst>
                                      </p:cBhvr>
                                      <p:to>
                                        <p:strVal val="visible"/>
                                      </p:to>
                                    </p:set>
                                    <p:animEffect transition="in" filter="wipe(right)">
                                      <p:cBhvr>
                                        <p:cTn id="54" dur="500"/>
                                        <p:tgtEl>
                                          <p:spTgt spid="1920010"/>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920011"/>
                                        </p:tgtEl>
                                        <p:attrNameLst>
                                          <p:attrName>style.visibility</p:attrName>
                                        </p:attrNameLst>
                                      </p:cBhvr>
                                      <p:to>
                                        <p:strVal val="visible"/>
                                      </p:to>
                                    </p:set>
                                    <p:animEffect transition="in" filter="wipe(up)">
                                      <p:cBhvr>
                                        <p:cTn id="57" dur="500"/>
                                        <p:tgtEl>
                                          <p:spTgt spid="1920011"/>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920012"/>
                                        </p:tgtEl>
                                        <p:attrNameLst>
                                          <p:attrName>style.visibility</p:attrName>
                                        </p:attrNameLst>
                                      </p:cBhvr>
                                      <p:to>
                                        <p:strVal val="visible"/>
                                      </p:to>
                                    </p:set>
                                    <p:animEffect transition="in" filter="wipe(up)">
                                      <p:cBhvr>
                                        <p:cTn id="60" dur="500"/>
                                        <p:tgtEl>
                                          <p:spTgt spid="192001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20013">
                                            <p:txEl>
                                              <p:pRg st="3" end="3"/>
                                            </p:txEl>
                                          </p:spTgt>
                                        </p:tgtEl>
                                        <p:attrNameLst>
                                          <p:attrName>style.visibility</p:attrName>
                                        </p:attrNameLst>
                                      </p:cBhvr>
                                      <p:to>
                                        <p:strVal val="visible"/>
                                      </p:to>
                                    </p:set>
                                    <p:animEffect transition="in" filter="fade">
                                      <p:cBhvr>
                                        <p:cTn id="65" dur="2000"/>
                                        <p:tgtEl>
                                          <p:spTgt spid="1920013">
                                            <p:txEl>
                                              <p:pRg st="3" end="3"/>
                                            </p:txEl>
                                          </p:spTgt>
                                        </p:tgtEl>
                                      </p:cBhvr>
                                    </p:animEffect>
                                  </p:childTnLst>
                                </p:cTn>
                              </p:par>
                            </p:childTnLst>
                          </p:cTn>
                        </p:par>
                        <p:par>
                          <p:cTn id="66" fill="hold" nodeType="afterGroup">
                            <p:stCondLst>
                              <p:cond delay="2000"/>
                            </p:stCondLst>
                            <p:childTnLst>
                              <p:par>
                                <p:cTn id="67" presetID="22" presetClass="entr" presetSubtype="1" fill="hold" grpId="0" nodeType="afterEffect">
                                  <p:stCondLst>
                                    <p:cond delay="0"/>
                                  </p:stCondLst>
                                  <p:childTnLst>
                                    <p:set>
                                      <p:cBhvr>
                                        <p:cTn id="68" dur="1" fill="hold">
                                          <p:stCondLst>
                                            <p:cond delay="0"/>
                                          </p:stCondLst>
                                        </p:cTn>
                                        <p:tgtEl>
                                          <p:spTgt spid="1920005"/>
                                        </p:tgtEl>
                                        <p:attrNameLst>
                                          <p:attrName>style.visibility</p:attrName>
                                        </p:attrNameLst>
                                      </p:cBhvr>
                                      <p:to>
                                        <p:strVal val="visible"/>
                                      </p:to>
                                    </p:set>
                                    <p:animEffect transition="in" filter="wipe(up)">
                                      <p:cBhvr>
                                        <p:cTn id="69" dur="500"/>
                                        <p:tgtEl>
                                          <p:spTgt spid="1920005"/>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1920007"/>
                                        </p:tgtEl>
                                        <p:attrNameLst>
                                          <p:attrName>style.visibility</p:attrName>
                                        </p:attrNameLst>
                                      </p:cBhvr>
                                      <p:to>
                                        <p:strVal val="visible"/>
                                      </p:to>
                                    </p:set>
                                    <p:animEffect transition="in" filter="wipe(up)">
                                      <p:cBhvr>
                                        <p:cTn id="72" dur="500"/>
                                        <p:tgtEl>
                                          <p:spTgt spid="1920007"/>
                                        </p:tgtEl>
                                      </p:cBhvr>
                                    </p:animEffect>
                                  </p:childTnLst>
                                </p:cTn>
                              </p:par>
                            </p:childTnLst>
                          </p:cTn>
                        </p:par>
                        <p:par>
                          <p:cTn id="73" fill="hold" nodeType="afterGroup">
                            <p:stCondLst>
                              <p:cond delay="2500"/>
                            </p:stCondLst>
                            <p:childTnLst>
                              <p:par>
                                <p:cTn id="74" presetID="22" presetClass="entr" presetSubtype="1" fill="hold" grpId="0" nodeType="afterEffect">
                                  <p:stCondLst>
                                    <p:cond delay="0"/>
                                  </p:stCondLst>
                                  <p:childTnLst>
                                    <p:set>
                                      <p:cBhvr>
                                        <p:cTn id="75" dur="1" fill="hold">
                                          <p:stCondLst>
                                            <p:cond delay="0"/>
                                          </p:stCondLst>
                                        </p:cTn>
                                        <p:tgtEl>
                                          <p:spTgt spid="1920004"/>
                                        </p:tgtEl>
                                        <p:attrNameLst>
                                          <p:attrName>style.visibility</p:attrName>
                                        </p:attrNameLst>
                                      </p:cBhvr>
                                      <p:to>
                                        <p:strVal val="visible"/>
                                      </p:to>
                                    </p:set>
                                    <p:animEffect transition="in" filter="wipe(up)">
                                      <p:cBhvr>
                                        <p:cTn id="76" dur="500"/>
                                        <p:tgtEl>
                                          <p:spTgt spid="1920004"/>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1920006"/>
                                        </p:tgtEl>
                                        <p:attrNameLst>
                                          <p:attrName>style.visibility</p:attrName>
                                        </p:attrNameLst>
                                      </p:cBhvr>
                                      <p:to>
                                        <p:strVal val="visible"/>
                                      </p:to>
                                    </p:set>
                                    <p:animEffect transition="in" filter="wipe(up)">
                                      <p:cBhvr>
                                        <p:cTn id="79" dur="500"/>
                                        <p:tgtEl>
                                          <p:spTgt spid="1920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0004" grpId="0" animBg="1"/>
      <p:bldP spid="1920005" grpId="0" animBg="1"/>
      <p:bldP spid="1920006" grpId="0" animBg="1"/>
      <p:bldP spid="1920007" grpId="0" animBg="1"/>
      <p:bldP spid="1920008" grpId="0" animBg="1"/>
      <p:bldP spid="1920009" grpId="0" animBg="1"/>
      <p:bldP spid="1920010" grpId="0" animBg="1"/>
      <p:bldP spid="1920011" grpId="0"/>
      <p:bldP spid="1920012" grpId="0"/>
      <p:bldP spid="1920013" grpId="0" build="allAtOnce" animBg="1"/>
      <p:bldP spid="1920014" grpId="0" animBg="1"/>
      <p:bldP spid="1920014" grpId="1" animBg="1"/>
      <p:bldP spid="1920015" grpId="0" animBg="1"/>
      <p:bldP spid="1920015" grpId="1" animBg="1"/>
      <p:bldP spid="1920016" grpId="0" animBg="1"/>
      <p:bldP spid="1920016" grpId="1" animBg="1"/>
      <p:bldP spid="1920017" grpId="0" animBg="1"/>
      <p:bldP spid="19200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a:xfrm>
            <a:off x="2895600" y="7086600"/>
            <a:ext cx="4343400" cy="517525"/>
          </a:xfrm>
        </p:spPr>
        <p:txBody>
          <a:bodyPr/>
          <a:lstStyle/>
          <a:p>
            <a:pPr>
              <a:defRPr/>
            </a:pPr>
            <a:endParaRPr lang="en-US" dirty="0" smtClean="0"/>
          </a:p>
          <a:p>
            <a:pPr>
              <a:defRPr/>
            </a:pPr>
            <a:r>
              <a:rPr lang="en-US" dirty="0" smtClean="0"/>
              <a:t>David Toback, MSC Bethancourt Lecture</a:t>
            </a:r>
            <a:endParaRPr lang="en-US" dirty="0"/>
          </a:p>
        </p:txBody>
      </p:sp>
      <p:sp>
        <p:nvSpPr>
          <p:cNvPr id="798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endParaRPr lang="en-US" altLang="en-US" sz="1600" smtClean="0">
              <a:solidFill>
                <a:srgbClr val="990099"/>
              </a:solidFill>
            </a:endParaRPr>
          </a:p>
          <a:p>
            <a:fld id="{6C848798-56DB-4CFD-A9C9-C07756EE3C5F}" type="slidenum">
              <a:rPr lang="en-US" altLang="en-US" sz="1600" smtClean="0">
                <a:solidFill>
                  <a:schemeClr val="tx1"/>
                </a:solidFill>
              </a:rPr>
              <a:pPr/>
              <a:t>42</a:t>
            </a:fld>
            <a:endParaRPr lang="en-US" altLang="en-US" sz="1600" smtClean="0">
              <a:solidFill>
                <a:schemeClr val="tx1"/>
              </a:solidFill>
            </a:endParaRPr>
          </a:p>
        </p:txBody>
      </p:sp>
      <p:pic>
        <p:nvPicPr>
          <p:cNvPr id="1860611" name="particle_event_full_ns.avi">
            <a:hlinkClick r:id="" action="ppaction://media"/>
          </p:cNvPr>
          <p:cNvPicPr>
            <a:picLocks noGrp="1" noRot="1" noChangeAspect="1" noChangeArrowheads="1"/>
          </p:cNvPicPr>
          <p:nvPr>
            <p:ph idx="1"/>
            <a:videoFile r:link="rId1"/>
          </p:nvPr>
        </p:nvPicPr>
        <p:blipFill>
          <a:blip r:embed="rId3" cstate="print">
            <a:extLst>
              <a:ext uri="{28A0092B-C50C-407E-A947-70E740481C1C}">
                <a14:useLocalDpi xmlns:a14="http://schemas.microsoft.com/office/drawing/2010/main" val="0"/>
              </a:ext>
            </a:extLst>
          </a:blip>
          <a:srcRect/>
          <a:stretch>
            <a:fillRect/>
          </a:stretch>
        </p:blipFill>
        <p:spPr>
          <a:xfrm>
            <a:off x="2971800" y="457200"/>
            <a:ext cx="7162800" cy="7162800"/>
          </a:xfrm>
        </p:spPr>
      </p:pic>
      <p:sp>
        <p:nvSpPr>
          <p:cNvPr id="1860613" name="Text Box 5"/>
          <p:cNvSpPr txBox="1">
            <a:spLocks noChangeArrowheads="1"/>
          </p:cNvSpPr>
          <p:nvPr/>
        </p:nvSpPr>
        <p:spPr bwMode="auto">
          <a:xfrm>
            <a:off x="152400" y="1295400"/>
            <a:ext cx="2971800" cy="5743111"/>
          </a:xfrm>
          <a:prstGeom prst="rect">
            <a:avLst/>
          </a:prstGeom>
          <a:solidFill>
            <a:srgbClr val="FFFF00"/>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defRPr sz="4400" b="1">
                <a:solidFill>
                  <a:srgbClr val="FF0000"/>
                </a:solidFill>
                <a:latin typeface="Comic Sans MS" pitchFamily="66" charset="0"/>
              </a:defRPr>
            </a:lvl1pPr>
            <a:lvl2pPr marL="742950" indent="-285750">
              <a:defRPr sz="4400" b="1">
                <a:solidFill>
                  <a:srgbClr val="FF0000"/>
                </a:solidFill>
                <a:latin typeface="Comic Sans MS" pitchFamily="66" charset="0"/>
              </a:defRPr>
            </a:lvl2pPr>
            <a:lvl3pPr marL="1143000" indent="-228600">
              <a:defRPr sz="4400" b="1">
                <a:solidFill>
                  <a:srgbClr val="FF0000"/>
                </a:solidFill>
                <a:latin typeface="Comic Sans MS" pitchFamily="66" charset="0"/>
              </a:defRPr>
            </a:lvl3pPr>
            <a:lvl4pPr marL="1600200" indent="-228600">
              <a:defRPr sz="4400" b="1">
                <a:solidFill>
                  <a:srgbClr val="FF0000"/>
                </a:solidFill>
                <a:latin typeface="Comic Sans MS" pitchFamily="66" charset="0"/>
              </a:defRPr>
            </a:lvl4pPr>
            <a:lvl5pPr marL="2057400" indent="-228600">
              <a:defRPr sz="4400" b="1">
                <a:solidFill>
                  <a:srgbClr val="FF0000"/>
                </a:solidFill>
                <a:latin typeface="Comic Sans MS" pitchFamily="66" charset="0"/>
              </a:defRPr>
            </a:lvl5pPr>
            <a:lvl6pPr marL="2514600" indent="-228600" algn="ctr" eaLnBrk="0" fontAlgn="base" hangingPunct="0">
              <a:spcBef>
                <a:spcPct val="20000"/>
              </a:spcBef>
              <a:spcAft>
                <a:spcPct val="0"/>
              </a:spcAft>
              <a:defRPr sz="4400" b="1">
                <a:solidFill>
                  <a:srgbClr val="FF0000"/>
                </a:solidFill>
                <a:latin typeface="Comic Sans MS" pitchFamily="66" charset="0"/>
              </a:defRPr>
            </a:lvl6pPr>
            <a:lvl7pPr marL="2971800" indent="-228600" algn="ctr" eaLnBrk="0" fontAlgn="base" hangingPunct="0">
              <a:spcBef>
                <a:spcPct val="20000"/>
              </a:spcBef>
              <a:spcAft>
                <a:spcPct val="0"/>
              </a:spcAft>
              <a:defRPr sz="4400" b="1">
                <a:solidFill>
                  <a:srgbClr val="FF0000"/>
                </a:solidFill>
                <a:latin typeface="Comic Sans MS" pitchFamily="66" charset="0"/>
              </a:defRPr>
            </a:lvl7pPr>
            <a:lvl8pPr marL="3429000" indent="-228600" algn="ctr" eaLnBrk="0" fontAlgn="base" hangingPunct="0">
              <a:spcBef>
                <a:spcPct val="20000"/>
              </a:spcBef>
              <a:spcAft>
                <a:spcPct val="0"/>
              </a:spcAft>
              <a:defRPr sz="4400" b="1">
                <a:solidFill>
                  <a:srgbClr val="FF0000"/>
                </a:solidFill>
                <a:latin typeface="Comic Sans MS" pitchFamily="66" charset="0"/>
              </a:defRPr>
            </a:lvl8pPr>
            <a:lvl9pPr marL="3886200" indent="-228600" algn="ctr" eaLnBrk="0" fontAlgn="base" hangingPunct="0">
              <a:spcBef>
                <a:spcPct val="20000"/>
              </a:spcBef>
              <a:spcAft>
                <a:spcPct val="0"/>
              </a:spcAft>
              <a:defRPr sz="4400" b="1">
                <a:solidFill>
                  <a:srgbClr val="FF0000"/>
                </a:solidFill>
                <a:latin typeface="Comic Sans MS" pitchFamily="66" charset="0"/>
              </a:defRPr>
            </a:lvl9pPr>
          </a:lstStyle>
          <a:p>
            <a:pPr algn="l"/>
            <a:r>
              <a:rPr lang="en-US" altLang="en-US" sz="3600" i="1" dirty="0" smtClean="0">
                <a:solidFill>
                  <a:srgbClr val="0000FF"/>
                </a:solidFill>
              </a:rPr>
              <a:t>How does it do it? </a:t>
            </a:r>
            <a:endParaRPr lang="en-US" altLang="en-US" sz="3600" i="1" dirty="0">
              <a:solidFill>
                <a:srgbClr val="0000FF"/>
              </a:solidFill>
            </a:endParaRPr>
          </a:p>
          <a:p>
            <a:pPr algn="l"/>
            <a:r>
              <a:rPr lang="en-US" altLang="en-US" sz="3600" i="1" dirty="0"/>
              <a:t>Accelerates protons to REALLY high energies, then bashes them together</a:t>
            </a:r>
          </a:p>
        </p:txBody>
      </p:sp>
      <p:sp>
        <p:nvSpPr>
          <p:cNvPr id="8"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October 2014</a:t>
            </a:r>
          </a:p>
          <a:p>
            <a:pPr>
              <a:defRPr/>
            </a:pPr>
            <a:endParaRPr lang="en-US" dirty="0"/>
          </a:p>
        </p:txBody>
      </p:sp>
      <p:sp>
        <p:nvSpPr>
          <p:cNvPr id="7" name="Rectangle 6"/>
          <p:cNvSpPr/>
          <p:nvPr/>
        </p:nvSpPr>
        <p:spPr>
          <a:xfrm>
            <a:off x="76200" y="7086600"/>
            <a:ext cx="5029200" cy="646331"/>
          </a:xfrm>
          <a:prstGeom prst="rect">
            <a:avLst/>
          </a:prstGeom>
          <a:solidFill>
            <a:srgbClr val="00FF00"/>
          </a:solidFill>
        </p:spPr>
        <p:txBody>
          <a:bodyPr>
            <a:spAutoFit/>
          </a:bodyPr>
          <a:lstStyle/>
          <a:p>
            <a:r>
              <a:rPr lang="en-US" sz="1800" dirty="0" smtClean="0"/>
              <a:t>http://people.physics.tamu.edu/toback/Talks/Video/particle_event_full_ns.avi</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860613">
                                            <p:txEl>
                                              <p:pRg st="0" end="0"/>
                                            </p:txEl>
                                          </p:spTgt>
                                        </p:tgtEl>
                                        <p:attrNameLst>
                                          <p:attrName>style.visibility</p:attrName>
                                        </p:attrNameLst>
                                      </p:cBhvr>
                                      <p:to>
                                        <p:strVal val="visible"/>
                                      </p:to>
                                    </p:set>
                                    <p:animEffect transition="in" filter="fade">
                                      <p:cBhvr>
                                        <p:cTn id="7" dur="2000"/>
                                        <p:tgtEl>
                                          <p:spTgt spid="18606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860613">
                                            <p:txEl>
                                              <p:pRg st="1" end="1"/>
                                            </p:txEl>
                                          </p:spTgt>
                                        </p:tgtEl>
                                        <p:attrNameLst>
                                          <p:attrName>style.visibility</p:attrName>
                                        </p:attrNameLst>
                                      </p:cBhvr>
                                      <p:to>
                                        <p:strVal val="visible"/>
                                      </p:to>
                                    </p:set>
                                    <p:anim calcmode="lin" valueType="num">
                                      <p:cBhvr additive="base">
                                        <p:cTn id="12" dur="500" fill="hold"/>
                                        <p:tgtEl>
                                          <p:spTgt spid="186061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606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4" fill="hold" display="0">
                  <p:stCondLst>
                    <p:cond delay="indefinite"/>
                  </p:stCondLst>
                  <p:endCondLst>
                    <p:cond evt="onNext" delay="0">
                      <p:tgtEl>
                        <p:sldTgt/>
                      </p:tgtEl>
                    </p:cond>
                    <p:cond evt="onPrev" delay="0">
                      <p:tgtEl>
                        <p:sldTgt/>
                      </p:tgtEl>
                    </p:cond>
                  </p:endCondLst>
                </p:cTn>
                <p:tgtEl>
                  <p:spTgt spid="1860611"/>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381000" y="1371600"/>
            <a:ext cx="9220200" cy="5537200"/>
          </a:xfrm>
        </p:spPr>
        <p:txBody>
          <a:bodyPr>
            <a:noAutofit/>
          </a:bodyPr>
          <a:lstStyle/>
          <a:p>
            <a:r>
              <a:rPr lang="en-US" sz="2800" dirty="0" smtClean="0"/>
              <a:t>Mitchell Institute physicists effectively use the Brazos cluster for our High Throughput needs</a:t>
            </a:r>
          </a:p>
          <a:p>
            <a:pPr lvl="1"/>
            <a:r>
              <a:rPr lang="en-US" sz="2300" dirty="0" smtClean="0"/>
              <a:t>More disk would be good, but the ability to get data here quickly has ameliorated that (and been the envy of our colleagues)</a:t>
            </a:r>
          </a:p>
          <a:p>
            <a:pPr lvl="1"/>
            <a:r>
              <a:rPr lang="en-US" sz="2300" dirty="0" smtClean="0"/>
              <a:t>More CPU/Supercomputing would be good, but the ability to accept jobs from the GRID is more important; running opportunistically has worked fine</a:t>
            </a:r>
          </a:p>
          <a:p>
            <a:pPr lvl="1"/>
            <a:r>
              <a:rPr lang="en-US" sz="2300" dirty="0" smtClean="0"/>
              <a:t>The amount of red tape to get jobs in, and allow our non-A&amp;M colleagues to run, has been significant (but not insurmountable)</a:t>
            </a:r>
          </a:p>
          <a:p>
            <a:r>
              <a:rPr lang="en-US" sz="2800" dirty="0" smtClean="0"/>
              <a:t>Bottom line: Been happy with the Brazos cluster (thanks </a:t>
            </a:r>
            <a:r>
              <a:rPr lang="en-US" sz="2800" dirty="0" err="1" smtClean="0"/>
              <a:t>Admins</a:t>
            </a:r>
            <a:r>
              <a:rPr lang="en-US" sz="2800" dirty="0" smtClean="0"/>
              <a:t>!) as they helped us discover the Higgs Boson</a:t>
            </a:r>
          </a:p>
          <a:p>
            <a:r>
              <a:rPr lang="en-US" sz="2800" dirty="0" smtClean="0"/>
              <a:t>Looking forward to when the LHC turns on in March!</a:t>
            </a:r>
            <a:endParaRPr lang="en-US" sz="1100" dirty="0" smtClean="0"/>
          </a:p>
        </p:txBody>
      </p:sp>
      <p:sp>
        <p:nvSpPr>
          <p:cNvPr id="4" name="Date Placeholder 3"/>
          <p:cNvSpPr>
            <a:spLocks noGrp="1"/>
          </p:cNvSpPr>
          <p:nvPr>
            <p:ph type="dt" sz="half" idx="10"/>
          </p:nvPr>
        </p:nvSpPr>
        <p:spPr/>
        <p:txBody>
          <a:bodyPr/>
          <a:lstStyle/>
          <a:p>
            <a:endParaRPr lang="en-US" smtClean="0"/>
          </a:p>
          <a:p>
            <a:r>
              <a:rPr lang="en-US" smtClean="0"/>
              <a:t>Jan 2015</a:t>
            </a:r>
          </a:p>
          <a:p>
            <a:r>
              <a:rPr lang="en-US" smtClean="0"/>
              <a:t>Big Data Workshop</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Big Computing and the Mitchell Institute for Fundamental Physics and Astronomy</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Dark Matter</a:t>
            </a:r>
            <a:endParaRPr lang="en-US" dirty="0"/>
          </a:p>
        </p:txBody>
      </p:sp>
      <p:sp>
        <p:nvSpPr>
          <p:cNvPr id="6" name="Slide Number Placeholder 5"/>
          <p:cNvSpPr>
            <a:spLocks noGrp="1"/>
          </p:cNvSpPr>
          <p:nvPr>
            <p:ph type="sldNum" sz="quarter" idx="12"/>
          </p:nvPr>
        </p:nvSpPr>
        <p:spPr/>
        <p:txBody>
          <a:bodyPr/>
          <a:lstStyle/>
          <a:p>
            <a:pPr>
              <a:defRPr/>
            </a:pPr>
            <a:endParaRPr lang="en-US" smtClean="0"/>
          </a:p>
          <a:p>
            <a:pPr>
              <a:defRPr/>
            </a:pPr>
            <a:fld id="{8B197BE5-CE62-4DA8-97FA-A4A2D109B341}" type="slidenum">
              <a:rPr lang="en-US" smtClean="0"/>
              <a:pPr>
                <a:defRPr/>
              </a:pPr>
              <a:t>44</a:t>
            </a:fld>
            <a:endParaRPr lang="en-US"/>
          </a:p>
        </p:txBody>
      </p:sp>
      <p:sp>
        <p:nvSpPr>
          <p:cNvPr id="7" name="Rectangle 3"/>
          <p:cNvSpPr txBox="1">
            <a:spLocks noChangeArrowheads="1"/>
          </p:cNvSpPr>
          <p:nvPr/>
        </p:nvSpPr>
        <p:spPr bwMode="auto">
          <a:xfrm>
            <a:off x="381000" y="1346200"/>
            <a:ext cx="4114800" cy="6197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r>
              <a:rPr lang="en-US" altLang="en-US" sz="6600" i="1" dirty="0"/>
              <a:t>What is some of the evidence for Dark matter?</a:t>
            </a:r>
            <a:r>
              <a:rPr lang="en-US" altLang="en-US" sz="3600" i="1" dirty="0"/>
              <a:t> </a:t>
            </a:r>
          </a:p>
        </p:txBody>
      </p:sp>
      <p:pic>
        <p:nvPicPr>
          <p:cNvPr id="8" name="Picture 4" descr="miracle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799" y="1295400"/>
            <a:ext cx="4899025" cy="59436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September 2014</a:t>
            </a:r>
          </a:p>
          <a:p>
            <a:pPr>
              <a:defRPr/>
            </a:pPr>
            <a:endParaRPr lang="en-US" dirty="0"/>
          </a:p>
        </p:txBody>
      </p:sp>
      <p:sp>
        <p:nvSpPr>
          <p:cNvPr id="10" name="Footer Placeholder 4"/>
          <p:cNvSpPr>
            <a:spLocks noGrp="1"/>
          </p:cNvSpPr>
          <p:nvPr>
            <p:ph type="ftr" sz="quarter" idx="11"/>
          </p:nvPr>
        </p:nvSpPr>
        <p:spPr>
          <a:xfrm>
            <a:off x="2895600" y="7086600"/>
            <a:ext cx="4343400" cy="517525"/>
          </a:xfrm>
        </p:spPr>
        <p:txBody>
          <a:bodyPr/>
          <a:lstStyle/>
          <a:p>
            <a:pPr>
              <a:defRPr/>
            </a:pPr>
            <a:endParaRPr lang="en-US" dirty="0" smtClean="0"/>
          </a:p>
          <a:p>
            <a:pPr>
              <a:defRPr/>
            </a:pPr>
            <a:r>
              <a:rPr lang="en-US" dirty="0" smtClean="0"/>
              <a:t>David Toback, AESS Seminar</a:t>
            </a:r>
            <a:endParaRPr lang="en-US" dirty="0"/>
          </a:p>
        </p:txBody>
      </p:sp>
    </p:spTree>
    <p:extLst>
      <p:ext uri="{BB962C8B-B14F-4D97-AF65-F5344CB8AC3E}">
        <p14:creationId xmlns:p14="http://schemas.microsoft.com/office/powerpoint/2010/main" val="27112632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0" y="1371600"/>
            <a:ext cx="10058400" cy="5537200"/>
          </a:xfrm>
        </p:spPr>
        <p:txBody>
          <a:bodyPr/>
          <a:lstStyle/>
          <a:p>
            <a:pPr marL="0" indent="0" algn="ctr">
              <a:buNone/>
            </a:pPr>
            <a:endParaRPr lang="en-US" altLang="en-US" i="1" dirty="0" smtClean="0"/>
          </a:p>
          <a:p>
            <a:pPr marL="0" indent="0" algn="ctr">
              <a:buNone/>
            </a:pPr>
            <a:endParaRPr lang="en-US" altLang="en-US" i="1" dirty="0" smtClean="0"/>
          </a:p>
          <a:p>
            <a:pPr marL="0" indent="0" algn="ctr">
              <a:buNone/>
            </a:pPr>
            <a:r>
              <a:rPr lang="en-US" altLang="en-US" sz="8000" i="1" dirty="0" smtClean="0"/>
              <a:t>What is Dark Matter? </a:t>
            </a:r>
          </a:p>
        </p:txBody>
      </p:sp>
      <p:sp>
        <p:nvSpPr>
          <p:cNvPr id="225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0000"/>
                </a:solidFill>
                <a:latin typeface="Comic Sans MS" pitchFamily="66" charset="0"/>
              </a:defRPr>
            </a:lvl1pPr>
            <a:lvl2pPr marL="742950" indent="-285750">
              <a:defRPr sz="4400" b="1">
                <a:solidFill>
                  <a:srgbClr val="FF0000"/>
                </a:solidFill>
                <a:latin typeface="Comic Sans MS" pitchFamily="66" charset="0"/>
              </a:defRPr>
            </a:lvl2pPr>
            <a:lvl3pPr marL="1143000" indent="-228600">
              <a:defRPr sz="4400" b="1">
                <a:solidFill>
                  <a:srgbClr val="FF0000"/>
                </a:solidFill>
                <a:latin typeface="Comic Sans MS" pitchFamily="66" charset="0"/>
              </a:defRPr>
            </a:lvl3pPr>
            <a:lvl4pPr marL="1600200" indent="-228600">
              <a:defRPr sz="4400" b="1">
                <a:solidFill>
                  <a:srgbClr val="FF0000"/>
                </a:solidFill>
                <a:latin typeface="Comic Sans MS" pitchFamily="66" charset="0"/>
              </a:defRPr>
            </a:lvl4pPr>
            <a:lvl5pPr marL="2057400" indent="-228600">
              <a:defRPr sz="4400" b="1">
                <a:solidFill>
                  <a:srgbClr val="FF0000"/>
                </a:solidFill>
                <a:latin typeface="Comic Sans MS" pitchFamily="66" charset="0"/>
              </a:defRPr>
            </a:lvl5pPr>
            <a:lvl6pPr marL="2514600" indent="-228600" algn="ctr" eaLnBrk="0" fontAlgn="base" hangingPunct="0">
              <a:spcBef>
                <a:spcPct val="20000"/>
              </a:spcBef>
              <a:spcAft>
                <a:spcPct val="0"/>
              </a:spcAft>
              <a:defRPr sz="4400" b="1">
                <a:solidFill>
                  <a:srgbClr val="FF0000"/>
                </a:solidFill>
                <a:latin typeface="Comic Sans MS" pitchFamily="66" charset="0"/>
              </a:defRPr>
            </a:lvl6pPr>
            <a:lvl7pPr marL="2971800" indent="-228600" algn="ctr" eaLnBrk="0" fontAlgn="base" hangingPunct="0">
              <a:spcBef>
                <a:spcPct val="20000"/>
              </a:spcBef>
              <a:spcAft>
                <a:spcPct val="0"/>
              </a:spcAft>
              <a:defRPr sz="4400" b="1">
                <a:solidFill>
                  <a:srgbClr val="FF0000"/>
                </a:solidFill>
                <a:latin typeface="Comic Sans MS" pitchFamily="66" charset="0"/>
              </a:defRPr>
            </a:lvl7pPr>
            <a:lvl8pPr marL="3429000" indent="-228600" algn="ctr" eaLnBrk="0" fontAlgn="base" hangingPunct="0">
              <a:spcBef>
                <a:spcPct val="20000"/>
              </a:spcBef>
              <a:spcAft>
                <a:spcPct val="0"/>
              </a:spcAft>
              <a:defRPr sz="4400" b="1">
                <a:solidFill>
                  <a:srgbClr val="FF0000"/>
                </a:solidFill>
                <a:latin typeface="Comic Sans MS" pitchFamily="66" charset="0"/>
              </a:defRPr>
            </a:lvl8pPr>
            <a:lvl9pPr marL="3886200" indent="-228600" algn="ctr" eaLnBrk="0" fontAlgn="base" hangingPunct="0">
              <a:spcBef>
                <a:spcPct val="20000"/>
              </a:spcBef>
              <a:spcAft>
                <a:spcPct val="0"/>
              </a:spcAft>
              <a:defRPr sz="4400" b="1">
                <a:solidFill>
                  <a:srgbClr val="FF0000"/>
                </a:solidFill>
                <a:latin typeface="Comic Sans MS" pitchFamily="66" charset="0"/>
              </a:defRPr>
            </a:lvl9pPr>
          </a:lstStyle>
          <a:p>
            <a:endParaRPr lang="en-US" altLang="en-US" sz="1600" smtClean="0">
              <a:solidFill>
                <a:srgbClr val="990099"/>
              </a:solidFill>
            </a:endParaRPr>
          </a:p>
          <a:p>
            <a:fld id="{A6968A1D-3009-475E-84EB-DA0A2B504C69}" type="slidenum">
              <a:rPr lang="en-US" altLang="en-US" sz="1600" smtClean="0">
                <a:solidFill>
                  <a:srgbClr val="990099"/>
                </a:solidFill>
              </a:rPr>
              <a:pPr/>
              <a:t>45</a:t>
            </a:fld>
            <a:endParaRPr lang="en-US" altLang="en-US" sz="1600" smtClean="0">
              <a:solidFill>
                <a:srgbClr val="990099"/>
              </a:solidFill>
            </a:endParaRPr>
          </a:p>
        </p:txBody>
      </p:sp>
      <p:sp>
        <p:nvSpPr>
          <p:cNvPr id="7"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October 2014</a:t>
            </a:r>
          </a:p>
          <a:p>
            <a:pPr>
              <a:defRPr/>
            </a:pPr>
            <a:endParaRPr lang="en-US" dirty="0"/>
          </a:p>
        </p:txBody>
      </p:sp>
      <p:sp>
        <p:nvSpPr>
          <p:cNvPr id="8" name="Footer Placeholder 4"/>
          <p:cNvSpPr>
            <a:spLocks noGrp="1"/>
          </p:cNvSpPr>
          <p:nvPr>
            <p:ph type="ftr" sz="quarter" idx="11"/>
          </p:nvPr>
        </p:nvSpPr>
        <p:spPr>
          <a:xfrm>
            <a:off x="2895600" y="7086600"/>
            <a:ext cx="4343400" cy="517525"/>
          </a:xfrm>
        </p:spPr>
        <p:txBody>
          <a:bodyPr/>
          <a:lstStyle/>
          <a:p>
            <a:pPr>
              <a:defRPr/>
            </a:pPr>
            <a:endParaRPr lang="en-US" dirty="0" smtClean="0"/>
          </a:p>
          <a:p>
            <a:pPr>
              <a:defRPr/>
            </a:pPr>
            <a:r>
              <a:rPr lang="en-US" dirty="0" smtClean="0"/>
              <a:t>David Toback, MSC Bethancourt Lecture</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The Known Particles</a:t>
            </a:r>
            <a:endParaRPr lang="en-US" dirty="0"/>
          </a:p>
        </p:txBody>
      </p:sp>
      <p:sp>
        <p:nvSpPr>
          <p:cNvPr id="3" name="Content Placeholder 2"/>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endParaRPr lang="en-US" smtClean="0"/>
          </a:p>
          <a:p>
            <a:pPr>
              <a:defRPr/>
            </a:pPr>
            <a:fld id="{8B197BE5-CE62-4DA8-97FA-A4A2D109B341}" type="slidenum">
              <a:rPr lang="en-US" smtClean="0"/>
              <a:pPr>
                <a:defRPr/>
              </a:pPr>
              <a:t>46</a:t>
            </a:fld>
            <a:endParaRPr lang="en-US"/>
          </a:p>
        </p:txBody>
      </p:sp>
      <p:sp>
        <p:nvSpPr>
          <p:cNvPr id="7" name="Rectangle 3"/>
          <p:cNvSpPr>
            <a:spLocks noChangeArrowheads="1"/>
          </p:cNvSpPr>
          <p:nvPr/>
        </p:nvSpPr>
        <p:spPr bwMode="auto">
          <a:xfrm>
            <a:off x="250825" y="1036638"/>
            <a:ext cx="6035675" cy="5927766"/>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marL="384175" indent="-384175">
              <a:defRPr sz="4400" b="1">
                <a:solidFill>
                  <a:srgbClr val="FF0000"/>
                </a:solidFill>
                <a:latin typeface="Comic Sans MS" pitchFamily="66" charset="0"/>
              </a:defRPr>
            </a:lvl1pPr>
            <a:lvl2pPr marL="742950" indent="-285750">
              <a:defRPr sz="4400" b="1">
                <a:solidFill>
                  <a:srgbClr val="FF0000"/>
                </a:solidFill>
                <a:latin typeface="Comic Sans MS" pitchFamily="66" charset="0"/>
              </a:defRPr>
            </a:lvl2pPr>
            <a:lvl3pPr marL="1143000" indent="-228600">
              <a:defRPr sz="4400" b="1">
                <a:solidFill>
                  <a:srgbClr val="FF0000"/>
                </a:solidFill>
                <a:latin typeface="Comic Sans MS" pitchFamily="66" charset="0"/>
              </a:defRPr>
            </a:lvl3pPr>
            <a:lvl4pPr marL="1600200" indent="-228600">
              <a:defRPr sz="4400" b="1">
                <a:solidFill>
                  <a:srgbClr val="FF0000"/>
                </a:solidFill>
                <a:latin typeface="Comic Sans MS" pitchFamily="66" charset="0"/>
              </a:defRPr>
            </a:lvl4pPr>
            <a:lvl5pPr marL="2057400" indent="-228600">
              <a:defRPr sz="4400" b="1">
                <a:solidFill>
                  <a:srgbClr val="FF0000"/>
                </a:solidFill>
                <a:latin typeface="Comic Sans MS" pitchFamily="66" charset="0"/>
              </a:defRPr>
            </a:lvl5pPr>
            <a:lvl6pPr marL="2514600" indent="-228600" algn="ctr" eaLnBrk="0" fontAlgn="base" hangingPunct="0">
              <a:spcBef>
                <a:spcPct val="20000"/>
              </a:spcBef>
              <a:spcAft>
                <a:spcPct val="0"/>
              </a:spcAft>
              <a:defRPr sz="4400" b="1">
                <a:solidFill>
                  <a:srgbClr val="FF0000"/>
                </a:solidFill>
                <a:latin typeface="Comic Sans MS" pitchFamily="66" charset="0"/>
              </a:defRPr>
            </a:lvl6pPr>
            <a:lvl7pPr marL="2971800" indent="-228600" algn="ctr" eaLnBrk="0" fontAlgn="base" hangingPunct="0">
              <a:spcBef>
                <a:spcPct val="20000"/>
              </a:spcBef>
              <a:spcAft>
                <a:spcPct val="0"/>
              </a:spcAft>
              <a:defRPr sz="4400" b="1">
                <a:solidFill>
                  <a:srgbClr val="FF0000"/>
                </a:solidFill>
                <a:latin typeface="Comic Sans MS" pitchFamily="66" charset="0"/>
              </a:defRPr>
            </a:lvl7pPr>
            <a:lvl8pPr marL="3429000" indent="-228600" algn="ctr" eaLnBrk="0" fontAlgn="base" hangingPunct="0">
              <a:spcBef>
                <a:spcPct val="20000"/>
              </a:spcBef>
              <a:spcAft>
                <a:spcPct val="0"/>
              </a:spcAft>
              <a:defRPr sz="4400" b="1">
                <a:solidFill>
                  <a:srgbClr val="FF0000"/>
                </a:solidFill>
                <a:latin typeface="Comic Sans MS" pitchFamily="66" charset="0"/>
              </a:defRPr>
            </a:lvl8pPr>
            <a:lvl9pPr marL="3886200" indent="-228600" algn="ctr" eaLnBrk="0" fontAlgn="base" hangingPunct="0">
              <a:spcBef>
                <a:spcPct val="20000"/>
              </a:spcBef>
              <a:spcAft>
                <a:spcPct val="0"/>
              </a:spcAft>
              <a:defRPr sz="4400" b="1">
                <a:solidFill>
                  <a:srgbClr val="FF0000"/>
                </a:solidFill>
                <a:latin typeface="Comic Sans MS" pitchFamily="66" charset="0"/>
              </a:defRPr>
            </a:lvl9pPr>
          </a:lstStyle>
          <a:p>
            <a:pPr algn="l">
              <a:buFontTx/>
              <a:buChar char="–"/>
            </a:pPr>
            <a:r>
              <a:rPr lang="en-US" altLang="en-US" sz="3200" dirty="0"/>
              <a:t>No known particles have the properties of Dark </a:t>
            </a:r>
            <a:r>
              <a:rPr lang="en-US" altLang="en-US" sz="3200" dirty="0" smtClean="0"/>
              <a:t>Matter </a:t>
            </a:r>
            <a:endParaRPr lang="en-US" altLang="en-US" sz="3200" dirty="0">
              <a:solidFill>
                <a:srgbClr val="3333FF"/>
              </a:solidFill>
            </a:endParaRPr>
          </a:p>
          <a:p>
            <a:pPr algn="l">
              <a:buFontTx/>
              <a:buChar char="–"/>
            </a:pPr>
            <a:r>
              <a:rPr lang="en-US" altLang="en-US" sz="3200" dirty="0" smtClean="0">
                <a:solidFill>
                  <a:srgbClr val="0000FF"/>
                </a:solidFill>
              </a:rPr>
              <a:t>Other </a:t>
            </a:r>
            <a:r>
              <a:rPr lang="en-US" altLang="en-US" sz="3200" dirty="0">
                <a:solidFill>
                  <a:srgbClr val="0000FF"/>
                </a:solidFill>
              </a:rPr>
              <a:t>reasons to believe there are new fundamental particles to be </a:t>
            </a:r>
            <a:r>
              <a:rPr lang="en-US" altLang="en-US" sz="3200" dirty="0" smtClean="0">
                <a:solidFill>
                  <a:srgbClr val="0000FF"/>
                </a:solidFill>
              </a:rPr>
              <a:t>discovered</a:t>
            </a:r>
          </a:p>
          <a:p>
            <a:pPr lvl="1" algn="l">
              <a:buFontTx/>
              <a:buChar char="–"/>
            </a:pPr>
            <a:r>
              <a:rPr lang="en-US" altLang="en-US" sz="3200" dirty="0" smtClean="0"/>
              <a:t>For example, we just discovered the Higgs Boson</a:t>
            </a:r>
            <a:endParaRPr lang="en-US" altLang="en-US" sz="3200" dirty="0"/>
          </a:p>
          <a:p>
            <a:pPr algn="l">
              <a:buFontTx/>
              <a:buChar char="–"/>
            </a:pPr>
            <a:r>
              <a:rPr lang="en-US" altLang="en-US" sz="3200" dirty="0">
                <a:solidFill>
                  <a:schemeClr val="tx1"/>
                </a:solidFill>
              </a:rPr>
              <a:t>Maybe Dark Matter is a New Particle</a:t>
            </a:r>
            <a:r>
              <a:rPr lang="en-US" altLang="en-US" sz="4000" dirty="0">
                <a:solidFill>
                  <a:schemeClr val="tx1"/>
                </a:solidFill>
              </a:rPr>
              <a:t>!</a:t>
            </a:r>
            <a:endParaRPr lang="en-US" altLang="en-US" sz="4000" i="1" dirty="0">
              <a:solidFill>
                <a:schemeClr val="tx1"/>
              </a:solidFill>
            </a:endParaRPr>
          </a:p>
        </p:txBody>
      </p:sp>
      <p:pic>
        <p:nvPicPr>
          <p:cNvPr id="8" name="Picture 4" descr="particlechart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1738" y="1295400"/>
            <a:ext cx="3860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October 2014</a:t>
            </a:r>
          </a:p>
          <a:p>
            <a:pPr>
              <a:defRPr/>
            </a:pPr>
            <a:endParaRPr lang="en-US" dirty="0"/>
          </a:p>
        </p:txBody>
      </p:sp>
      <p:sp>
        <p:nvSpPr>
          <p:cNvPr id="10" name="Footer Placeholder 4"/>
          <p:cNvSpPr>
            <a:spLocks noGrp="1"/>
          </p:cNvSpPr>
          <p:nvPr>
            <p:ph type="ftr" sz="quarter" idx="11"/>
          </p:nvPr>
        </p:nvSpPr>
        <p:spPr>
          <a:xfrm>
            <a:off x="2895600" y="7086600"/>
            <a:ext cx="4343400" cy="517525"/>
          </a:xfrm>
        </p:spPr>
        <p:txBody>
          <a:bodyPr/>
          <a:lstStyle/>
          <a:p>
            <a:pPr>
              <a:defRPr/>
            </a:pPr>
            <a:endParaRPr lang="en-US" dirty="0" smtClean="0"/>
          </a:p>
          <a:p>
            <a:pPr>
              <a:defRPr/>
            </a:pPr>
            <a:r>
              <a:rPr lang="en-US" dirty="0" smtClean="0"/>
              <a:t>David Toback, MSC Bethancourt Lecture</a:t>
            </a:r>
            <a:endParaRPr lang="en-US" dirty="0"/>
          </a:p>
        </p:txBody>
      </p:sp>
      <p:pic>
        <p:nvPicPr>
          <p:cNvPr id="11" name="Picture 2" descr="http://www.gridpp.ac.uk/cubes/3.jpg"/>
          <p:cNvPicPr>
            <a:picLocks noChangeAspect="1" noChangeArrowheads="1"/>
          </p:cNvPicPr>
          <p:nvPr/>
        </p:nvPicPr>
        <p:blipFill>
          <a:blip r:embed="rId3" cstate="print"/>
          <a:srcRect/>
          <a:stretch>
            <a:fillRect/>
          </a:stretch>
        </p:blipFill>
        <p:spPr bwMode="auto">
          <a:xfrm>
            <a:off x="5211763" y="1905000"/>
            <a:ext cx="3932237" cy="3932238"/>
          </a:xfrm>
          <a:prstGeom prst="rect">
            <a:avLst/>
          </a:prstGeom>
          <a:noFill/>
          <a:ln w="9525">
            <a:noFill/>
            <a:miter lim="800000"/>
            <a:headEnd/>
            <a:tailEnd/>
          </a:ln>
        </p:spPr>
      </p:pic>
    </p:spTree>
    <p:extLst>
      <p:ext uri="{BB962C8B-B14F-4D97-AF65-F5344CB8AC3E}">
        <p14:creationId xmlns:p14="http://schemas.microsoft.com/office/powerpoint/2010/main" val="2745111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How might one get the answers?</a:t>
            </a:r>
            <a:endParaRPr lang="en-US" i="1"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We live in a time of remarkable scientific understanding</a:t>
            </a:r>
          </a:p>
          <a:p>
            <a:pPr>
              <a:buNone/>
            </a:pPr>
            <a:r>
              <a:rPr lang="en-US" dirty="0" smtClean="0"/>
              <a:t>Scientists are arrogant/crazy enough to think that it may be possible to solve major problems in </a:t>
            </a:r>
            <a:r>
              <a:rPr lang="en-US" u="sng" dirty="0" smtClean="0"/>
              <a:t>Astronomy</a:t>
            </a:r>
            <a:r>
              <a:rPr lang="en-US" dirty="0" smtClean="0"/>
              <a:t>, </a:t>
            </a:r>
            <a:r>
              <a:rPr lang="en-US" u="sng" dirty="0" smtClean="0"/>
              <a:t>Cosmology</a:t>
            </a:r>
            <a:r>
              <a:rPr lang="en-US" dirty="0" smtClean="0"/>
              <a:t> and </a:t>
            </a:r>
            <a:r>
              <a:rPr lang="en-US" u="sng" dirty="0" smtClean="0"/>
              <a:t>Particle Physics</a:t>
            </a:r>
            <a:r>
              <a:rPr lang="en-US" dirty="0" smtClean="0"/>
              <a:t> with a single discovery that ties all three together</a:t>
            </a:r>
            <a:endParaRPr lang="en-US" dirty="0" smtClean="0">
              <a:solidFill>
                <a:srgbClr val="0000FF"/>
              </a:solidFill>
            </a:endParaRPr>
          </a:p>
          <a:p>
            <a:pPr>
              <a:buNone/>
            </a:pPr>
            <a:r>
              <a:rPr lang="en-US" i="1" dirty="0" smtClean="0">
                <a:solidFill>
                  <a:srgbClr val="0000FF"/>
                </a:solidFill>
              </a:rPr>
              <a:t>Idea: Dark Matter is a particle that was created right after the Big Bang and has had a major impact on the evolution of the Universe and the stuff in it</a:t>
            </a:r>
          </a:p>
          <a:p>
            <a:endParaRPr lang="en-US" dirty="0"/>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p:txBody>
          <a:bodyPr/>
          <a:lstStyle/>
          <a:p>
            <a:pPr>
              <a:buNone/>
            </a:pPr>
            <a:r>
              <a:rPr lang="en-US" sz="3200" dirty="0" smtClean="0"/>
              <a:t>(Apologies for the simplistic definitions)</a:t>
            </a:r>
            <a:endParaRPr lang="en-US" dirty="0" smtClean="0"/>
          </a:p>
          <a:p>
            <a:r>
              <a:rPr lang="en-US" u="sng" dirty="0" smtClean="0">
                <a:solidFill>
                  <a:srgbClr val="0000FF"/>
                </a:solidFill>
              </a:rPr>
              <a:t>Astronomy</a:t>
            </a:r>
            <a:r>
              <a:rPr lang="en-US" dirty="0" smtClean="0"/>
              <a:t> is the study of things we can see through telescopes… Stuff in Universe (space)</a:t>
            </a:r>
          </a:p>
          <a:p>
            <a:r>
              <a:rPr lang="en-US" u="sng" dirty="0" smtClean="0">
                <a:solidFill>
                  <a:srgbClr val="0000FF"/>
                </a:solidFill>
              </a:rPr>
              <a:t>Cosmology</a:t>
            </a:r>
            <a:r>
              <a:rPr lang="en-US" dirty="0" smtClean="0"/>
              <a:t> is about trying to understand the origin and evolution of the Universe</a:t>
            </a:r>
          </a:p>
          <a:p>
            <a:r>
              <a:rPr lang="en-US" u="sng" dirty="0" smtClean="0">
                <a:solidFill>
                  <a:srgbClr val="0000FF"/>
                </a:solidFill>
              </a:rPr>
              <a:t>Particle Physics</a:t>
            </a:r>
            <a:r>
              <a:rPr lang="en-US" dirty="0" smtClean="0">
                <a:solidFill>
                  <a:srgbClr val="0000FF"/>
                </a:solidFill>
              </a:rPr>
              <a:t> </a:t>
            </a:r>
            <a:r>
              <a:rPr lang="en-US" dirty="0" smtClean="0"/>
              <a:t>is about trying to understand the smallest things that make up the stuff in the Universe</a:t>
            </a:r>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Steps Along the Way/Outline</a:t>
            </a:r>
            <a:endParaRPr lang="en-US" dirty="0"/>
          </a:p>
        </p:txBody>
      </p:sp>
      <p:sp>
        <p:nvSpPr>
          <p:cNvPr id="3" name="Content Placeholder 2"/>
          <p:cNvSpPr>
            <a:spLocks noGrp="1"/>
          </p:cNvSpPr>
          <p:nvPr>
            <p:ph idx="1"/>
          </p:nvPr>
        </p:nvSpPr>
        <p:spPr/>
        <p:txBody>
          <a:bodyPr>
            <a:normAutofit fontScale="92500" lnSpcReduction="20000"/>
          </a:bodyPr>
          <a:lstStyle/>
          <a:p>
            <a:pPr marL="742950" indent="-742950">
              <a:buFont typeface="+mj-lt"/>
              <a:buAutoNum type="arabicPeriod"/>
            </a:pPr>
            <a:r>
              <a:rPr lang="en-US" altLang="en-US" dirty="0" smtClean="0"/>
              <a:t>Some overview of where we are in our understanding of particle physics, and some of the outstanding questions</a:t>
            </a:r>
          </a:p>
          <a:p>
            <a:pPr marL="742950" indent="-742950">
              <a:buFont typeface="+mj-lt"/>
              <a:buAutoNum type="arabicPeriod"/>
            </a:pPr>
            <a:r>
              <a:rPr lang="en-US" altLang="en-US" dirty="0" smtClean="0"/>
              <a:t>Some of what we know about dark matter, and why we think it might be a particle</a:t>
            </a:r>
          </a:p>
          <a:p>
            <a:pPr marL="742950" indent="-742950">
              <a:buFont typeface="+mj-lt"/>
              <a:buAutoNum type="arabicPeriod"/>
            </a:pPr>
            <a:r>
              <a:rPr lang="en-US" altLang="en-US" dirty="0" smtClean="0"/>
              <a:t>Some guidance from the role we expect that dark matter played in early universe and its evolution until today</a:t>
            </a:r>
          </a:p>
          <a:p>
            <a:pPr marL="742950" indent="-742950">
              <a:buFont typeface="+mj-lt"/>
              <a:buAutoNum type="arabicPeriod"/>
            </a:pPr>
            <a:r>
              <a:rPr lang="en-US" altLang="en-US" dirty="0" smtClean="0"/>
              <a:t>How I think about the right way to make progress, and what scientists (including me) </a:t>
            </a:r>
            <a:r>
              <a:rPr lang="en-US" altLang="en-US" dirty="0" smtClean="0"/>
              <a:t>are doing </a:t>
            </a:r>
            <a:r>
              <a:rPr lang="en-US" altLang="en-US" dirty="0" smtClean="0"/>
              <a:t>today to discover dark matter</a:t>
            </a:r>
          </a:p>
          <a:p>
            <a:pPr marL="742950" indent="-742950">
              <a:buFont typeface="+mj-lt"/>
              <a:buAutoNum type="arabicPeriod"/>
            </a:pPr>
            <a:r>
              <a:rPr lang="en-US" altLang="en-US" dirty="0" smtClean="0"/>
              <a:t>Final Thoughts</a:t>
            </a:r>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Particle Physics</a:t>
            </a:r>
            <a:endParaRPr lang="en-US" dirty="0"/>
          </a:p>
        </p:txBody>
      </p:sp>
      <p:sp>
        <p:nvSpPr>
          <p:cNvPr id="3" name="Content Placeholder 2"/>
          <p:cNvSpPr>
            <a:spLocks noGrp="1"/>
          </p:cNvSpPr>
          <p:nvPr>
            <p:ph idx="1"/>
          </p:nvPr>
        </p:nvSpPr>
        <p:spPr>
          <a:xfrm>
            <a:off x="533400" y="1371600"/>
            <a:ext cx="4648200" cy="5537200"/>
          </a:xfrm>
        </p:spPr>
        <p:txBody>
          <a:bodyPr>
            <a:normAutofit fontScale="85000" lnSpcReduction="20000"/>
          </a:bodyPr>
          <a:lstStyle/>
          <a:p>
            <a:r>
              <a:rPr lang="en-US" dirty="0" smtClean="0"/>
              <a:t>The standard model of particle physics has been enormously successful</a:t>
            </a:r>
          </a:p>
          <a:p>
            <a:r>
              <a:rPr lang="en-US" dirty="0" smtClean="0"/>
              <a:t>The recent discovery of the Higgs at the LHC is a crowning achievement of our understanding of the mechanism of electroweak symmetry breaking and about particle mass in general</a:t>
            </a:r>
            <a:endParaRPr lang="en-US" dirty="0"/>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8</a:t>
            </a:fld>
            <a:endParaRPr lang="en-US" dirty="0"/>
          </a:p>
        </p:txBody>
      </p:sp>
      <p:pic>
        <p:nvPicPr>
          <p:cNvPr id="7" name="Picture 9" descr="SUSY"/>
          <p:cNvPicPr>
            <a:picLocks noChangeAspect="1" noChangeArrowheads="1"/>
          </p:cNvPicPr>
          <p:nvPr/>
        </p:nvPicPr>
        <p:blipFill>
          <a:blip r:embed="rId2" cstate="print"/>
          <a:srcRect r="51667"/>
          <a:stretch>
            <a:fillRect/>
          </a:stretch>
        </p:blipFill>
        <p:spPr bwMode="auto">
          <a:xfrm>
            <a:off x="5181600" y="1828800"/>
            <a:ext cx="4419600" cy="421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Dark Matter</a:t>
            </a:r>
            <a:endParaRPr lang="en-US" dirty="0"/>
          </a:p>
        </p:txBody>
      </p:sp>
      <p:sp>
        <p:nvSpPr>
          <p:cNvPr id="3" name="Content Placeholder 2"/>
          <p:cNvSpPr>
            <a:spLocks noGrp="1"/>
          </p:cNvSpPr>
          <p:nvPr>
            <p:ph idx="1"/>
          </p:nvPr>
        </p:nvSpPr>
        <p:spPr/>
        <p:txBody>
          <a:bodyPr/>
          <a:lstStyle/>
          <a:p>
            <a:r>
              <a:rPr lang="en-US" dirty="0" smtClean="0"/>
              <a:t>The Astronomical and Cosmological Evidence for Dark Matter is Overwhelming</a:t>
            </a:r>
          </a:p>
          <a:p>
            <a:r>
              <a:rPr lang="en-US" dirty="0" smtClean="0"/>
              <a:t>Also clear that none of the known SM particles is a good dark matter candidate</a:t>
            </a:r>
            <a:endParaRPr lang="en-US" dirty="0"/>
          </a:p>
        </p:txBody>
      </p:sp>
      <p:sp>
        <p:nvSpPr>
          <p:cNvPr id="4" name="Date Placeholder 3"/>
          <p:cNvSpPr>
            <a:spLocks noGrp="1"/>
          </p:cNvSpPr>
          <p:nvPr>
            <p:ph type="dt" sz="half" idx="10"/>
          </p:nvPr>
        </p:nvSpPr>
        <p:spPr/>
        <p:txBody>
          <a:bodyPr/>
          <a:lstStyle/>
          <a:p>
            <a:r>
              <a:rPr lang="en-US" smtClean="0"/>
              <a:t>March 2015</a:t>
            </a:r>
          </a:p>
          <a:p>
            <a:r>
              <a:rPr lang="en-US" smtClean="0"/>
              <a:t>Texas Tech Colloquium</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Cosmology and Particle Physics</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9</a:t>
            </a:fld>
            <a:endParaRPr lang="en-US" dirty="0"/>
          </a:p>
        </p:txBody>
      </p:sp>
      <p:pic>
        <p:nvPicPr>
          <p:cNvPr id="27650" name="Picture 2" descr="http://sci.esa.int/science-e-media/img/61/Planck_CMB_Mollweide_4k.jpg"/>
          <p:cNvPicPr>
            <a:picLocks noChangeAspect="1" noChangeArrowheads="1"/>
          </p:cNvPicPr>
          <p:nvPr/>
        </p:nvPicPr>
        <p:blipFill>
          <a:blip r:embed="rId2" cstate="print"/>
          <a:srcRect/>
          <a:stretch>
            <a:fillRect/>
          </a:stretch>
        </p:blipFill>
        <p:spPr bwMode="auto">
          <a:xfrm>
            <a:off x="1524000" y="4191000"/>
            <a:ext cx="7315200" cy="3657600"/>
          </a:xfrm>
          <a:prstGeom prst="rect">
            <a:avLst/>
          </a:prstGeom>
          <a:noFill/>
        </p:spPr>
      </p:pic>
      <p:sp>
        <p:nvSpPr>
          <p:cNvPr id="8" name="TextBox 7"/>
          <p:cNvSpPr txBox="1"/>
          <p:nvPr/>
        </p:nvSpPr>
        <p:spPr>
          <a:xfrm>
            <a:off x="-76200" y="6624935"/>
            <a:ext cx="4655441" cy="461665"/>
          </a:xfrm>
          <a:prstGeom prst="rect">
            <a:avLst/>
          </a:prstGeom>
          <a:noFill/>
        </p:spPr>
        <p:txBody>
          <a:bodyPr wrap="none" rtlCol="0">
            <a:spAutoFit/>
          </a:bodyPr>
          <a:lstStyle/>
          <a:p>
            <a:r>
              <a:rPr lang="en-US" sz="2400" dirty="0" smtClean="0">
                <a:solidFill>
                  <a:schemeClr val="tx1"/>
                </a:solidFill>
                <a:latin typeface="Times New Roman" pitchFamily="18" charset="0"/>
                <a:cs typeface="Times New Roman" pitchFamily="18" charset="0"/>
              </a:rPr>
              <a:t>http://xxx.lanl.gov/abs/1502.01582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400" b="1" i="0" u="none" strike="noStrike" cap="none" normalizeH="0" baseline="0" smtClean="0">
            <a:ln>
              <a:noFill/>
            </a:ln>
            <a:solidFill>
              <a:srgbClr val="FF0000"/>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57150" cap="flat"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400" b="1" i="0" u="none" strike="noStrike" cap="none" normalizeH="0" baseline="0" smtClean="0">
            <a:ln>
              <a:noFill/>
            </a:ln>
            <a:solidFill>
              <a:srgbClr val="FF0000"/>
            </a:solidFill>
            <a:effectLst/>
            <a:latin typeface="Comic Sans MS"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Designs\BLUSH.POT</Template>
  <TotalTime>116968</TotalTime>
  <Words>3033</Words>
  <Application>Microsoft Office PowerPoint</Application>
  <PresentationFormat>Custom</PresentationFormat>
  <Paragraphs>550</Paragraphs>
  <Slides>46</Slides>
  <Notes>2</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6" baseType="lpstr">
      <vt:lpstr>Arial</vt:lpstr>
      <vt:lpstr>Comic Sans MS</vt:lpstr>
      <vt:lpstr>Gill Sans Light</vt:lpstr>
      <vt:lpstr>Gill Sans SemiBold</vt:lpstr>
      <vt:lpstr>Helvetica</vt:lpstr>
      <vt:lpstr>Symbol</vt:lpstr>
      <vt:lpstr>Times New Roman</vt:lpstr>
      <vt:lpstr>Wingdings</vt:lpstr>
      <vt:lpstr>Blank Presentation</vt:lpstr>
      <vt:lpstr>Equation</vt:lpstr>
      <vt:lpstr>PowerPoint Presentation</vt:lpstr>
      <vt:lpstr>A Different Type of Talk</vt:lpstr>
      <vt:lpstr>Prologue Continued…</vt:lpstr>
      <vt:lpstr>The Big Picture in 2015</vt:lpstr>
      <vt:lpstr>How might one get the answers?</vt:lpstr>
      <vt:lpstr>Notes…</vt:lpstr>
      <vt:lpstr>Some Steps Along the Way/Outline</vt:lpstr>
      <vt:lpstr>Particle Physics</vt:lpstr>
      <vt:lpstr>Dark Matter</vt:lpstr>
      <vt:lpstr>Fun Evidence that Dark Matter is a particle from Colliding Clusters of Galaxies</vt:lpstr>
      <vt:lpstr>Supersymmetry to the Rescue?</vt:lpstr>
      <vt:lpstr>Discovery of the Higgs also changes the emphasis in searches</vt:lpstr>
      <vt:lpstr>Relationship between String Theory and SUSY</vt:lpstr>
      <vt:lpstr>Optimist and Pessimist</vt:lpstr>
      <vt:lpstr>PowerPoint Presentation</vt:lpstr>
      <vt:lpstr>Cosmology and Particle Physics?</vt:lpstr>
      <vt:lpstr>What is the Big Bang Theory? </vt:lpstr>
      <vt:lpstr>It all started with a Big Bang… </vt:lpstr>
      <vt:lpstr>A Brief History of Time</vt:lpstr>
      <vt:lpstr>Cosmological Connections Allow for Predictions</vt:lpstr>
      <vt:lpstr>Is the Evolution of the Universe  really this simple?</vt:lpstr>
      <vt:lpstr>Why I like the way we are going now</vt:lpstr>
      <vt:lpstr>How to pick a Research Topic</vt:lpstr>
      <vt:lpstr>Three ways to look for Dark Matter A helpful Feynman Diagram</vt:lpstr>
      <vt:lpstr>Can we Make and Discover Dark Matter?</vt:lpstr>
      <vt:lpstr>Expensive Dark Matter?  High Energy Collisions  Dark Matter Particles LHC  ≈1 ps after the Big Bang</vt:lpstr>
      <vt:lpstr>Limits on SUSY from LHC</vt:lpstr>
      <vt:lpstr>Searching for Dark Matter with AstroPhysics</vt:lpstr>
      <vt:lpstr>Some Sources of Dark Matter are Cheap</vt:lpstr>
      <vt:lpstr>Dark Matter Searches with the CDMS Experiment</vt:lpstr>
      <vt:lpstr>Direct Dark Matter Detection Experiment  (artist in training conception)</vt:lpstr>
      <vt:lpstr>Limit Plots from Dark Matter</vt:lpstr>
      <vt:lpstr>Conclusions</vt:lpstr>
      <vt:lpstr>PowerPoint Presentation</vt:lpstr>
      <vt:lpstr>Abstract</vt:lpstr>
      <vt:lpstr>PowerPoint Presentation</vt:lpstr>
      <vt:lpstr>The Collider Program</vt:lpstr>
      <vt:lpstr>Interested in learning more?</vt:lpstr>
      <vt:lpstr>Overview of the Talk</vt:lpstr>
      <vt:lpstr>Sparticle Masses in mSUGRA</vt:lpstr>
      <vt:lpstr>Aerial View of the LHC</vt:lpstr>
      <vt:lpstr>PowerPoint Presentation</vt:lpstr>
      <vt:lpstr>Conclusions</vt:lpstr>
      <vt:lpstr>Dark Matter</vt:lpstr>
      <vt:lpstr>PowerPoint Presentation</vt:lpstr>
      <vt:lpstr>The Known Particles</vt:lpstr>
    </vt:vector>
  </TitlesOfParts>
  <Company>Univ. of Maryland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Phenomena:  Recent Results and Prospects from the Fermilab Tevatron</dc:title>
  <dc:creator>toback</dc:creator>
  <cp:lastModifiedBy>toback</cp:lastModifiedBy>
  <cp:revision>3335</cp:revision>
  <cp:lastPrinted>2014-06-10T22:30:52Z</cp:lastPrinted>
  <dcterms:created xsi:type="dcterms:W3CDTF">2000-02-16T04:53:28Z</dcterms:created>
  <dcterms:modified xsi:type="dcterms:W3CDTF">2015-03-12T02:19:55Z</dcterms:modified>
</cp:coreProperties>
</file>