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658" r:id="rId2"/>
    <p:sldId id="1471" r:id="rId3"/>
    <p:sldId id="1454" r:id="rId4"/>
    <p:sldId id="1424" r:id="rId5"/>
    <p:sldId id="1395" r:id="rId6"/>
    <p:sldId id="1228" r:id="rId7"/>
    <p:sldId id="1406" r:id="rId8"/>
    <p:sldId id="1399" r:id="rId9"/>
    <p:sldId id="1427" r:id="rId10"/>
    <p:sldId id="1468" r:id="rId11"/>
    <p:sldId id="1431" r:id="rId12"/>
    <p:sldId id="1435" r:id="rId13"/>
    <p:sldId id="1436" r:id="rId14"/>
    <p:sldId id="1441" r:id="rId15"/>
    <p:sldId id="1437" r:id="rId16"/>
    <p:sldId id="1439" r:id="rId17"/>
    <p:sldId id="1417" r:id="rId18"/>
    <p:sldId id="1473" r:id="rId19"/>
    <p:sldId id="1466" r:id="rId20"/>
    <p:sldId id="1410" r:id="rId21"/>
    <p:sldId id="1442" r:id="rId22"/>
    <p:sldId id="1403" r:id="rId23"/>
    <p:sldId id="1065" r:id="rId24"/>
    <p:sldId id="1455" r:id="rId25"/>
    <p:sldId id="1432" r:id="rId26"/>
    <p:sldId id="1433" r:id="rId27"/>
    <p:sldId id="1434" r:id="rId28"/>
    <p:sldId id="1463" r:id="rId29"/>
    <p:sldId id="1480" r:id="rId30"/>
    <p:sldId id="1464" r:id="rId31"/>
    <p:sldId id="1482" r:id="rId32"/>
    <p:sldId id="1429" r:id="rId33"/>
    <p:sldId id="1481" r:id="rId34"/>
  </p:sldIdLst>
  <p:sldSz cx="10058400" cy="7772400"/>
  <p:notesSz cx="9601200" cy="7315200"/>
  <p:defaultTextStyle>
    <a:defPPr>
      <a:defRPr lang="en-US"/>
    </a:defPPr>
    <a:lvl1pPr algn="ctr" rtl="0" eaLnBrk="0" fontAlgn="base" hangingPunct="0">
      <a:spcBef>
        <a:spcPct val="20000"/>
      </a:spcBef>
      <a:spcAft>
        <a:spcPct val="0"/>
      </a:spcAft>
      <a:defRPr sz="4400" b="1" kern="1200">
        <a:solidFill>
          <a:srgbClr val="FF0000"/>
        </a:solidFill>
        <a:latin typeface="Comic Sans MS" pitchFamily="66" charset="0"/>
        <a:ea typeface="+mn-ea"/>
        <a:cs typeface="+mn-cs"/>
      </a:defRPr>
    </a:lvl1pPr>
    <a:lvl2pPr marL="4572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2pPr>
    <a:lvl3pPr marL="9144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3pPr>
    <a:lvl4pPr marL="13716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4pPr>
    <a:lvl5pPr marL="18288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5pPr>
    <a:lvl6pPr marL="2286000" algn="l" defTabSz="914400" rtl="0" eaLnBrk="1" latinLnBrk="0" hangingPunct="1">
      <a:defRPr sz="4400" b="1" kern="1200">
        <a:solidFill>
          <a:srgbClr val="FF0000"/>
        </a:solidFill>
        <a:latin typeface="Comic Sans MS" pitchFamily="66" charset="0"/>
        <a:ea typeface="+mn-ea"/>
        <a:cs typeface="+mn-cs"/>
      </a:defRPr>
    </a:lvl6pPr>
    <a:lvl7pPr marL="2743200" algn="l" defTabSz="914400" rtl="0" eaLnBrk="1" latinLnBrk="0" hangingPunct="1">
      <a:defRPr sz="4400" b="1" kern="1200">
        <a:solidFill>
          <a:srgbClr val="FF0000"/>
        </a:solidFill>
        <a:latin typeface="Comic Sans MS" pitchFamily="66" charset="0"/>
        <a:ea typeface="+mn-ea"/>
        <a:cs typeface="+mn-cs"/>
      </a:defRPr>
    </a:lvl7pPr>
    <a:lvl8pPr marL="3200400" algn="l" defTabSz="914400" rtl="0" eaLnBrk="1" latinLnBrk="0" hangingPunct="1">
      <a:defRPr sz="4400" b="1" kern="1200">
        <a:solidFill>
          <a:srgbClr val="FF0000"/>
        </a:solidFill>
        <a:latin typeface="Comic Sans MS" pitchFamily="66" charset="0"/>
        <a:ea typeface="+mn-ea"/>
        <a:cs typeface="+mn-cs"/>
      </a:defRPr>
    </a:lvl8pPr>
    <a:lvl9pPr marL="3657600" algn="l" defTabSz="914400" rtl="0" eaLnBrk="1" latinLnBrk="0" hangingPunct="1">
      <a:defRPr sz="4400" b="1" kern="1200">
        <a:solidFill>
          <a:srgbClr val="FF0000"/>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00FF00"/>
    <a:srgbClr val="CCFF99"/>
    <a:srgbClr val="FFFFCC"/>
    <a:srgbClr val="CCFFCC"/>
    <a:srgbClr val="66FF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514" autoAdjust="0"/>
  </p:normalViewPr>
  <p:slideViewPr>
    <p:cSldViewPr>
      <p:cViewPr varScale="1">
        <p:scale>
          <a:sx n="79" d="100"/>
          <a:sy n="79" d="100"/>
        </p:scale>
        <p:origin x="-90" y="-486"/>
      </p:cViewPr>
      <p:guideLst>
        <p:guide orient="horz" pos="2448"/>
        <p:guide pos="31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101" d="100"/>
          <a:sy n="101" d="100"/>
        </p:scale>
        <p:origin x="-360" y="-96"/>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28.emf"/><Relationship Id="rId6" Type="http://schemas.openxmlformats.org/officeDocument/2006/relationships/image" Target="../media/image33.emf"/><Relationship Id="rId5" Type="http://schemas.openxmlformats.org/officeDocument/2006/relationships/image" Target="../media/image32.emf"/><Relationship Id="rId10" Type="http://schemas.openxmlformats.org/officeDocument/2006/relationships/image" Target="../media/image37.emf"/><Relationship Id="rId4" Type="http://schemas.openxmlformats.org/officeDocument/2006/relationships/image" Target="../media/image31.emf"/><Relationship Id="rId9"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image" Target="../media/image72.emf"/><Relationship Id="rId18" Type="http://schemas.openxmlformats.org/officeDocument/2006/relationships/image" Target="../media/image77.emf"/><Relationship Id="rId3" Type="http://schemas.openxmlformats.org/officeDocument/2006/relationships/image" Target="../media/image62.emf"/><Relationship Id="rId7" Type="http://schemas.openxmlformats.org/officeDocument/2006/relationships/image" Target="../media/image66.emf"/><Relationship Id="rId12" Type="http://schemas.openxmlformats.org/officeDocument/2006/relationships/image" Target="../media/image71.emf"/><Relationship Id="rId17" Type="http://schemas.openxmlformats.org/officeDocument/2006/relationships/image" Target="../media/image76.emf"/><Relationship Id="rId2" Type="http://schemas.openxmlformats.org/officeDocument/2006/relationships/image" Target="../media/image61.emf"/><Relationship Id="rId16" Type="http://schemas.openxmlformats.org/officeDocument/2006/relationships/image" Target="../media/image75.emf"/><Relationship Id="rId20" Type="http://schemas.openxmlformats.org/officeDocument/2006/relationships/image" Target="../media/image79.emf"/><Relationship Id="rId1" Type="http://schemas.openxmlformats.org/officeDocument/2006/relationships/image" Target="../media/image60.emf"/><Relationship Id="rId6" Type="http://schemas.openxmlformats.org/officeDocument/2006/relationships/image" Target="../media/image65.emf"/><Relationship Id="rId11" Type="http://schemas.openxmlformats.org/officeDocument/2006/relationships/image" Target="../media/image70.emf"/><Relationship Id="rId5" Type="http://schemas.openxmlformats.org/officeDocument/2006/relationships/image" Target="../media/image64.emf"/><Relationship Id="rId15" Type="http://schemas.openxmlformats.org/officeDocument/2006/relationships/image" Target="../media/image74.emf"/><Relationship Id="rId10" Type="http://schemas.openxmlformats.org/officeDocument/2006/relationships/image" Target="../media/image69.emf"/><Relationship Id="rId19" Type="http://schemas.openxmlformats.org/officeDocument/2006/relationships/image" Target="../media/image78.emf"/><Relationship Id="rId4" Type="http://schemas.openxmlformats.org/officeDocument/2006/relationships/image" Target="../media/image63.emf"/><Relationship Id="rId9" Type="http://schemas.openxmlformats.org/officeDocument/2006/relationships/image" Target="../media/image68.emf"/><Relationship Id="rId14" Type="http://schemas.openxmlformats.org/officeDocument/2006/relationships/image" Target="../media/image7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image" Target="../media/image8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9234" name="Rectangle 2"/>
          <p:cNvSpPr>
            <a:spLocks noGrp="1" noChangeArrowheads="1"/>
          </p:cNvSpPr>
          <p:nvPr>
            <p:ph type="hdr" sz="quarter"/>
          </p:nvPr>
        </p:nvSpPr>
        <p:spPr bwMode="auto">
          <a:xfrm>
            <a:off x="0" y="1"/>
            <a:ext cx="4110038" cy="366713"/>
          </a:xfrm>
          <a:prstGeom prst="rect">
            <a:avLst/>
          </a:prstGeom>
          <a:noFill/>
          <a:ln w="9525">
            <a:noFill/>
            <a:miter lim="800000"/>
            <a:headEnd/>
            <a:tailEnd/>
          </a:ln>
          <a:effectLst/>
        </p:spPr>
        <p:txBody>
          <a:bodyPr vert="horz" wrap="square" lIns="97102" tIns="48554" rIns="97102" bIns="48554" numCol="1" anchor="t" anchorCtr="0" compatLnSpc="1">
            <a:prstTxWarp prst="textNoShape">
              <a:avLst/>
            </a:prstTxWarp>
          </a:bodyPr>
          <a:lstStyle>
            <a:lvl1pPr algn="l" defTabSz="971404">
              <a:spcBef>
                <a:spcPct val="0"/>
              </a:spcBef>
              <a:defRPr sz="1300" b="0">
                <a:solidFill>
                  <a:srgbClr val="FF6600"/>
                </a:solidFill>
                <a:latin typeface="Times New Roman" pitchFamily="18" charset="0"/>
              </a:defRPr>
            </a:lvl1pPr>
          </a:lstStyle>
          <a:p>
            <a:pPr>
              <a:defRPr/>
            </a:pPr>
            <a:endParaRPr lang="en-US"/>
          </a:p>
        </p:txBody>
      </p:sp>
      <p:sp>
        <p:nvSpPr>
          <p:cNvPr id="479235" name="Rectangle 3"/>
          <p:cNvSpPr>
            <a:spLocks noGrp="1" noChangeArrowheads="1"/>
          </p:cNvSpPr>
          <p:nvPr>
            <p:ph type="dt" sz="quarter" idx="1"/>
          </p:nvPr>
        </p:nvSpPr>
        <p:spPr bwMode="auto">
          <a:xfrm>
            <a:off x="5483225" y="1"/>
            <a:ext cx="4110038" cy="366713"/>
          </a:xfrm>
          <a:prstGeom prst="rect">
            <a:avLst/>
          </a:prstGeom>
          <a:noFill/>
          <a:ln w="9525">
            <a:noFill/>
            <a:miter lim="800000"/>
            <a:headEnd/>
            <a:tailEnd/>
          </a:ln>
          <a:effectLst/>
        </p:spPr>
        <p:txBody>
          <a:bodyPr vert="horz" wrap="square" lIns="97102" tIns="48554" rIns="97102" bIns="48554" numCol="1" anchor="t" anchorCtr="0" compatLnSpc="1">
            <a:prstTxWarp prst="textNoShape">
              <a:avLst/>
            </a:prstTxWarp>
          </a:bodyPr>
          <a:lstStyle>
            <a:lvl1pPr algn="r" defTabSz="971404">
              <a:spcBef>
                <a:spcPct val="0"/>
              </a:spcBef>
              <a:defRPr sz="1300" b="0">
                <a:solidFill>
                  <a:srgbClr val="FF6600"/>
                </a:solidFill>
                <a:latin typeface="Times New Roman" pitchFamily="18" charset="0"/>
              </a:defRPr>
            </a:lvl1pPr>
          </a:lstStyle>
          <a:p>
            <a:pPr>
              <a:defRPr/>
            </a:pPr>
            <a:endParaRPr lang="en-US"/>
          </a:p>
        </p:txBody>
      </p:sp>
      <p:sp>
        <p:nvSpPr>
          <p:cNvPr id="479236" name="Rectangle 4"/>
          <p:cNvSpPr>
            <a:spLocks noGrp="1" noChangeArrowheads="1"/>
          </p:cNvSpPr>
          <p:nvPr>
            <p:ph type="ftr" sz="quarter" idx="2"/>
          </p:nvPr>
        </p:nvSpPr>
        <p:spPr bwMode="auto">
          <a:xfrm>
            <a:off x="0" y="6937376"/>
            <a:ext cx="4110038" cy="368300"/>
          </a:xfrm>
          <a:prstGeom prst="rect">
            <a:avLst/>
          </a:prstGeom>
          <a:noFill/>
          <a:ln w="9525">
            <a:noFill/>
            <a:miter lim="800000"/>
            <a:headEnd/>
            <a:tailEnd/>
          </a:ln>
          <a:effectLst/>
        </p:spPr>
        <p:txBody>
          <a:bodyPr vert="horz" wrap="square" lIns="97102" tIns="48554" rIns="97102" bIns="48554" numCol="1" anchor="b" anchorCtr="0" compatLnSpc="1">
            <a:prstTxWarp prst="textNoShape">
              <a:avLst/>
            </a:prstTxWarp>
          </a:bodyPr>
          <a:lstStyle>
            <a:lvl1pPr algn="l" defTabSz="971404">
              <a:spcBef>
                <a:spcPct val="0"/>
              </a:spcBef>
              <a:defRPr sz="1300" b="0">
                <a:solidFill>
                  <a:srgbClr val="FF6600"/>
                </a:solidFill>
                <a:latin typeface="Times New Roman" pitchFamily="18" charset="0"/>
              </a:defRPr>
            </a:lvl1pPr>
          </a:lstStyle>
          <a:p>
            <a:pPr>
              <a:defRPr/>
            </a:pPr>
            <a:endParaRPr lang="en-US"/>
          </a:p>
        </p:txBody>
      </p:sp>
      <p:sp>
        <p:nvSpPr>
          <p:cNvPr id="479237" name="Rectangle 5"/>
          <p:cNvSpPr>
            <a:spLocks noGrp="1" noChangeArrowheads="1"/>
          </p:cNvSpPr>
          <p:nvPr>
            <p:ph type="sldNum" sz="quarter" idx="3"/>
          </p:nvPr>
        </p:nvSpPr>
        <p:spPr bwMode="auto">
          <a:xfrm>
            <a:off x="5483225" y="6937376"/>
            <a:ext cx="4110038" cy="368300"/>
          </a:xfrm>
          <a:prstGeom prst="rect">
            <a:avLst/>
          </a:prstGeom>
          <a:noFill/>
          <a:ln w="9525">
            <a:noFill/>
            <a:miter lim="800000"/>
            <a:headEnd/>
            <a:tailEnd/>
          </a:ln>
          <a:effectLst/>
        </p:spPr>
        <p:txBody>
          <a:bodyPr vert="horz" wrap="square" lIns="97102" tIns="48554" rIns="97102" bIns="48554" numCol="1" anchor="b" anchorCtr="0" compatLnSpc="1">
            <a:prstTxWarp prst="textNoShape">
              <a:avLst/>
            </a:prstTxWarp>
          </a:bodyPr>
          <a:lstStyle>
            <a:lvl1pPr algn="r" defTabSz="971404">
              <a:spcBef>
                <a:spcPct val="0"/>
              </a:spcBef>
              <a:defRPr sz="1300" b="0">
                <a:solidFill>
                  <a:srgbClr val="FF6600"/>
                </a:solidFill>
                <a:latin typeface="Times New Roman" pitchFamily="18" charset="0"/>
              </a:defRPr>
            </a:lvl1pPr>
          </a:lstStyle>
          <a:p>
            <a:pPr>
              <a:defRPr/>
            </a:pPr>
            <a:fld id="{04BC482C-1C39-4227-A703-4586AF47894B}" type="slidenum">
              <a:rPr lang="en-US"/>
              <a:pPr>
                <a:defRPr/>
              </a:pPr>
              <a:t>‹#›</a:t>
            </a:fld>
            <a:endParaRPr lang="en-US"/>
          </a:p>
        </p:txBody>
      </p:sp>
    </p:spTree>
    <p:extLst>
      <p:ext uri="{BB962C8B-B14F-4D97-AF65-F5344CB8AC3E}">
        <p14:creationId xmlns:p14="http://schemas.microsoft.com/office/powerpoint/2010/main" val="877310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4160838" cy="365125"/>
          </a:xfrm>
          <a:prstGeom prst="rect">
            <a:avLst/>
          </a:prstGeom>
          <a:noFill/>
          <a:ln w="9525">
            <a:noFill/>
            <a:miter lim="800000"/>
            <a:headEnd/>
            <a:tailEnd/>
          </a:ln>
          <a:effectLst/>
        </p:spPr>
        <p:txBody>
          <a:bodyPr vert="horz" wrap="square" lIns="96978" tIns="48493" rIns="96978" bIns="48493" numCol="1" anchor="t" anchorCtr="0" compatLnSpc="1">
            <a:prstTxWarp prst="textNoShape">
              <a:avLst/>
            </a:prstTxWarp>
          </a:bodyPr>
          <a:lstStyle>
            <a:lvl1pPr algn="l" defTabSz="971404">
              <a:spcBef>
                <a:spcPct val="0"/>
              </a:spcBef>
              <a:defRPr sz="1300" b="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5440364" y="1"/>
            <a:ext cx="4160837" cy="365125"/>
          </a:xfrm>
          <a:prstGeom prst="rect">
            <a:avLst/>
          </a:prstGeom>
          <a:noFill/>
          <a:ln w="9525">
            <a:noFill/>
            <a:miter lim="800000"/>
            <a:headEnd/>
            <a:tailEnd/>
          </a:ln>
          <a:effectLst/>
        </p:spPr>
        <p:txBody>
          <a:bodyPr vert="horz" wrap="square" lIns="96978" tIns="48493" rIns="96978" bIns="48493" numCol="1" anchor="t" anchorCtr="0" compatLnSpc="1">
            <a:prstTxWarp prst="textNoShape">
              <a:avLst/>
            </a:prstTxWarp>
          </a:bodyPr>
          <a:lstStyle>
            <a:lvl1pPr algn="r" defTabSz="971404">
              <a:spcBef>
                <a:spcPct val="0"/>
              </a:spcBef>
              <a:defRPr sz="1300" b="0">
                <a:solidFill>
                  <a:schemeClr val="tx1"/>
                </a:solidFill>
                <a:latin typeface="Times New Roman" pitchFamily="18"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3025775" y="549275"/>
            <a:ext cx="354965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1281114" y="3475039"/>
            <a:ext cx="7038975" cy="3290887"/>
          </a:xfrm>
          <a:prstGeom prst="rect">
            <a:avLst/>
          </a:prstGeom>
          <a:noFill/>
          <a:ln w="9525">
            <a:noFill/>
            <a:miter lim="800000"/>
            <a:headEnd/>
            <a:tailEnd/>
          </a:ln>
          <a:effectLst/>
        </p:spPr>
        <p:txBody>
          <a:bodyPr vert="horz" wrap="square" lIns="96978" tIns="48493" rIns="96978" bIns="484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6950076"/>
            <a:ext cx="4160838" cy="365125"/>
          </a:xfrm>
          <a:prstGeom prst="rect">
            <a:avLst/>
          </a:prstGeom>
          <a:noFill/>
          <a:ln w="9525">
            <a:noFill/>
            <a:miter lim="800000"/>
            <a:headEnd/>
            <a:tailEnd/>
          </a:ln>
          <a:effectLst/>
        </p:spPr>
        <p:txBody>
          <a:bodyPr vert="horz" wrap="square" lIns="96978" tIns="48493" rIns="96978" bIns="48493" numCol="1" anchor="b" anchorCtr="0" compatLnSpc="1">
            <a:prstTxWarp prst="textNoShape">
              <a:avLst/>
            </a:prstTxWarp>
          </a:bodyPr>
          <a:lstStyle>
            <a:lvl1pPr algn="l" defTabSz="971404">
              <a:spcBef>
                <a:spcPct val="0"/>
              </a:spcBef>
              <a:defRPr sz="1300" b="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5440364" y="6950076"/>
            <a:ext cx="4160837" cy="365125"/>
          </a:xfrm>
          <a:prstGeom prst="rect">
            <a:avLst/>
          </a:prstGeom>
          <a:noFill/>
          <a:ln w="9525">
            <a:noFill/>
            <a:miter lim="800000"/>
            <a:headEnd/>
            <a:tailEnd/>
          </a:ln>
          <a:effectLst/>
        </p:spPr>
        <p:txBody>
          <a:bodyPr vert="horz" wrap="square" lIns="96978" tIns="48493" rIns="96978" bIns="48493" numCol="1" anchor="b" anchorCtr="0" compatLnSpc="1">
            <a:prstTxWarp prst="textNoShape">
              <a:avLst/>
            </a:prstTxWarp>
          </a:bodyPr>
          <a:lstStyle>
            <a:lvl1pPr algn="r" defTabSz="971404">
              <a:spcBef>
                <a:spcPct val="0"/>
              </a:spcBef>
              <a:defRPr sz="1300" b="0">
                <a:solidFill>
                  <a:schemeClr val="tx1"/>
                </a:solidFill>
                <a:latin typeface="Times New Roman" pitchFamily="18" charset="0"/>
              </a:defRPr>
            </a:lvl1pPr>
          </a:lstStyle>
          <a:p>
            <a:pPr>
              <a:defRPr/>
            </a:pPr>
            <a:fld id="{F0E2553D-13FC-44D0-8140-B75A6FF48E10}" type="slidenum">
              <a:rPr lang="en-US"/>
              <a:pPr>
                <a:defRPr/>
              </a:pPr>
              <a:t>‹#›</a:t>
            </a:fld>
            <a:endParaRPr lang="en-US"/>
          </a:p>
        </p:txBody>
      </p:sp>
    </p:spTree>
    <p:extLst>
      <p:ext uri="{BB962C8B-B14F-4D97-AF65-F5344CB8AC3E}">
        <p14:creationId xmlns:p14="http://schemas.microsoft.com/office/powerpoint/2010/main" val="4020604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404">
              <a:defRPr sz="4400" b="1">
                <a:solidFill>
                  <a:srgbClr val="FF0000"/>
                </a:solidFill>
                <a:latin typeface="Comic Sans MS" pitchFamily="66" charset="0"/>
              </a:defRPr>
            </a:lvl1pPr>
            <a:lvl2pPr marL="742838" indent="-285707" defTabSz="971404">
              <a:defRPr sz="4400" b="1">
                <a:solidFill>
                  <a:srgbClr val="FF0000"/>
                </a:solidFill>
                <a:latin typeface="Comic Sans MS" pitchFamily="66" charset="0"/>
              </a:defRPr>
            </a:lvl2pPr>
            <a:lvl3pPr marL="1142828" indent="-228566" defTabSz="971404">
              <a:defRPr sz="4400" b="1">
                <a:solidFill>
                  <a:srgbClr val="FF0000"/>
                </a:solidFill>
                <a:latin typeface="Comic Sans MS" pitchFamily="66" charset="0"/>
              </a:defRPr>
            </a:lvl3pPr>
            <a:lvl4pPr marL="1599959" indent="-228566" defTabSz="971404">
              <a:defRPr sz="4400" b="1">
                <a:solidFill>
                  <a:srgbClr val="FF0000"/>
                </a:solidFill>
                <a:latin typeface="Comic Sans MS" pitchFamily="66" charset="0"/>
              </a:defRPr>
            </a:lvl4pPr>
            <a:lvl5pPr marL="2057090" indent="-228566" defTabSz="971404">
              <a:defRPr sz="4400" b="1">
                <a:solidFill>
                  <a:srgbClr val="FF0000"/>
                </a:solidFill>
                <a:latin typeface="Comic Sans MS" pitchFamily="66" charset="0"/>
              </a:defRPr>
            </a:lvl5pPr>
            <a:lvl6pPr marL="2514221" indent="-228566" algn="ctr" defTabSz="971404" eaLnBrk="0" fontAlgn="base" hangingPunct="0">
              <a:spcBef>
                <a:spcPct val="20000"/>
              </a:spcBef>
              <a:spcAft>
                <a:spcPct val="0"/>
              </a:spcAft>
              <a:defRPr sz="4400" b="1">
                <a:solidFill>
                  <a:srgbClr val="FF0000"/>
                </a:solidFill>
                <a:latin typeface="Comic Sans MS" pitchFamily="66" charset="0"/>
              </a:defRPr>
            </a:lvl6pPr>
            <a:lvl7pPr marL="2971352" indent="-228566" algn="ctr" defTabSz="971404" eaLnBrk="0" fontAlgn="base" hangingPunct="0">
              <a:spcBef>
                <a:spcPct val="20000"/>
              </a:spcBef>
              <a:spcAft>
                <a:spcPct val="0"/>
              </a:spcAft>
              <a:defRPr sz="4400" b="1">
                <a:solidFill>
                  <a:srgbClr val="FF0000"/>
                </a:solidFill>
                <a:latin typeface="Comic Sans MS" pitchFamily="66" charset="0"/>
              </a:defRPr>
            </a:lvl7pPr>
            <a:lvl8pPr marL="3428483" indent="-228566" algn="ctr" defTabSz="971404" eaLnBrk="0" fontAlgn="base" hangingPunct="0">
              <a:spcBef>
                <a:spcPct val="20000"/>
              </a:spcBef>
              <a:spcAft>
                <a:spcPct val="0"/>
              </a:spcAft>
              <a:defRPr sz="4400" b="1">
                <a:solidFill>
                  <a:srgbClr val="FF0000"/>
                </a:solidFill>
                <a:latin typeface="Comic Sans MS" pitchFamily="66" charset="0"/>
              </a:defRPr>
            </a:lvl8pPr>
            <a:lvl9pPr marL="3885614" indent="-228566" algn="ctr" defTabSz="971404" eaLnBrk="0" fontAlgn="base" hangingPunct="0">
              <a:spcBef>
                <a:spcPct val="20000"/>
              </a:spcBef>
              <a:spcAft>
                <a:spcPct val="0"/>
              </a:spcAft>
              <a:defRPr sz="4400" b="1">
                <a:solidFill>
                  <a:srgbClr val="FF0000"/>
                </a:solidFill>
                <a:latin typeface="Comic Sans MS" pitchFamily="66" charset="0"/>
              </a:defRPr>
            </a:lvl9pPr>
          </a:lstStyle>
          <a:p>
            <a:fld id="{28EB8418-0758-40C8-A503-80BB533A94B1}" type="slidenum">
              <a:rPr lang="en-US" altLang="en-US" sz="1300" b="0" smtClean="0">
                <a:solidFill>
                  <a:schemeClr val="tx1"/>
                </a:solidFill>
                <a:latin typeface="Times New Roman" pitchFamily="18" charset="0"/>
              </a:rPr>
              <a:pPr/>
              <a:t>6</a:t>
            </a:fld>
            <a:endParaRPr lang="en-US" altLang="en-US" sz="1300" b="0" dirty="0" smtClean="0">
              <a:solidFill>
                <a:schemeClr val="tx1"/>
              </a:solidFill>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60439" y="3475039"/>
            <a:ext cx="7680325"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759F0D-ECDC-414A-A1A8-F474557022E7}" type="slidenum">
              <a:rPr lang="ja-JP" altLang="en-US" sz="1300" smtClean="0"/>
              <a:pPr eaLnBrk="1" hangingPunct="1">
                <a:spcBef>
                  <a:spcPct val="0"/>
                </a:spcBef>
              </a:pPr>
              <a:t>33</a:t>
            </a:fld>
            <a:endParaRPr lang="en-US" altLang="ja-JP" sz="13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descr="Green marble"/>
          <p:cNvSpPr>
            <a:spLocks noChangeArrowheads="1"/>
          </p:cNvSpPr>
          <p:nvPr/>
        </p:nvSpPr>
        <p:spPr bwMode="auto">
          <a:xfrm>
            <a:off x="609600" y="1143000"/>
            <a:ext cx="8605838" cy="152400"/>
          </a:xfrm>
          <a:prstGeom prst="rect">
            <a:avLst/>
          </a:prstGeom>
          <a:blipFill dpi="0" rotWithShape="0">
            <a:blip r:embed="rId2" cstate="print"/>
            <a:srcRect/>
            <a:tile tx="0" ty="0" sx="100000" sy="100000" flip="none" algn="tl"/>
          </a:blipFill>
          <a:ln w="9525">
            <a:solidFill>
              <a:schemeClr val="tx1"/>
            </a:solidFill>
            <a:miter lim="800000"/>
            <a:headEnd/>
            <a:tailEnd/>
          </a:ln>
          <a:effectLst/>
        </p:spPr>
        <p:txBody>
          <a:bodyPr wrap="none" anchor="ctr"/>
          <a:lstStyle/>
          <a:p>
            <a:pPr>
              <a:defRPr/>
            </a:pPr>
            <a:endParaRPr lang="en-US"/>
          </a:p>
        </p:txBody>
      </p:sp>
      <p:sp>
        <p:nvSpPr>
          <p:cNvPr id="523266" name="Rectangle 2"/>
          <p:cNvSpPr>
            <a:spLocks noGrp="1" noChangeArrowheads="1"/>
          </p:cNvSpPr>
          <p:nvPr>
            <p:ph type="ctrTitle"/>
          </p:nvPr>
        </p:nvSpPr>
        <p:spPr>
          <a:xfrm>
            <a:off x="762000" y="2286000"/>
            <a:ext cx="8534400" cy="1295400"/>
          </a:xfrm>
        </p:spPr>
        <p:txBody>
          <a:bodyPr/>
          <a:lstStyle>
            <a:lvl1pPr>
              <a:defRPr sz="9600"/>
            </a:lvl1pPr>
          </a:lstStyle>
          <a:p>
            <a:r>
              <a:rPr lang="en-US"/>
              <a:t>DOE Site Visit</a:t>
            </a:r>
            <a:br>
              <a:rPr lang="en-US"/>
            </a:br>
            <a:r>
              <a:rPr lang="en-US"/>
              <a:t>1/31/2001</a:t>
            </a:r>
          </a:p>
        </p:txBody>
      </p:sp>
      <p:sp>
        <p:nvSpPr>
          <p:cNvPr id="523267" name="Rectangle 3"/>
          <p:cNvSpPr>
            <a:spLocks noGrp="1" noChangeArrowheads="1"/>
          </p:cNvSpPr>
          <p:nvPr>
            <p:ph type="subTitle" idx="1"/>
          </p:nvPr>
        </p:nvSpPr>
        <p:spPr>
          <a:xfrm>
            <a:off x="762000" y="4876800"/>
            <a:ext cx="8534400" cy="1981200"/>
          </a:xfrm>
        </p:spPr>
        <p:txBody>
          <a:bodyPr/>
          <a:lstStyle>
            <a:lvl1pPr marL="0" indent="0" algn="ctr">
              <a:buFontTx/>
              <a:buNone/>
              <a:defRPr sz="6000"/>
            </a:lvl1pPr>
          </a:lstStyle>
          <a:p>
            <a:r>
              <a:rPr lang="en-US"/>
              <a:t>David Toback</a:t>
            </a:r>
          </a:p>
        </p:txBody>
      </p:sp>
      <p:sp>
        <p:nvSpPr>
          <p:cNvPr id="5" name="Rectangle 4"/>
          <p:cNvSpPr>
            <a:spLocks noGrp="1" noChangeArrowheads="1"/>
          </p:cNvSpPr>
          <p:nvPr>
            <p:ph type="dt" sz="half" idx="10"/>
          </p:nvPr>
        </p:nvSpPr>
        <p:spPr>
          <a:xfrm>
            <a:off x="762000" y="7086600"/>
            <a:ext cx="2057400" cy="533400"/>
          </a:xfrm>
        </p:spPr>
        <p:txBody>
          <a:bodyPr/>
          <a:lstStyle>
            <a:lvl1pPr>
              <a:defRPr>
                <a:solidFill>
                  <a:srgbClr val="990099"/>
                </a:solidFill>
              </a:defRPr>
            </a:lvl1pPr>
          </a:lstStyle>
          <a:p>
            <a:pPr>
              <a:defRPr/>
            </a:pPr>
            <a:r>
              <a:rPr lang="en-US"/>
              <a:t>4/16/02</a:t>
            </a:r>
            <a:r>
              <a:rPr lang="en-US" b="0"/>
              <a:t> </a:t>
            </a:r>
          </a:p>
        </p:txBody>
      </p:sp>
      <p:sp>
        <p:nvSpPr>
          <p:cNvPr id="6" name="Rectangle 5"/>
          <p:cNvSpPr>
            <a:spLocks noGrp="1" noChangeArrowheads="1"/>
          </p:cNvSpPr>
          <p:nvPr>
            <p:ph type="ftr" sz="quarter" idx="11"/>
          </p:nvPr>
        </p:nvSpPr>
        <p:spPr>
          <a:xfrm>
            <a:off x="3429000" y="7086600"/>
            <a:ext cx="3200400" cy="533400"/>
          </a:xfrm>
        </p:spPr>
        <p:txBody>
          <a:bodyPr/>
          <a:lstStyle>
            <a:lvl1pPr>
              <a:defRPr>
                <a:solidFill>
                  <a:schemeClr val="accent2"/>
                </a:solidFill>
              </a:defRPr>
            </a:lvl1pPr>
          </a:lstStyle>
          <a:p>
            <a:pPr>
              <a:defRPr/>
            </a:pPr>
            <a:r>
              <a:rPr lang="en-US"/>
              <a:t>Directors Review</a:t>
            </a:r>
            <a:endParaRPr lang="en-US" b="0"/>
          </a:p>
        </p:txBody>
      </p:sp>
      <p:sp>
        <p:nvSpPr>
          <p:cNvPr id="7" name="Rectangle 6"/>
          <p:cNvSpPr>
            <a:spLocks noGrp="1" noChangeArrowheads="1"/>
          </p:cNvSpPr>
          <p:nvPr>
            <p:ph type="sldNum" sz="quarter" idx="12"/>
          </p:nvPr>
        </p:nvSpPr>
        <p:spPr>
          <a:xfrm>
            <a:off x="7239000" y="7086600"/>
            <a:ext cx="2057400" cy="533400"/>
          </a:xfrm>
        </p:spPr>
        <p:txBody>
          <a:bodyPr/>
          <a:lstStyle>
            <a:lvl1pPr>
              <a:defRPr>
                <a:solidFill>
                  <a:srgbClr val="990099"/>
                </a:solidFill>
                <a:latin typeface="Times New Roman" pitchFamily="18" charset="0"/>
              </a:defRPr>
            </a:lvl1pPr>
          </a:lstStyle>
          <a:p>
            <a:pPr>
              <a:defRPr/>
            </a:pPr>
            <a:fld id="{961B5118-B3F5-4A2E-AE88-813711E66D64}" type="slidenum">
              <a:rPr lang="en-US"/>
              <a:pPr>
                <a:defRPr/>
              </a:pPr>
              <a:t>‹#›</a:t>
            </a:fld>
            <a:endParaRPr lang="en-US"/>
          </a:p>
        </p:txBody>
      </p:sp>
    </p:spTree>
    <p:extLst>
      <p:ext uri="{BB962C8B-B14F-4D97-AF65-F5344CB8AC3E}">
        <p14:creationId xmlns:p14="http://schemas.microsoft.com/office/powerpoint/2010/main" val="28551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omic Sans MS" pitchFamily="66" charset="0"/>
              </a:defRPr>
            </a:lvl1pPr>
          </a:lstStyle>
          <a:p>
            <a:pPr>
              <a:defRPr/>
            </a:pPr>
            <a:endParaRPr lang="en-US"/>
          </a:p>
          <a:p>
            <a:pPr>
              <a:defRPr/>
            </a:pPr>
            <a:r>
              <a:rPr lang="en-US"/>
              <a:t>January 2009</a:t>
            </a:r>
          </a:p>
          <a:p>
            <a:pPr>
              <a:defRPr/>
            </a:pPr>
            <a:endParaRPr lang="en-US"/>
          </a:p>
        </p:txBody>
      </p:sp>
      <p:sp>
        <p:nvSpPr>
          <p:cNvPr id="5" name="Footer Placeholder 4"/>
          <p:cNvSpPr>
            <a:spLocks noGrp="1"/>
          </p:cNvSpPr>
          <p:nvPr>
            <p:ph type="ftr" sz="quarter" idx="11"/>
          </p:nvPr>
        </p:nvSpPr>
        <p:spPr/>
        <p:txBody>
          <a:bodyPr/>
          <a:lstStyle>
            <a:lvl1pPr>
              <a:defRPr>
                <a:latin typeface="Comic Sans MS" pitchFamily="66" charset="0"/>
              </a:defRPr>
            </a:lvl1pPr>
          </a:lstStyle>
          <a:p>
            <a:pPr>
              <a:defRPr/>
            </a:pPr>
            <a:endParaRPr lang="en-US"/>
          </a:p>
          <a:p>
            <a:pPr>
              <a:defRPr/>
            </a:pPr>
            <a:r>
              <a:rPr lang="en-US"/>
              <a:t>David Toback, Saturday Morning Physics</a:t>
            </a:r>
          </a:p>
        </p:txBody>
      </p:sp>
      <p:sp>
        <p:nvSpPr>
          <p:cNvPr id="6" name="Slide Number Placeholder 5"/>
          <p:cNvSpPr>
            <a:spLocks noGrp="1"/>
          </p:cNvSpPr>
          <p:nvPr>
            <p:ph type="sldNum" sz="quarter" idx="12"/>
          </p:nvPr>
        </p:nvSpPr>
        <p:spPr/>
        <p:txBody>
          <a:bodyPr/>
          <a:lstStyle>
            <a:lvl1pPr>
              <a:defRPr>
                <a:solidFill>
                  <a:srgbClr val="990099"/>
                </a:solidFill>
              </a:defRPr>
            </a:lvl1pPr>
          </a:lstStyle>
          <a:p>
            <a:pPr>
              <a:defRPr/>
            </a:pPr>
            <a:endParaRPr lang="en-US"/>
          </a:p>
          <a:p>
            <a:pPr>
              <a:defRPr/>
            </a:pPr>
            <a:fld id="{CF2B5902-E6FD-4399-8612-A7F2ACA2FDEE}" type="slidenum">
              <a:rPr lang="en-US"/>
              <a:pPr>
                <a:defRPr/>
              </a:pPr>
              <a:t>‹#›</a:t>
            </a:fld>
            <a:endParaRPr lang="en-US"/>
          </a:p>
        </p:txBody>
      </p:sp>
    </p:spTree>
    <p:extLst>
      <p:ext uri="{BB962C8B-B14F-4D97-AF65-F5344CB8AC3E}">
        <p14:creationId xmlns:p14="http://schemas.microsoft.com/office/powerpoint/2010/main" val="325936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0"/>
            <a:ext cx="2514600" cy="690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391400" cy="690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omic Sans MS" pitchFamily="66" charset="0"/>
              </a:defRPr>
            </a:lvl1pPr>
          </a:lstStyle>
          <a:p>
            <a:pPr>
              <a:defRPr/>
            </a:pPr>
            <a:endParaRPr lang="en-US"/>
          </a:p>
          <a:p>
            <a:pPr>
              <a:defRPr/>
            </a:pPr>
            <a:r>
              <a:rPr lang="en-US"/>
              <a:t>January 2009</a:t>
            </a:r>
          </a:p>
          <a:p>
            <a:pPr>
              <a:defRPr/>
            </a:pPr>
            <a:endParaRPr lang="en-US"/>
          </a:p>
        </p:txBody>
      </p:sp>
      <p:sp>
        <p:nvSpPr>
          <p:cNvPr id="5" name="Footer Placeholder 4"/>
          <p:cNvSpPr>
            <a:spLocks noGrp="1"/>
          </p:cNvSpPr>
          <p:nvPr>
            <p:ph type="ftr" sz="quarter" idx="11"/>
          </p:nvPr>
        </p:nvSpPr>
        <p:spPr/>
        <p:txBody>
          <a:bodyPr/>
          <a:lstStyle>
            <a:lvl1pPr>
              <a:defRPr>
                <a:latin typeface="Comic Sans MS" pitchFamily="66" charset="0"/>
              </a:defRPr>
            </a:lvl1pPr>
          </a:lstStyle>
          <a:p>
            <a:pPr>
              <a:defRPr/>
            </a:pPr>
            <a:endParaRPr lang="en-US"/>
          </a:p>
          <a:p>
            <a:pPr>
              <a:defRPr/>
            </a:pPr>
            <a:r>
              <a:rPr lang="en-US"/>
              <a:t>David Toback, Saturday Morning Physics</a:t>
            </a:r>
          </a:p>
        </p:txBody>
      </p:sp>
      <p:sp>
        <p:nvSpPr>
          <p:cNvPr id="6" name="Slide Number Placeholder 5"/>
          <p:cNvSpPr>
            <a:spLocks noGrp="1"/>
          </p:cNvSpPr>
          <p:nvPr>
            <p:ph type="sldNum" sz="quarter" idx="12"/>
          </p:nvPr>
        </p:nvSpPr>
        <p:spPr/>
        <p:txBody>
          <a:bodyPr/>
          <a:lstStyle>
            <a:lvl1pPr>
              <a:defRPr>
                <a:solidFill>
                  <a:srgbClr val="990099"/>
                </a:solidFill>
              </a:defRPr>
            </a:lvl1pPr>
          </a:lstStyle>
          <a:p>
            <a:pPr>
              <a:defRPr/>
            </a:pPr>
            <a:endParaRPr lang="en-US"/>
          </a:p>
          <a:p>
            <a:pPr>
              <a:defRPr/>
            </a:pPr>
            <a:fld id="{37FDB3A8-2B28-4EE3-8737-1FC2CC496322}" type="slidenum">
              <a:rPr lang="en-US"/>
              <a:pPr>
                <a:defRPr/>
              </a:pPr>
              <a:t>‹#›</a:t>
            </a:fld>
            <a:endParaRPr lang="en-US"/>
          </a:p>
        </p:txBody>
      </p:sp>
    </p:spTree>
    <p:extLst>
      <p:ext uri="{BB962C8B-B14F-4D97-AF65-F5344CB8AC3E}">
        <p14:creationId xmlns:p14="http://schemas.microsoft.com/office/powerpoint/2010/main" val="2805397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0"/>
            <a:ext cx="4457700" cy="553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43500" y="1371600"/>
            <a:ext cx="4457700" cy="5537200"/>
          </a:xfrm>
        </p:spPr>
        <p:txBody>
          <a:bodyPr/>
          <a:lstStyle/>
          <a:p>
            <a:pPr lvl="0"/>
            <a:endParaRPr lang="en-US" noProof="0" smtClean="0"/>
          </a:p>
        </p:txBody>
      </p:sp>
      <p:sp>
        <p:nvSpPr>
          <p:cNvPr id="5" name="Date Placeholder 4"/>
          <p:cNvSpPr>
            <a:spLocks noGrp="1"/>
          </p:cNvSpPr>
          <p:nvPr>
            <p:ph type="dt" sz="half" idx="10"/>
          </p:nvPr>
        </p:nvSpPr>
        <p:spPr/>
        <p:txBody>
          <a:bodyPr/>
          <a:lstStyle>
            <a:lvl1pPr>
              <a:defRPr>
                <a:latin typeface="Comic Sans MS" pitchFamily="66" charset="0"/>
              </a:defRPr>
            </a:lvl1pPr>
          </a:lstStyle>
          <a:p>
            <a:pPr>
              <a:defRPr/>
            </a:pPr>
            <a:endParaRPr lang="en-US"/>
          </a:p>
          <a:p>
            <a:pPr>
              <a:defRPr/>
            </a:pPr>
            <a:r>
              <a:rPr lang="en-US"/>
              <a:t>January 2009</a:t>
            </a:r>
          </a:p>
          <a:p>
            <a:pPr>
              <a:defRPr/>
            </a:pPr>
            <a:endParaRPr lang="en-US"/>
          </a:p>
        </p:txBody>
      </p:sp>
      <p:sp>
        <p:nvSpPr>
          <p:cNvPr id="6" name="Footer Placeholder 5"/>
          <p:cNvSpPr>
            <a:spLocks noGrp="1"/>
          </p:cNvSpPr>
          <p:nvPr>
            <p:ph type="ftr" sz="quarter" idx="11"/>
          </p:nvPr>
        </p:nvSpPr>
        <p:spPr/>
        <p:txBody>
          <a:bodyPr/>
          <a:lstStyle>
            <a:lvl1pPr>
              <a:defRPr>
                <a:latin typeface="Comic Sans MS" pitchFamily="66" charset="0"/>
              </a:defRPr>
            </a:lvl1pPr>
          </a:lstStyle>
          <a:p>
            <a:pPr>
              <a:defRPr/>
            </a:pPr>
            <a:endParaRPr lang="en-US"/>
          </a:p>
          <a:p>
            <a:pPr>
              <a:defRPr/>
            </a:pPr>
            <a:r>
              <a:rPr lang="en-US"/>
              <a:t>David Toback, Saturday Morning Physics</a:t>
            </a:r>
          </a:p>
        </p:txBody>
      </p:sp>
      <p:sp>
        <p:nvSpPr>
          <p:cNvPr id="7" name="Slide Number Placeholder 6"/>
          <p:cNvSpPr>
            <a:spLocks noGrp="1"/>
          </p:cNvSpPr>
          <p:nvPr>
            <p:ph type="sldNum" sz="quarter" idx="12"/>
          </p:nvPr>
        </p:nvSpPr>
        <p:spPr/>
        <p:txBody>
          <a:bodyPr/>
          <a:lstStyle>
            <a:lvl1pPr>
              <a:defRPr>
                <a:solidFill>
                  <a:srgbClr val="990099"/>
                </a:solidFill>
              </a:defRPr>
            </a:lvl1pPr>
          </a:lstStyle>
          <a:p>
            <a:pPr>
              <a:defRPr/>
            </a:pPr>
            <a:endParaRPr lang="en-US"/>
          </a:p>
          <a:p>
            <a:pPr>
              <a:defRPr/>
            </a:pPr>
            <a:fld id="{3B280701-8830-4226-A27C-FC5FCCDA8049}" type="slidenum">
              <a:rPr lang="en-US"/>
              <a:pPr>
                <a:defRPr/>
              </a:pPr>
              <a:t>‹#›</a:t>
            </a:fld>
            <a:endParaRPr lang="en-US"/>
          </a:p>
        </p:txBody>
      </p:sp>
    </p:spTree>
    <p:extLst>
      <p:ext uri="{BB962C8B-B14F-4D97-AF65-F5344CB8AC3E}">
        <p14:creationId xmlns:p14="http://schemas.microsoft.com/office/powerpoint/2010/main" val="792774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10058400" cy="1295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371600"/>
            <a:ext cx="4457700" cy="269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3500" y="1371600"/>
            <a:ext cx="4457700" cy="269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4216400"/>
            <a:ext cx="4457700" cy="269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3500" y="4216400"/>
            <a:ext cx="4457700" cy="269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Comic Sans MS" pitchFamily="66" charset="0"/>
              </a:defRPr>
            </a:lvl1pPr>
          </a:lstStyle>
          <a:p>
            <a:pPr>
              <a:defRPr/>
            </a:pPr>
            <a:endParaRPr lang="en-US"/>
          </a:p>
          <a:p>
            <a:pPr>
              <a:defRPr/>
            </a:pPr>
            <a:r>
              <a:rPr lang="en-US"/>
              <a:t>January 2009</a:t>
            </a:r>
          </a:p>
          <a:p>
            <a:pPr>
              <a:defRPr/>
            </a:pPr>
            <a:endParaRPr lang="en-US"/>
          </a:p>
        </p:txBody>
      </p:sp>
      <p:sp>
        <p:nvSpPr>
          <p:cNvPr id="8" name="Footer Placeholder 7"/>
          <p:cNvSpPr>
            <a:spLocks noGrp="1"/>
          </p:cNvSpPr>
          <p:nvPr>
            <p:ph type="ftr" sz="quarter" idx="11"/>
          </p:nvPr>
        </p:nvSpPr>
        <p:spPr/>
        <p:txBody>
          <a:bodyPr/>
          <a:lstStyle>
            <a:lvl1pPr>
              <a:defRPr>
                <a:latin typeface="Comic Sans MS" pitchFamily="66" charset="0"/>
              </a:defRPr>
            </a:lvl1pPr>
          </a:lstStyle>
          <a:p>
            <a:pPr>
              <a:defRPr/>
            </a:pPr>
            <a:endParaRPr lang="en-US"/>
          </a:p>
          <a:p>
            <a:pPr>
              <a:defRPr/>
            </a:pPr>
            <a:r>
              <a:rPr lang="en-US"/>
              <a:t>David Toback, Saturday Morning Physics</a:t>
            </a:r>
          </a:p>
        </p:txBody>
      </p:sp>
      <p:sp>
        <p:nvSpPr>
          <p:cNvPr id="9" name="Slide Number Placeholder 8"/>
          <p:cNvSpPr>
            <a:spLocks noGrp="1"/>
          </p:cNvSpPr>
          <p:nvPr>
            <p:ph type="sldNum" sz="quarter" idx="12"/>
          </p:nvPr>
        </p:nvSpPr>
        <p:spPr/>
        <p:txBody>
          <a:bodyPr/>
          <a:lstStyle>
            <a:lvl1pPr>
              <a:defRPr>
                <a:solidFill>
                  <a:srgbClr val="990099"/>
                </a:solidFill>
              </a:defRPr>
            </a:lvl1pPr>
          </a:lstStyle>
          <a:p>
            <a:pPr>
              <a:defRPr/>
            </a:pPr>
            <a:endParaRPr lang="en-US"/>
          </a:p>
          <a:p>
            <a:pPr>
              <a:defRPr/>
            </a:pPr>
            <a:fld id="{578B5FB3-6D76-4878-B9F1-80AD68ED505C}" type="slidenum">
              <a:rPr lang="en-US"/>
              <a:pPr>
                <a:defRPr/>
              </a:pPr>
              <a:t>‹#›</a:t>
            </a:fld>
            <a:endParaRPr lang="en-US"/>
          </a:p>
        </p:txBody>
      </p:sp>
    </p:spTree>
    <p:extLst>
      <p:ext uri="{BB962C8B-B14F-4D97-AF65-F5344CB8AC3E}">
        <p14:creationId xmlns:p14="http://schemas.microsoft.com/office/powerpoint/2010/main" val="1580204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0"/>
            <a:ext cx="4457700" cy="553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371600"/>
            <a:ext cx="4457700" cy="553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Comic Sans MS" pitchFamily="66" charset="0"/>
              </a:defRPr>
            </a:lvl1pPr>
          </a:lstStyle>
          <a:p>
            <a:pPr>
              <a:defRPr/>
            </a:pPr>
            <a:endParaRPr lang="en-US"/>
          </a:p>
          <a:p>
            <a:pPr>
              <a:defRPr/>
            </a:pPr>
            <a:r>
              <a:rPr lang="en-US"/>
              <a:t>January 2009</a:t>
            </a:r>
          </a:p>
          <a:p>
            <a:pPr>
              <a:defRPr/>
            </a:pPr>
            <a:endParaRPr lang="en-US"/>
          </a:p>
        </p:txBody>
      </p:sp>
      <p:sp>
        <p:nvSpPr>
          <p:cNvPr id="6" name="Footer Placeholder 5"/>
          <p:cNvSpPr>
            <a:spLocks noGrp="1"/>
          </p:cNvSpPr>
          <p:nvPr>
            <p:ph type="ftr" sz="quarter" idx="11"/>
          </p:nvPr>
        </p:nvSpPr>
        <p:spPr/>
        <p:txBody>
          <a:bodyPr/>
          <a:lstStyle>
            <a:lvl1pPr>
              <a:defRPr>
                <a:latin typeface="Comic Sans MS" pitchFamily="66" charset="0"/>
              </a:defRPr>
            </a:lvl1pPr>
          </a:lstStyle>
          <a:p>
            <a:pPr>
              <a:defRPr/>
            </a:pPr>
            <a:endParaRPr lang="en-US"/>
          </a:p>
          <a:p>
            <a:pPr>
              <a:defRPr/>
            </a:pPr>
            <a:r>
              <a:rPr lang="en-US"/>
              <a:t>David Toback, Saturday Morning Physics</a:t>
            </a:r>
          </a:p>
        </p:txBody>
      </p:sp>
      <p:sp>
        <p:nvSpPr>
          <p:cNvPr id="7" name="Slide Number Placeholder 6"/>
          <p:cNvSpPr>
            <a:spLocks noGrp="1"/>
          </p:cNvSpPr>
          <p:nvPr>
            <p:ph type="sldNum" sz="quarter" idx="12"/>
          </p:nvPr>
        </p:nvSpPr>
        <p:spPr/>
        <p:txBody>
          <a:bodyPr/>
          <a:lstStyle>
            <a:lvl1pPr>
              <a:defRPr>
                <a:solidFill>
                  <a:srgbClr val="990099"/>
                </a:solidFill>
              </a:defRPr>
            </a:lvl1pPr>
          </a:lstStyle>
          <a:p>
            <a:pPr>
              <a:defRPr/>
            </a:pPr>
            <a:endParaRPr lang="en-US"/>
          </a:p>
          <a:p>
            <a:pPr>
              <a:defRPr/>
            </a:pPr>
            <a:fld id="{C24EA358-F614-4124-AB5F-4876FC5CC845}" type="slidenum">
              <a:rPr lang="en-US"/>
              <a:pPr>
                <a:defRPr/>
              </a:pPr>
              <a:t>‹#›</a:t>
            </a:fld>
            <a:endParaRPr lang="en-US"/>
          </a:p>
        </p:txBody>
      </p:sp>
    </p:spTree>
    <p:extLst>
      <p:ext uri="{BB962C8B-B14F-4D97-AF65-F5344CB8AC3E}">
        <p14:creationId xmlns:p14="http://schemas.microsoft.com/office/powerpoint/2010/main" val="2701673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10058400" cy="690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atin typeface="Comic Sans MS" pitchFamily="66" charset="0"/>
              </a:defRPr>
            </a:lvl1pPr>
          </a:lstStyle>
          <a:p>
            <a:pPr>
              <a:defRPr/>
            </a:pPr>
            <a:endParaRPr lang="en-US"/>
          </a:p>
          <a:p>
            <a:pPr>
              <a:defRPr/>
            </a:pPr>
            <a:r>
              <a:rPr lang="en-US"/>
              <a:t>January 2009</a:t>
            </a:r>
          </a:p>
          <a:p>
            <a:pPr>
              <a:defRPr/>
            </a:pPr>
            <a:endParaRPr lang="en-US"/>
          </a:p>
        </p:txBody>
      </p:sp>
      <p:sp>
        <p:nvSpPr>
          <p:cNvPr id="4" name="Footer Placeholder 3"/>
          <p:cNvSpPr>
            <a:spLocks noGrp="1"/>
          </p:cNvSpPr>
          <p:nvPr>
            <p:ph type="ftr" sz="quarter" idx="11"/>
          </p:nvPr>
        </p:nvSpPr>
        <p:spPr/>
        <p:txBody>
          <a:bodyPr/>
          <a:lstStyle>
            <a:lvl1pPr>
              <a:defRPr>
                <a:latin typeface="Comic Sans MS" pitchFamily="66" charset="0"/>
              </a:defRPr>
            </a:lvl1pPr>
          </a:lstStyle>
          <a:p>
            <a:pPr>
              <a:defRPr/>
            </a:pPr>
            <a:endParaRPr lang="en-US"/>
          </a:p>
          <a:p>
            <a:pPr>
              <a:defRPr/>
            </a:pPr>
            <a:r>
              <a:rPr lang="en-US"/>
              <a:t>David Toback, Saturday Morning Physics</a:t>
            </a:r>
          </a:p>
        </p:txBody>
      </p:sp>
      <p:sp>
        <p:nvSpPr>
          <p:cNvPr id="5" name="Slide Number Placeholder 4"/>
          <p:cNvSpPr>
            <a:spLocks noGrp="1"/>
          </p:cNvSpPr>
          <p:nvPr>
            <p:ph type="sldNum" sz="quarter" idx="12"/>
          </p:nvPr>
        </p:nvSpPr>
        <p:spPr/>
        <p:txBody>
          <a:bodyPr/>
          <a:lstStyle>
            <a:lvl1pPr>
              <a:defRPr>
                <a:solidFill>
                  <a:srgbClr val="990099"/>
                </a:solidFill>
              </a:defRPr>
            </a:lvl1pPr>
          </a:lstStyle>
          <a:p>
            <a:pPr>
              <a:defRPr/>
            </a:pPr>
            <a:endParaRPr lang="en-US"/>
          </a:p>
          <a:p>
            <a:pPr>
              <a:defRPr/>
            </a:pPr>
            <a:fld id="{ACC09BC2-7FDE-47B5-8DD4-F93264A1A2EE}" type="slidenum">
              <a:rPr lang="en-US"/>
              <a:pPr>
                <a:defRPr/>
              </a:pPr>
              <a:t>‹#›</a:t>
            </a:fld>
            <a:endParaRPr lang="en-US"/>
          </a:p>
        </p:txBody>
      </p:sp>
    </p:spTree>
    <p:extLst>
      <p:ext uri="{BB962C8B-B14F-4D97-AF65-F5344CB8AC3E}">
        <p14:creationId xmlns:p14="http://schemas.microsoft.com/office/powerpoint/2010/main" val="1263387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6360"/>
            <a:ext cx="10058400" cy="8114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1036320"/>
            <a:ext cx="4568190" cy="5561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54930" y="1036320"/>
            <a:ext cx="4568190" cy="26933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54930" y="3902393"/>
            <a:ext cx="4568190" cy="26951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 y="7137295"/>
            <a:ext cx="2849880" cy="539750"/>
          </a:xfrm>
        </p:spPr>
        <p:txBody>
          <a:bodyPr/>
          <a:lstStyle>
            <a:lvl1pPr>
              <a:defRPr>
                <a:solidFill>
                  <a:srgbClr val="0000FF"/>
                </a:solidFill>
              </a:defRPr>
            </a:lvl1pPr>
          </a:lstStyle>
          <a:p>
            <a:r>
              <a:rPr lang="en-US"/>
              <a:t>High Energy Seminar</a:t>
            </a:r>
          </a:p>
          <a:p>
            <a:r>
              <a:rPr lang="en-US"/>
              <a:t>April, 2010</a:t>
            </a:r>
          </a:p>
        </p:txBody>
      </p:sp>
      <p:sp>
        <p:nvSpPr>
          <p:cNvPr id="7" name="Footer Placeholder 6"/>
          <p:cNvSpPr>
            <a:spLocks noGrp="1"/>
          </p:cNvSpPr>
          <p:nvPr>
            <p:ph type="ftr" sz="quarter" idx="11"/>
          </p:nvPr>
        </p:nvSpPr>
        <p:spPr>
          <a:xfrm>
            <a:off x="1257300" y="6822440"/>
            <a:ext cx="7459980" cy="539750"/>
          </a:xfrm>
        </p:spPr>
        <p:txBody>
          <a:bodyPr/>
          <a:lstStyle>
            <a:lvl1pPr>
              <a:defRPr>
                <a:solidFill>
                  <a:srgbClr val="0000FF"/>
                </a:solidFill>
              </a:defRPr>
            </a:lvl1pPr>
          </a:lstStyle>
          <a:p>
            <a:endParaRPr lang="en-US"/>
          </a:p>
          <a:p>
            <a:r>
              <a:rPr lang="en-US"/>
              <a:t>SUSY Searches at CDF</a:t>
            </a:r>
          </a:p>
          <a:p>
            <a:r>
              <a:rPr lang="en-US"/>
              <a:t>David Toback, Texas A&amp;M University</a:t>
            </a:r>
          </a:p>
        </p:txBody>
      </p:sp>
      <p:sp>
        <p:nvSpPr>
          <p:cNvPr id="8" name="Slide Number Placeholder 7"/>
          <p:cNvSpPr>
            <a:spLocks noGrp="1"/>
          </p:cNvSpPr>
          <p:nvPr>
            <p:ph type="sldNum" sz="quarter" idx="12"/>
          </p:nvPr>
        </p:nvSpPr>
        <p:spPr>
          <a:xfrm>
            <a:off x="7208520" y="7167880"/>
            <a:ext cx="2346960" cy="539750"/>
          </a:xfrm>
        </p:spPr>
        <p:txBody>
          <a:bodyPr/>
          <a:lstStyle>
            <a:lvl1pPr>
              <a:defRPr/>
            </a:lvl1pPr>
          </a:lstStyle>
          <a:p>
            <a:fld id="{8A63E405-30EC-48AD-A3FD-8D4AB26023D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6360"/>
            <a:ext cx="10058400" cy="8114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036320"/>
            <a:ext cx="4568190" cy="5561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54930" y="1036320"/>
            <a:ext cx="4568190" cy="26933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54930" y="3902393"/>
            <a:ext cx="4568190" cy="26951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 y="7137295"/>
            <a:ext cx="2849880" cy="539750"/>
          </a:xfrm>
        </p:spPr>
        <p:txBody>
          <a:bodyPr/>
          <a:lstStyle>
            <a:lvl1pPr>
              <a:defRPr>
                <a:solidFill>
                  <a:srgbClr val="0000FF"/>
                </a:solidFill>
              </a:defRPr>
            </a:lvl1pPr>
          </a:lstStyle>
          <a:p>
            <a:r>
              <a:rPr lang="en-US"/>
              <a:t>High Energy Seminar</a:t>
            </a:r>
          </a:p>
          <a:p>
            <a:r>
              <a:rPr lang="en-US"/>
              <a:t>April, 2010</a:t>
            </a:r>
          </a:p>
        </p:txBody>
      </p:sp>
      <p:sp>
        <p:nvSpPr>
          <p:cNvPr id="7" name="Footer Placeholder 6"/>
          <p:cNvSpPr>
            <a:spLocks noGrp="1"/>
          </p:cNvSpPr>
          <p:nvPr>
            <p:ph type="ftr" sz="quarter" idx="11"/>
          </p:nvPr>
        </p:nvSpPr>
        <p:spPr>
          <a:xfrm>
            <a:off x="1257300" y="6822440"/>
            <a:ext cx="7459980" cy="539750"/>
          </a:xfrm>
        </p:spPr>
        <p:txBody>
          <a:bodyPr/>
          <a:lstStyle>
            <a:lvl1pPr>
              <a:defRPr>
                <a:solidFill>
                  <a:srgbClr val="0000FF"/>
                </a:solidFill>
              </a:defRPr>
            </a:lvl1pPr>
          </a:lstStyle>
          <a:p>
            <a:endParaRPr lang="en-US"/>
          </a:p>
          <a:p>
            <a:r>
              <a:rPr lang="en-US"/>
              <a:t>SUSY Searches at CDF</a:t>
            </a:r>
          </a:p>
          <a:p>
            <a:r>
              <a:rPr lang="en-US"/>
              <a:t>David Toback, Texas A&amp;M University</a:t>
            </a:r>
          </a:p>
        </p:txBody>
      </p:sp>
      <p:sp>
        <p:nvSpPr>
          <p:cNvPr id="8" name="Slide Number Placeholder 7"/>
          <p:cNvSpPr>
            <a:spLocks noGrp="1"/>
          </p:cNvSpPr>
          <p:nvPr>
            <p:ph type="sldNum" sz="quarter" idx="12"/>
          </p:nvPr>
        </p:nvSpPr>
        <p:spPr>
          <a:xfrm>
            <a:off x="7208520" y="7167880"/>
            <a:ext cx="2346960" cy="539750"/>
          </a:xfrm>
        </p:spPr>
        <p:txBody>
          <a:bodyPr/>
          <a:lstStyle>
            <a:lvl1pPr>
              <a:defRPr/>
            </a:lvl1pPr>
          </a:lstStyle>
          <a:p>
            <a:fld id="{A33598BB-9DC1-4195-BA8D-4283783F3D1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omic Sans MS" pitchFamily="66" charset="0"/>
              </a:defRPr>
            </a:lvl1pPr>
          </a:lstStyle>
          <a:p>
            <a:pPr>
              <a:defRPr/>
            </a:pPr>
            <a:endParaRPr lang="en-US" dirty="0" smtClean="0"/>
          </a:p>
          <a:p>
            <a:pPr>
              <a:defRPr/>
            </a:pPr>
            <a:r>
              <a:rPr lang="en-US" dirty="0" smtClean="0"/>
              <a:t>September 2014</a:t>
            </a:r>
          </a:p>
          <a:p>
            <a:pPr>
              <a:defRPr/>
            </a:pPr>
            <a:endParaRPr lang="en-US" dirty="0"/>
          </a:p>
        </p:txBody>
      </p:sp>
      <p:sp>
        <p:nvSpPr>
          <p:cNvPr id="5" name="Footer Placeholder 4"/>
          <p:cNvSpPr>
            <a:spLocks noGrp="1"/>
          </p:cNvSpPr>
          <p:nvPr>
            <p:ph type="ftr" sz="quarter" idx="11"/>
          </p:nvPr>
        </p:nvSpPr>
        <p:spPr/>
        <p:txBody>
          <a:bodyPr/>
          <a:lstStyle>
            <a:lvl1pPr>
              <a:defRPr>
                <a:latin typeface="Comic Sans MS" pitchFamily="66" charset="0"/>
              </a:defRPr>
            </a:lvl1pPr>
          </a:lstStyle>
          <a:p>
            <a:pPr>
              <a:defRPr/>
            </a:pPr>
            <a:endParaRPr lang="en-US" dirty="0" smtClean="0"/>
          </a:p>
          <a:p>
            <a:pPr>
              <a:defRPr/>
            </a:pPr>
            <a:r>
              <a:rPr lang="en-US" dirty="0" smtClean="0"/>
              <a:t>David Toback, Arnowitt Fest</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pPr>
              <a:defRPr/>
            </a:pPr>
            <a:endParaRPr lang="en-US"/>
          </a:p>
          <a:p>
            <a:pPr>
              <a:defRPr/>
            </a:pPr>
            <a:fld id="{8B197BE5-CE62-4DA8-97FA-A4A2D109B341}" type="slidenum">
              <a:rPr lang="en-US"/>
              <a:pPr>
                <a:defRPr/>
              </a:pPr>
              <a:t>‹#›</a:t>
            </a:fld>
            <a:endParaRPr lang="en-US"/>
          </a:p>
        </p:txBody>
      </p:sp>
    </p:spTree>
    <p:extLst>
      <p:ext uri="{BB962C8B-B14F-4D97-AF65-F5344CB8AC3E}">
        <p14:creationId xmlns:p14="http://schemas.microsoft.com/office/powerpoint/2010/main" val="419884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omic Sans MS" pitchFamily="66" charset="0"/>
              </a:defRPr>
            </a:lvl1pPr>
          </a:lstStyle>
          <a:p>
            <a:pPr>
              <a:defRPr/>
            </a:pPr>
            <a:endParaRPr lang="en-US"/>
          </a:p>
          <a:p>
            <a:pPr>
              <a:defRPr/>
            </a:pPr>
            <a:r>
              <a:rPr lang="en-US"/>
              <a:t>January 2009</a:t>
            </a:r>
          </a:p>
          <a:p>
            <a:pPr>
              <a:defRPr/>
            </a:pPr>
            <a:endParaRPr lang="en-US"/>
          </a:p>
        </p:txBody>
      </p:sp>
      <p:sp>
        <p:nvSpPr>
          <p:cNvPr id="5" name="Footer Placeholder 4"/>
          <p:cNvSpPr>
            <a:spLocks noGrp="1"/>
          </p:cNvSpPr>
          <p:nvPr>
            <p:ph type="ftr" sz="quarter" idx="11"/>
          </p:nvPr>
        </p:nvSpPr>
        <p:spPr/>
        <p:txBody>
          <a:bodyPr/>
          <a:lstStyle>
            <a:lvl1pPr>
              <a:defRPr>
                <a:latin typeface="Comic Sans MS" pitchFamily="66" charset="0"/>
              </a:defRPr>
            </a:lvl1pPr>
          </a:lstStyle>
          <a:p>
            <a:pPr>
              <a:defRPr/>
            </a:pPr>
            <a:endParaRPr lang="en-US"/>
          </a:p>
          <a:p>
            <a:pPr>
              <a:defRPr/>
            </a:pPr>
            <a:r>
              <a:rPr lang="en-US"/>
              <a:t>David Toback, Saturday Morning Physics</a:t>
            </a:r>
          </a:p>
        </p:txBody>
      </p:sp>
      <p:sp>
        <p:nvSpPr>
          <p:cNvPr id="6" name="Slide Number Placeholder 5"/>
          <p:cNvSpPr>
            <a:spLocks noGrp="1"/>
          </p:cNvSpPr>
          <p:nvPr>
            <p:ph type="sldNum" sz="quarter" idx="12"/>
          </p:nvPr>
        </p:nvSpPr>
        <p:spPr/>
        <p:txBody>
          <a:bodyPr/>
          <a:lstStyle>
            <a:lvl1pPr>
              <a:defRPr>
                <a:solidFill>
                  <a:srgbClr val="990099"/>
                </a:solidFill>
              </a:defRPr>
            </a:lvl1pPr>
          </a:lstStyle>
          <a:p>
            <a:pPr>
              <a:defRPr/>
            </a:pPr>
            <a:endParaRPr lang="en-US"/>
          </a:p>
          <a:p>
            <a:pPr>
              <a:defRPr/>
            </a:pPr>
            <a:fld id="{4B119A27-1446-4CDB-A756-4E64DCE8CF48}" type="slidenum">
              <a:rPr lang="en-US"/>
              <a:pPr>
                <a:defRPr/>
              </a:pPr>
              <a:t>‹#›</a:t>
            </a:fld>
            <a:endParaRPr lang="en-US"/>
          </a:p>
        </p:txBody>
      </p:sp>
    </p:spTree>
    <p:extLst>
      <p:ext uri="{BB962C8B-B14F-4D97-AF65-F5344CB8AC3E}">
        <p14:creationId xmlns:p14="http://schemas.microsoft.com/office/powerpoint/2010/main" val="1067120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4457700"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371600"/>
            <a:ext cx="4457700"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Comic Sans MS" pitchFamily="66" charset="0"/>
              </a:defRPr>
            </a:lvl1pPr>
          </a:lstStyle>
          <a:p>
            <a:pPr>
              <a:defRPr/>
            </a:pPr>
            <a:endParaRPr lang="en-US"/>
          </a:p>
          <a:p>
            <a:pPr>
              <a:defRPr/>
            </a:pPr>
            <a:r>
              <a:rPr lang="en-US"/>
              <a:t>January 2009</a:t>
            </a:r>
          </a:p>
          <a:p>
            <a:pPr>
              <a:defRPr/>
            </a:pPr>
            <a:endParaRPr lang="en-US"/>
          </a:p>
        </p:txBody>
      </p:sp>
      <p:sp>
        <p:nvSpPr>
          <p:cNvPr id="6" name="Footer Placeholder 5"/>
          <p:cNvSpPr>
            <a:spLocks noGrp="1"/>
          </p:cNvSpPr>
          <p:nvPr>
            <p:ph type="ftr" sz="quarter" idx="11"/>
          </p:nvPr>
        </p:nvSpPr>
        <p:spPr/>
        <p:txBody>
          <a:bodyPr/>
          <a:lstStyle>
            <a:lvl1pPr>
              <a:defRPr>
                <a:latin typeface="Comic Sans MS" pitchFamily="66" charset="0"/>
              </a:defRPr>
            </a:lvl1pPr>
          </a:lstStyle>
          <a:p>
            <a:pPr>
              <a:defRPr/>
            </a:pPr>
            <a:endParaRPr lang="en-US"/>
          </a:p>
          <a:p>
            <a:pPr>
              <a:defRPr/>
            </a:pPr>
            <a:r>
              <a:rPr lang="en-US"/>
              <a:t>David Toback, Saturday Morning Physics</a:t>
            </a:r>
          </a:p>
        </p:txBody>
      </p:sp>
      <p:sp>
        <p:nvSpPr>
          <p:cNvPr id="7" name="Slide Number Placeholder 6"/>
          <p:cNvSpPr>
            <a:spLocks noGrp="1"/>
          </p:cNvSpPr>
          <p:nvPr>
            <p:ph type="sldNum" sz="quarter" idx="12"/>
          </p:nvPr>
        </p:nvSpPr>
        <p:spPr/>
        <p:txBody>
          <a:bodyPr/>
          <a:lstStyle>
            <a:lvl1pPr>
              <a:defRPr>
                <a:solidFill>
                  <a:srgbClr val="990099"/>
                </a:solidFill>
              </a:defRPr>
            </a:lvl1pPr>
          </a:lstStyle>
          <a:p>
            <a:pPr>
              <a:defRPr/>
            </a:pPr>
            <a:endParaRPr lang="en-US"/>
          </a:p>
          <a:p>
            <a:pPr>
              <a:defRPr/>
            </a:pPr>
            <a:fld id="{B2820D7B-8A8D-4763-9555-7D33EB97626C}" type="slidenum">
              <a:rPr lang="en-US"/>
              <a:pPr>
                <a:defRPr/>
              </a:pPr>
              <a:t>‹#›</a:t>
            </a:fld>
            <a:endParaRPr lang="en-US"/>
          </a:p>
        </p:txBody>
      </p:sp>
    </p:spTree>
    <p:extLst>
      <p:ext uri="{BB962C8B-B14F-4D97-AF65-F5344CB8AC3E}">
        <p14:creationId xmlns:p14="http://schemas.microsoft.com/office/powerpoint/2010/main" val="429011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Comic Sans MS" pitchFamily="66" charset="0"/>
              </a:defRPr>
            </a:lvl1pPr>
          </a:lstStyle>
          <a:p>
            <a:pPr>
              <a:defRPr/>
            </a:pPr>
            <a:endParaRPr lang="en-US"/>
          </a:p>
          <a:p>
            <a:pPr>
              <a:defRPr/>
            </a:pPr>
            <a:r>
              <a:rPr lang="en-US"/>
              <a:t>January 2009</a:t>
            </a:r>
          </a:p>
          <a:p>
            <a:pPr>
              <a:defRPr/>
            </a:pPr>
            <a:endParaRPr lang="en-US"/>
          </a:p>
        </p:txBody>
      </p:sp>
      <p:sp>
        <p:nvSpPr>
          <p:cNvPr id="8" name="Footer Placeholder 7"/>
          <p:cNvSpPr>
            <a:spLocks noGrp="1"/>
          </p:cNvSpPr>
          <p:nvPr>
            <p:ph type="ftr" sz="quarter" idx="11"/>
          </p:nvPr>
        </p:nvSpPr>
        <p:spPr/>
        <p:txBody>
          <a:bodyPr/>
          <a:lstStyle>
            <a:lvl1pPr>
              <a:defRPr>
                <a:latin typeface="Comic Sans MS" pitchFamily="66" charset="0"/>
              </a:defRPr>
            </a:lvl1pPr>
          </a:lstStyle>
          <a:p>
            <a:pPr>
              <a:defRPr/>
            </a:pPr>
            <a:endParaRPr lang="en-US"/>
          </a:p>
          <a:p>
            <a:pPr>
              <a:defRPr/>
            </a:pPr>
            <a:r>
              <a:rPr lang="en-US"/>
              <a:t>David Toback, Saturday Morning Physics</a:t>
            </a:r>
          </a:p>
        </p:txBody>
      </p:sp>
      <p:sp>
        <p:nvSpPr>
          <p:cNvPr id="9" name="Slide Number Placeholder 8"/>
          <p:cNvSpPr>
            <a:spLocks noGrp="1"/>
          </p:cNvSpPr>
          <p:nvPr>
            <p:ph type="sldNum" sz="quarter" idx="12"/>
          </p:nvPr>
        </p:nvSpPr>
        <p:spPr/>
        <p:txBody>
          <a:bodyPr/>
          <a:lstStyle>
            <a:lvl1pPr>
              <a:defRPr>
                <a:solidFill>
                  <a:srgbClr val="990099"/>
                </a:solidFill>
              </a:defRPr>
            </a:lvl1pPr>
          </a:lstStyle>
          <a:p>
            <a:pPr>
              <a:defRPr/>
            </a:pPr>
            <a:endParaRPr lang="en-US"/>
          </a:p>
          <a:p>
            <a:pPr>
              <a:defRPr/>
            </a:pPr>
            <a:fld id="{985E35D6-683D-42BD-87D2-D19EBA7040E7}" type="slidenum">
              <a:rPr lang="en-US"/>
              <a:pPr>
                <a:defRPr/>
              </a:pPr>
              <a:t>‹#›</a:t>
            </a:fld>
            <a:endParaRPr lang="en-US"/>
          </a:p>
        </p:txBody>
      </p:sp>
    </p:spTree>
    <p:extLst>
      <p:ext uri="{BB962C8B-B14F-4D97-AF65-F5344CB8AC3E}">
        <p14:creationId xmlns:p14="http://schemas.microsoft.com/office/powerpoint/2010/main" val="26956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Comic Sans MS" pitchFamily="66" charset="0"/>
              </a:defRPr>
            </a:lvl1pPr>
          </a:lstStyle>
          <a:p>
            <a:pPr>
              <a:defRPr/>
            </a:pPr>
            <a:endParaRPr lang="en-US"/>
          </a:p>
          <a:p>
            <a:pPr>
              <a:defRPr/>
            </a:pPr>
            <a:r>
              <a:rPr lang="en-US"/>
              <a:t>January 2009</a:t>
            </a:r>
          </a:p>
          <a:p>
            <a:pPr>
              <a:defRPr/>
            </a:pPr>
            <a:endParaRPr lang="en-US"/>
          </a:p>
        </p:txBody>
      </p:sp>
      <p:sp>
        <p:nvSpPr>
          <p:cNvPr id="4" name="Footer Placeholder 3"/>
          <p:cNvSpPr>
            <a:spLocks noGrp="1"/>
          </p:cNvSpPr>
          <p:nvPr>
            <p:ph type="ftr" sz="quarter" idx="11"/>
          </p:nvPr>
        </p:nvSpPr>
        <p:spPr/>
        <p:txBody>
          <a:bodyPr/>
          <a:lstStyle>
            <a:lvl1pPr>
              <a:defRPr>
                <a:latin typeface="Comic Sans MS" pitchFamily="66" charset="0"/>
              </a:defRPr>
            </a:lvl1pPr>
          </a:lstStyle>
          <a:p>
            <a:pPr>
              <a:defRPr/>
            </a:pPr>
            <a:endParaRPr lang="en-US"/>
          </a:p>
          <a:p>
            <a:pPr>
              <a:defRPr/>
            </a:pPr>
            <a:r>
              <a:rPr lang="en-US"/>
              <a:t>David Toback, Saturday Morning Physics</a:t>
            </a:r>
          </a:p>
        </p:txBody>
      </p:sp>
      <p:sp>
        <p:nvSpPr>
          <p:cNvPr id="5" name="Slide Number Placeholder 4"/>
          <p:cNvSpPr>
            <a:spLocks noGrp="1"/>
          </p:cNvSpPr>
          <p:nvPr>
            <p:ph type="sldNum" sz="quarter" idx="12"/>
          </p:nvPr>
        </p:nvSpPr>
        <p:spPr/>
        <p:txBody>
          <a:bodyPr/>
          <a:lstStyle>
            <a:lvl1pPr>
              <a:defRPr>
                <a:solidFill>
                  <a:srgbClr val="990099"/>
                </a:solidFill>
              </a:defRPr>
            </a:lvl1pPr>
          </a:lstStyle>
          <a:p>
            <a:pPr>
              <a:defRPr/>
            </a:pPr>
            <a:endParaRPr lang="en-US"/>
          </a:p>
          <a:p>
            <a:pPr>
              <a:defRPr/>
            </a:pPr>
            <a:fld id="{AAEEB946-4FEB-4189-ADA8-4DE15D0F6DF9}" type="slidenum">
              <a:rPr lang="en-US"/>
              <a:pPr>
                <a:defRPr/>
              </a:pPr>
              <a:t>‹#›</a:t>
            </a:fld>
            <a:endParaRPr lang="en-US"/>
          </a:p>
        </p:txBody>
      </p:sp>
    </p:spTree>
    <p:extLst>
      <p:ext uri="{BB962C8B-B14F-4D97-AF65-F5344CB8AC3E}">
        <p14:creationId xmlns:p14="http://schemas.microsoft.com/office/powerpoint/2010/main" val="77457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omic Sans MS" pitchFamily="66" charset="0"/>
              </a:defRPr>
            </a:lvl1pPr>
          </a:lstStyle>
          <a:p>
            <a:pPr>
              <a:defRPr/>
            </a:pPr>
            <a:endParaRPr lang="en-US"/>
          </a:p>
          <a:p>
            <a:pPr>
              <a:defRPr/>
            </a:pPr>
            <a:r>
              <a:rPr lang="en-US"/>
              <a:t>January 2009</a:t>
            </a:r>
          </a:p>
          <a:p>
            <a:pPr>
              <a:defRPr/>
            </a:pPr>
            <a:endParaRPr lang="en-US"/>
          </a:p>
        </p:txBody>
      </p:sp>
      <p:sp>
        <p:nvSpPr>
          <p:cNvPr id="3" name="Footer Placeholder 2"/>
          <p:cNvSpPr>
            <a:spLocks noGrp="1"/>
          </p:cNvSpPr>
          <p:nvPr>
            <p:ph type="ftr" sz="quarter" idx="11"/>
          </p:nvPr>
        </p:nvSpPr>
        <p:spPr/>
        <p:txBody>
          <a:bodyPr/>
          <a:lstStyle>
            <a:lvl1pPr>
              <a:defRPr>
                <a:latin typeface="Comic Sans MS" pitchFamily="66" charset="0"/>
              </a:defRPr>
            </a:lvl1pPr>
          </a:lstStyle>
          <a:p>
            <a:pPr>
              <a:defRPr/>
            </a:pPr>
            <a:endParaRPr lang="en-US"/>
          </a:p>
          <a:p>
            <a:pPr>
              <a:defRPr/>
            </a:pPr>
            <a:r>
              <a:rPr lang="en-US"/>
              <a:t>David Toback, Saturday Morning Physics</a:t>
            </a:r>
          </a:p>
        </p:txBody>
      </p:sp>
      <p:sp>
        <p:nvSpPr>
          <p:cNvPr id="4" name="Slide Number Placeholder 3"/>
          <p:cNvSpPr>
            <a:spLocks noGrp="1"/>
          </p:cNvSpPr>
          <p:nvPr>
            <p:ph type="sldNum" sz="quarter" idx="12"/>
          </p:nvPr>
        </p:nvSpPr>
        <p:spPr/>
        <p:txBody>
          <a:bodyPr/>
          <a:lstStyle>
            <a:lvl1pPr>
              <a:defRPr>
                <a:solidFill>
                  <a:srgbClr val="990099"/>
                </a:solidFill>
              </a:defRPr>
            </a:lvl1pPr>
          </a:lstStyle>
          <a:p>
            <a:pPr>
              <a:defRPr/>
            </a:pPr>
            <a:endParaRPr lang="en-US"/>
          </a:p>
          <a:p>
            <a:pPr>
              <a:defRPr/>
            </a:pPr>
            <a:fld id="{8CDD4D13-DF53-4545-9C3F-4DF25A85C1ED}" type="slidenum">
              <a:rPr lang="en-US"/>
              <a:pPr>
                <a:defRPr/>
              </a:pPr>
              <a:t>‹#›</a:t>
            </a:fld>
            <a:endParaRPr lang="en-US"/>
          </a:p>
        </p:txBody>
      </p:sp>
    </p:spTree>
    <p:extLst>
      <p:ext uri="{BB962C8B-B14F-4D97-AF65-F5344CB8AC3E}">
        <p14:creationId xmlns:p14="http://schemas.microsoft.com/office/powerpoint/2010/main" val="3393360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omic Sans MS" pitchFamily="66" charset="0"/>
              </a:defRPr>
            </a:lvl1pPr>
          </a:lstStyle>
          <a:p>
            <a:pPr>
              <a:defRPr/>
            </a:pPr>
            <a:endParaRPr lang="en-US"/>
          </a:p>
          <a:p>
            <a:pPr>
              <a:defRPr/>
            </a:pPr>
            <a:r>
              <a:rPr lang="en-US"/>
              <a:t>January 2009</a:t>
            </a:r>
          </a:p>
          <a:p>
            <a:pPr>
              <a:defRPr/>
            </a:pPr>
            <a:endParaRPr lang="en-US"/>
          </a:p>
        </p:txBody>
      </p:sp>
      <p:sp>
        <p:nvSpPr>
          <p:cNvPr id="6" name="Footer Placeholder 5"/>
          <p:cNvSpPr>
            <a:spLocks noGrp="1"/>
          </p:cNvSpPr>
          <p:nvPr>
            <p:ph type="ftr" sz="quarter" idx="11"/>
          </p:nvPr>
        </p:nvSpPr>
        <p:spPr/>
        <p:txBody>
          <a:bodyPr/>
          <a:lstStyle>
            <a:lvl1pPr>
              <a:defRPr>
                <a:latin typeface="Comic Sans MS" pitchFamily="66" charset="0"/>
              </a:defRPr>
            </a:lvl1pPr>
          </a:lstStyle>
          <a:p>
            <a:pPr>
              <a:defRPr/>
            </a:pPr>
            <a:endParaRPr lang="en-US"/>
          </a:p>
          <a:p>
            <a:pPr>
              <a:defRPr/>
            </a:pPr>
            <a:r>
              <a:rPr lang="en-US"/>
              <a:t>David Toback, Saturday Morning Physics</a:t>
            </a:r>
          </a:p>
        </p:txBody>
      </p:sp>
      <p:sp>
        <p:nvSpPr>
          <p:cNvPr id="7" name="Slide Number Placeholder 6"/>
          <p:cNvSpPr>
            <a:spLocks noGrp="1"/>
          </p:cNvSpPr>
          <p:nvPr>
            <p:ph type="sldNum" sz="quarter" idx="12"/>
          </p:nvPr>
        </p:nvSpPr>
        <p:spPr/>
        <p:txBody>
          <a:bodyPr/>
          <a:lstStyle>
            <a:lvl1pPr>
              <a:defRPr>
                <a:solidFill>
                  <a:srgbClr val="990099"/>
                </a:solidFill>
              </a:defRPr>
            </a:lvl1pPr>
          </a:lstStyle>
          <a:p>
            <a:pPr>
              <a:defRPr/>
            </a:pPr>
            <a:endParaRPr lang="en-US"/>
          </a:p>
          <a:p>
            <a:pPr>
              <a:defRPr/>
            </a:pPr>
            <a:fld id="{59B9F55A-7F11-431B-B7A3-C05C03925788}" type="slidenum">
              <a:rPr lang="en-US"/>
              <a:pPr>
                <a:defRPr/>
              </a:pPr>
              <a:t>‹#›</a:t>
            </a:fld>
            <a:endParaRPr lang="en-US"/>
          </a:p>
        </p:txBody>
      </p:sp>
    </p:spTree>
    <p:extLst>
      <p:ext uri="{BB962C8B-B14F-4D97-AF65-F5344CB8AC3E}">
        <p14:creationId xmlns:p14="http://schemas.microsoft.com/office/powerpoint/2010/main" val="2742555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omic Sans MS" pitchFamily="66" charset="0"/>
              </a:defRPr>
            </a:lvl1pPr>
          </a:lstStyle>
          <a:p>
            <a:pPr>
              <a:defRPr/>
            </a:pPr>
            <a:endParaRPr lang="en-US"/>
          </a:p>
          <a:p>
            <a:pPr>
              <a:defRPr/>
            </a:pPr>
            <a:r>
              <a:rPr lang="en-US"/>
              <a:t>January 2009</a:t>
            </a:r>
          </a:p>
          <a:p>
            <a:pPr>
              <a:defRPr/>
            </a:pPr>
            <a:endParaRPr lang="en-US"/>
          </a:p>
        </p:txBody>
      </p:sp>
      <p:sp>
        <p:nvSpPr>
          <p:cNvPr id="6" name="Footer Placeholder 5"/>
          <p:cNvSpPr>
            <a:spLocks noGrp="1"/>
          </p:cNvSpPr>
          <p:nvPr>
            <p:ph type="ftr" sz="quarter" idx="11"/>
          </p:nvPr>
        </p:nvSpPr>
        <p:spPr/>
        <p:txBody>
          <a:bodyPr/>
          <a:lstStyle>
            <a:lvl1pPr>
              <a:defRPr>
                <a:latin typeface="Comic Sans MS" pitchFamily="66" charset="0"/>
              </a:defRPr>
            </a:lvl1pPr>
          </a:lstStyle>
          <a:p>
            <a:pPr>
              <a:defRPr/>
            </a:pPr>
            <a:endParaRPr lang="en-US"/>
          </a:p>
          <a:p>
            <a:pPr>
              <a:defRPr/>
            </a:pPr>
            <a:r>
              <a:rPr lang="en-US"/>
              <a:t>David Toback, Saturday Morning Physics</a:t>
            </a:r>
          </a:p>
        </p:txBody>
      </p:sp>
      <p:sp>
        <p:nvSpPr>
          <p:cNvPr id="7" name="Slide Number Placeholder 6"/>
          <p:cNvSpPr>
            <a:spLocks noGrp="1"/>
          </p:cNvSpPr>
          <p:nvPr>
            <p:ph type="sldNum" sz="quarter" idx="12"/>
          </p:nvPr>
        </p:nvSpPr>
        <p:spPr/>
        <p:txBody>
          <a:bodyPr/>
          <a:lstStyle>
            <a:lvl1pPr>
              <a:defRPr>
                <a:solidFill>
                  <a:srgbClr val="990099"/>
                </a:solidFill>
              </a:defRPr>
            </a:lvl1pPr>
          </a:lstStyle>
          <a:p>
            <a:pPr>
              <a:defRPr/>
            </a:pPr>
            <a:endParaRPr lang="en-US"/>
          </a:p>
          <a:p>
            <a:pPr>
              <a:defRPr/>
            </a:pPr>
            <a:fld id="{E583C7F8-F1DA-46EE-AA80-EF123405E090}" type="slidenum">
              <a:rPr lang="en-US"/>
              <a:pPr>
                <a:defRPr/>
              </a:pPr>
              <a:t>‹#›</a:t>
            </a:fld>
            <a:endParaRPr lang="en-US"/>
          </a:p>
        </p:txBody>
      </p:sp>
    </p:spTree>
    <p:extLst>
      <p:ext uri="{BB962C8B-B14F-4D97-AF65-F5344CB8AC3E}">
        <p14:creationId xmlns:p14="http://schemas.microsoft.com/office/powerpoint/2010/main" val="113707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1005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endParaRPr lang="en-US" altLang="en-US" smtClean="0"/>
          </a:p>
        </p:txBody>
      </p:sp>
      <p:sp>
        <p:nvSpPr>
          <p:cNvPr id="4099" name="Rectangle 3"/>
          <p:cNvSpPr>
            <a:spLocks noGrp="1" noChangeArrowheads="1"/>
          </p:cNvSpPr>
          <p:nvPr>
            <p:ph type="body" idx="1"/>
          </p:nvPr>
        </p:nvSpPr>
        <p:spPr bwMode="auto">
          <a:xfrm>
            <a:off x="533400" y="1371600"/>
            <a:ext cx="9067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54063" y="7081838"/>
            <a:ext cx="2095500"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l">
              <a:spcBef>
                <a:spcPct val="0"/>
              </a:spcBef>
              <a:defRPr sz="1600">
                <a:solidFill>
                  <a:schemeClr val="tx1"/>
                </a:solidFill>
                <a:latin typeface="Times New Roman" pitchFamily="18" charset="0"/>
              </a:defRPr>
            </a:lvl1pPr>
          </a:lstStyle>
          <a:p>
            <a:pPr>
              <a:defRPr/>
            </a:pPr>
            <a:endParaRPr lang="en-US"/>
          </a:p>
          <a:p>
            <a:pPr>
              <a:defRPr/>
            </a:pPr>
            <a:r>
              <a:rPr lang="en-US"/>
              <a:t>January 2009</a:t>
            </a:r>
          </a:p>
          <a:p>
            <a:pPr>
              <a:defRPr/>
            </a:pPr>
            <a:endParaRPr lang="en-US"/>
          </a:p>
        </p:txBody>
      </p:sp>
      <p:sp>
        <p:nvSpPr>
          <p:cNvPr id="1029" name="Rectangle 5"/>
          <p:cNvSpPr>
            <a:spLocks noGrp="1" noChangeArrowheads="1"/>
          </p:cNvSpPr>
          <p:nvPr>
            <p:ph type="ftr" sz="quarter" idx="3"/>
          </p:nvPr>
        </p:nvSpPr>
        <p:spPr bwMode="auto">
          <a:xfrm>
            <a:off x="2895600" y="7086600"/>
            <a:ext cx="4343400"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spcBef>
                <a:spcPct val="0"/>
              </a:spcBef>
              <a:defRPr sz="1600">
                <a:solidFill>
                  <a:schemeClr val="tx1"/>
                </a:solidFill>
                <a:latin typeface="Times New Roman" pitchFamily="18" charset="0"/>
              </a:defRPr>
            </a:lvl1pPr>
          </a:lstStyle>
          <a:p>
            <a:pPr>
              <a:defRPr/>
            </a:pPr>
            <a:endParaRPr lang="en-US"/>
          </a:p>
          <a:p>
            <a:pPr>
              <a:defRPr/>
            </a:pPr>
            <a:r>
              <a:rPr lang="en-US"/>
              <a:t>David Toback, Saturday Morning Physics</a:t>
            </a:r>
          </a:p>
        </p:txBody>
      </p:sp>
      <p:sp>
        <p:nvSpPr>
          <p:cNvPr id="1030" name="Rectangle 6"/>
          <p:cNvSpPr>
            <a:spLocks noGrp="1" noChangeArrowheads="1"/>
          </p:cNvSpPr>
          <p:nvPr>
            <p:ph type="sldNum" sz="quarter" idx="4"/>
          </p:nvPr>
        </p:nvSpPr>
        <p:spPr bwMode="auto">
          <a:xfrm>
            <a:off x="7208838" y="7081838"/>
            <a:ext cx="2095500"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spcBef>
                <a:spcPct val="0"/>
              </a:spcBef>
              <a:defRPr sz="1600">
                <a:solidFill>
                  <a:srgbClr val="990099"/>
                </a:solidFill>
              </a:defRPr>
            </a:lvl1pPr>
          </a:lstStyle>
          <a:p>
            <a:pPr>
              <a:defRPr/>
            </a:pPr>
            <a:endParaRPr lang="en-US"/>
          </a:p>
          <a:p>
            <a:pPr>
              <a:defRPr/>
            </a:pPr>
            <a:fld id="{B5B95CD9-9D9D-43E9-BC5B-C4424A18A128}" type="slidenum">
              <a:rPr lang="en-US"/>
              <a:pPr>
                <a:defRPr/>
              </a:pPr>
              <a:t>‹#›</a:t>
            </a:fld>
            <a:endParaRPr lang="en-US"/>
          </a:p>
        </p:txBody>
      </p:sp>
      <p:sp>
        <p:nvSpPr>
          <p:cNvPr id="1032" name="Rectangle 8" descr="Green marble"/>
          <p:cNvSpPr>
            <a:spLocks noChangeArrowheads="1"/>
          </p:cNvSpPr>
          <p:nvPr/>
        </p:nvSpPr>
        <p:spPr bwMode="auto">
          <a:xfrm>
            <a:off x="609600" y="1143000"/>
            <a:ext cx="8605838" cy="152400"/>
          </a:xfrm>
          <a:prstGeom prst="rect">
            <a:avLst/>
          </a:prstGeom>
          <a:blipFill dpi="0" rotWithShape="0">
            <a:blip r:embed="rId19" cstate="print"/>
            <a:srcRect/>
            <a:tile tx="0" ty="0" sx="100000" sy="100000" flip="none" algn="tl"/>
          </a:blip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hdr="0"/>
  <p:txStyles>
    <p:titleStyle>
      <a:lvl1pPr algn="ctr" defTabSz="1019175" rtl="0" eaLnBrk="0" fontAlgn="base" hangingPunct="0">
        <a:spcBef>
          <a:spcPct val="0"/>
        </a:spcBef>
        <a:spcAft>
          <a:spcPct val="0"/>
        </a:spcAft>
        <a:defRPr sz="4900" b="1">
          <a:solidFill>
            <a:srgbClr val="0000FF"/>
          </a:solidFill>
          <a:latin typeface="+mj-lt"/>
          <a:ea typeface="+mj-ea"/>
          <a:cs typeface="+mj-cs"/>
        </a:defRPr>
      </a:lvl1pPr>
      <a:lvl2pPr algn="ctr" defTabSz="1019175" rtl="0" eaLnBrk="0" fontAlgn="base" hangingPunct="0">
        <a:spcBef>
          <a:spcPct val="0"/>
        </a:spcBef>
        <a:spcAft>
          <a:spcPct val="0"/>
        </a:spcAft>
        <a:defRPr sz="4900" b="1">
          <a:solidFill>
            <a:srgbClr val="0000FF"/>
          </a:solidFill>
          <a:latin typeface="Comic Sans MS" pitchFamily="66" charset="0"/>
        </a:defRPr>
      </a:lvl2pPr>
      <a:lvl3pPr algn="ctr" defTabSz="1019175" rtl="0" eaLnBrk="0" fontAlgn="base" hangingPunct="0">
        <a:spcBef>
          <a:spcPct val="0"/>
        </a:spcBef>
        <a:spcAft>
          <a:spcPct val="0"/>
        </a:spcAft>
        <a:defRPr sz="4900" b="1">
          <a:solidFill>
            <a:srgbClr val="0000FF"/>
          </a:solidFill>
          <a:latin typeface="Comic Sans MS" pitchFamily="66" charset="0"/>
        </a:defRPr>
      </a:lvl3pPr>
      <a:lvl4pPr algn="ctr" defTabSz="1019175" rtl="0" eaLnBrk="0" fontAlgn="base" hangingPunct="0">
        <a:spcBef>
          <a:spcPct val="0"/>
        </a:spcBef>
        <a:spcAft>
          <a:spcPct val="0"/>
        </a:spcAft>
        <a:defRPr sz="4900" b="1">
          <a:solidFill>
            <a:srgbClr val="0000FF"/>
          </a:solidFill>
          <a:latin typeface="Comic Sans MS" pitchFamily="66" charset="0"/>
        </a:defRPr>
      </a:lvl4pPr>
      <a:lvl5pPr algn="ctr" defTabSz="1019175" rtl="0" eaLnBrk="0" fontAlgn="base" hangingPunct="0">
        <a:spcBef>
          <a:spcPct val="0"/>
        </a:spcBef>
        <a:spcAft>
          <a:spcPct val="0"/>
        </a:spcAft>
        <a:defRPr sz="4900" b="1">
          <a:solidFill>
            <a:srgbClr val="0000FF"/>
          </a:solidFill>
          <a:latin typeface="Comic Sans MS" pitchFamily="66" charset="0"/>
        </a:defRPr>
      </a:lvl5pPr>
      <a:lvl6pPr marL="457200" algn="ctr" defTabSz="1019175" rtl="0" eaLnBrk="0" fontAlgn="base" hangingPunct="0">
        <a:spcBef>
          <a:spcPct val="0"/>
        </a:spcBef>
        <a:spcAft>
          <a:spcPct val="0"/>
        </a:spcAft>
        <a:defRPr sz="4900" b="1">
          <a:solidFill>
            <a:srgbClr val="0000FF"/>
          </a:solidFill>
          <a:latin typeface="Comic Sans MS" pitchFamily="66" charset="0"/>
        </a:defRPr>
      </a:lvl6pPr>
      <a:lvl7pPr marL="914400" algn="ctr" defTabSz="1019175" rtl="0" eaLnBrk="0" fontAlgn="base" hangingPunct="0">
        <a:spcBef>
          <a:spcPct val="0"/>
        </a:spcBef>
        <a:spcAft>
          <a:spcPct val="0"/>
        </a:spcAft>
        <a:defRPr sz="4900" b="1">
          <a:solidFill>
            <a:srgbClr val="0000FF"/>
          </a:solidFill>
          <a:latin typeface="Comic Sans MS" pitchFamily="66" charset="0"/>
        </a:defRPr>
      </a:lvl7pPr>
      <a:lvl8pPr marL="1371600" algn="ctr" defTabSz="1019175" rtl="0" eaLnBrk="0" fontAlgn="base" hangingPunct="0">
        <a:spcBef>
          <a:spcPct val="0"/>
        </a:spcBef>
        <a:spcAft>
          <a:spcPct val="0"/>
        </a:spcAft>
        <a:defRPr sz="4900" b="1">
          <a:solidFill>
            <a:srgbClr val="0000FF"/>
          </a:solidFill>
          <a:latin typeface="Comic Sans MS" pitchFamily="66" charset="0"/>
        </a:defRPr>
      </a:lvl8pPr>
      <a:lvl9pPr marL="1828800" algn="ctr" defTabSz="1019175" rtl="0" eaLnBrk="0" fontAlgn="base" hangingPunct="0">
        <a:spcBef>
          <a:spcPct val="0"/>
        </a:spcBef>
        <a:spcAft>
          <a:spcPct val="0"/>
        </a:spcAft>
        <a:defRPr sz="4900" b="1">
          <a:solidFill>
            <a:srgbClr val="0000FF"/>
          </a:solidFill>
          <a:latin typeface="Comic Sans MS" pitchFamily="66" charset="0"/>
        </a:defRPr>
      </a:lvl9pPr>
    </p:titleStyle>
    <p:bodyStyle>
      <a:lvl1pPr marL="382588" indent="-382588" algn="l" defTabSz="1019175" rtl="0" eaLnBrk="0" fontAlgn="base" hangingPunct="0">
        <a:spcBef>
          <a:spcPct val="20000"/>
        </a:spcBef>
        <a:spcAft>
          <a:spcPct val="0"/>
        </a:spcAft>
        <a:buChar char="•"/>
        <a:defRPr sz="3600" b="1">
          <a:solidFill>
            <a:srgbClr val="FF0000"/>
          </a:solidFill>
          <a:latin typeface="+mn-lt"/>
          <a:ea typeface="+mn-ea"/>
          <a:cs typeface="+mn-cs"/>
        </a:defRPr>
      </a:lvl1pPr>
      <a:lvl2pPr marL="827088" indent="-317500" algn="l" defTabSz="1019175" rtl="0" eaLnBrk="0" fontAlgn="base" hangingPunct="0">
        <a:spcBef>
          <a:spcPct val="20000"/>
        </a:spcBef>
        <a:spcAft>
          <a:spcPct val="0"/>
        </a:spcAft>
        <a:buChar char="–"/>
        <a:defRPr sz="3100" b="1">
          <a:solidFill>
            <a:schemeClr val="tx1"/>
          </a:solidFill>
          <a:latin typeface="+mn-lt"/>
        </a:defRPr>
      </a:lvl2pPr>
      <a:lvl3pPr marL="1209675" indent="-254000" algn="l" defTabSz="1019175" rtl="0" eaLnBrk="0" fontAlgn="base" hangingPunct="0">
        <a:spcBef>
          <a:spcPct val="20000"/>
        </a:spcBef>
        <a:spcAft>
          <a:spcPct val="0"/>
        </a:spcAft>
        <a:buChar char="•"/>
        <a:defRPr sz="2700" b="1">
          <a:solidFill>
            <a:srgbClr val="33CC33"/>
          </a:solidFill>
          <a:latin typeface="+mn-lt"/>
        </a:defRPr>
      </a:lvl3pPr>
      <a:lvl4pPr marL="1592263" indent="-255588" algn="l" defTabSz="1019175" rtl="0" eaLnBrk="0" fontAlgn="base" hangingPunct="0">
        <a:spcBef>
          <a:spcPct val="20000"/>
        </a:spcBef>
        <a:spcAft>
          <a:spcPct val="0"/>
        </a:spcAft>
        <a:buChar char="–"/>
        <a:defRPr sz="2200" b="1">
          <a:solidFill>
            <a:schemeClr val="tx1"/>
          </a:solidFill>
          <a:latin typeface="+mn-lt"/>
        </a:defRPr>
      </a:lvl4pPr>
      <a:lvl5pPr marL="1973263" indent="-254000" algn="l" defTabSz="1019175" rtl="0" eaLnBrk="0" fontAlgn="base" hangingPunct="0">
        <a:spcBef>
          <a:spcPct val="20000"/>
        </a:spcBef>
        <a:spcAft>
          <a:spcPct val="0"/>
        </a:spcAft>
        <a:buChar char="»"/>
        <a:defRPr sz="2200" b="1">
          <a:solidFill>
            <a:schemeClr val="tx1"/>
          </a:solidFill>
          <a:latin typeface="+mn-lt"/>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20.bin"/><Relationship Id="rId18" Type="http://schemas.openxmlformats.org/officeDocument/2006/relationships/image" Target="../media/image35.emf"/><Relationship Id="rId3" Type="http://schemas.openxmlformats.org/officeDocument/2006/relationships/oleObject" Target="../embeddings/oleObject15.bin"/><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32.emf"/><Relationship Id="rId17" Type="http://schemas.openxmlformats.org/officeDocument/2006/relationships/oleObject" Target="../embeddings/oleObject22.bin"/><Relationship Id="rId2" Type="http://schemas.openxmlformats.org/officeDocument/2006/relationships/slideLayout" Target="../slideLayouts/slideLayout17.xml"/><Relationship Id="rId16" Type="http://schemas.openxmlformats.org/officeDocument/2006/relationships/image" Target="../media/image34.emf"/><Relationship Id="rId20" Type="http://schemas.openxmlformats.org/officeDocument/2006/relationships/image" Target="../media/image36.emf"/><Relationship Id="rId1" Type="http://schemas.openxmlformats.org/officeDocument/2006/relationships/vmlDrawing" Target="../drawings/vmlDrawing3.vml"/><Relationship Id="rId6" Type="http://schemas.openxmlformats.org/officeDocument/2006/relationships/image" Target="../media/image29.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31.emf"/><Relationship Id="rId19" Type="http://schemas.openxmlformats.org/officeDocument/2006/relationships/oleObject" Target="../embeddings/oleObject23.bin"/><Relationship Id="rId4" Type="http://schemas.openxmlformats.org/officeDocument/2006/relationships/image" Target="../media/image28.emf"/><Relationship Id="rId9" Type="http://schemas.openxmlformats.org/officeDocument/2006/relationships/oleObject" Target="../embeddings/oleObject18.bin"/><Relationship Id="rId14" Type="http://schemas.openxmlformats.org/officeDocument/2006/relationships/image" Target="../media/image33.emf"/><Relationship Id="rId22" Type="http://schemas.openxmlformats.org/officeDocument/2006/relationships/image" Target="../media/image37.emf"/></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4.wmf"/><Relationship Id="rId5" Type="http://schemas.openxmlformats.org/officeDocument/2006/relationships/oleObject" Target="../embeddings/oleObject25.bin"/><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50.emf"/><Relationship Id="rId4"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2.emf"/><Relationship Id="rId5" Type="http://schemas.openxmlformats.org/officeDocument/2006/relationships/oleObject" Target="../embeddings/oleObject27.bin"/><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8.png"/><Relationship Id="rId7" Type="http://schemas.openxmlformats.org/officeDocument/2006/relationships/oleObject" Target="../embeddings/oleObject29.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55.emf"/><Relationship Id="rId5" Type="http://schemas.openxmlformats.org/officeDocument/2006/relationships/oleObject" Target="../embeddings/oleObject28.bin"/><Relationship Id="rId10" Type="http://schemas.openxmlformats.org/officeDocument/2006/relationships/image" Target="../media/image57.emf"/><Relationship Id="rId4" Type="http://schemas.openxmlformats.org/officeDocument/2006/relationships/image" Target="../media/image59.png"/><Relationship Id="rId9"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64.emf"/><Relationship Id="rId18" Type="http://schemas.openxmlformats.org/officeDocument/2006/relationships/oleObject" Target="../embeddings/oleObject38.bin"/><Relationship Id="rId26" Type="http://schemas.openxmlformats.org/officeDocument/2006/relationships/oleObject" Target="../embeddings/oleObject42.bin"/><Relationship Id="rId39" Type="http://schemas.openxmlformats.org/officeDocument/2006/relationships/image" Target="../media/image77.emf"/><Relationship Id="rId3" Type="http://schemas.openxmlformats.org/officeDocument/2006/relationships/image" Target="../media/image80.wmf"/><Relationship Id="rId21" Type="http://schemas.openxmlformats.org/officeDocument/2006/relationships/image" Target="../media/image68.emf"/><Relationship Id="rId34" Type="http://schemas.openxmlformats.org/officeDocument/2006/relationships/oleObject" Target="../embeddings/oleObject46.bin"/><Relationship Id="rId42" Type="http://schemas.openxmlformats.org/officeDocument/2006/relationships/oleObject" Target="../embeddings/oleObject50.bin"/><Relationship Id="rId7" Type="http://schemas.openxmlformats.org/officeDocument/2006/relationships/image" Target="../media/image61.emf"/><Relationship Id="rId12" Type="http://schemas.openxmlformats.org/officeDocument/2006/relationships/oleObject" Target="../embeddings/oleObject35.bin"/><Relationship Id="rId17" Type="http://schemas.openxmlformats.org/officeDocument/2006/relationships/image" Target="../media/image66.emf"/><Relationship Id="rId25" Type="http://schemas.openxmlformats.org/officeDocument/2006/relationships/image" Target="../media/image70.emf"/><Relationship Id="rId33" Type="http://schemas.openxmlformats.org/officeDocument/2006/relationships/image" Target="../media/image74.emf"/><Relationship Id="rId38" Type="http://schemas.openxmlformats.org/officeDocument/2006/relationships/oleObject" Target="../embeddings/oleObject48.bin"/><Relationship Id="rId2" Type="http://schemas.openxmlformats.org/officeDocument/2006/relationships/slideLayout" Target="../slideLayouts/slideLayout13.xml"/><Relationship Id="rId16" Type="http://schemas.openxmlformats.org/officeDocument/2006/relationships/oleObject" Target="../embeddings/oleObject37.bin"/><Relationship Id="rId20" Type="http://schemas.openxmlformats.org/officeDocument/2006/relationships/oleObject" Target="../embeddings/oleObject39.bin"/><Relationship Id="rId29" Type="http://schemas.openxmlformats.org/officeDocument/2006/relationships/image" Target="../media/image72.emf"/><Relationship Id="rId41" Type="http://schemas.openxmlformats.org/officeDocument/2006/relationships/image" Target="../media/image78.emf"/><Relationship Id="rId1" Type="http://schemas.openxmlformats.org/officeDocument/2006/relationships/vmlDrawing" Target="../drawings/vmlDrawing8.vml"/><Relationship Id="rId6" Type="http://schemas.openxmlformats.org/officeDocument/2006/relationships/oleObject" Target="../embeddings/oleObject32.bin"/><Relationship Id="rId11" Type="http://schemas.openxmlformats.org/officeDocument/2006/relationships/image" Target="../media/image63.emf"/><Relationship Id="rId24" Type="http://schemas.openxmlformats.org/officeDocument/2006/relationships/oleObject" Target="../embeddings/oleObject41.bin"/><Relationship Id="rId32" Type="http://schemas.openxmlformats.org/officeDocument/2006/relationships/oleObject" Target="../embeddings/oleObject45.bin"/><Relationship Id="rId37" Type="http://schemas.openxmlformats.org/officeDocument/2006/relationships/image" Target="../media/image76.emf"/><Relationship Id="rId40" Type="http://schemas.openxmlformats.org/officeDocument/2006/relationships/oleObject" Target="../embeddings/oleObject49.bin"/><Relationship Id="rId5" Type="http://schemas.openxmlformats.org/officeDocument/2006/relationships/image" Target="../media/image60.emf"/><Relationship Id="rId15" Type="http://schemas.openxmlformats.org/officeDocument/2006/relationships/image" Target="../media/image65.emf"/><Relationship Id="rId23" Type="http://schemas.openxmlformats.org/officeDocument/2006/relationships/image" Target="../media/image69.emf"/><Relationship Id="rId28" Type="http://schemas.openxmlformats.org/officeDocument/2006/relationships/oleObject" Target="../embeddings/oleObject43.bin"/><Relationship Id="rId36" Type="http://schemas.openxmlformats.org/officeDocument/2006/relationships/oleObject" Target="../embeddings/oleObject47.bin"/><Relationship Id="rId10" Type="http://schemas.openxmlformats.org/officeDocument/2006/relationships/oleObject" Target="../embeddings/oleObject34.bin"/><Relationship Id="rId19" Type="http://schemas.openxmlformats.org/officeDocument/2006/relationships/image" Target="../media/image67.emf"/><Relationship Id="rId31" Type="http://schemas.openxmlformats.org/officeDocument/2006/relationships/image" Target="../media/image73.emf"/><Relationship Id="rId44" Type="http://schemas.openxmlformats.org/officeDocument/2006/relationships/image" Target="../media/image81.png"/><Relationship Id="rId4" Type="http://schemas.openxmlformats.org/officeDocument/2006/relationships/oleObject" Target="../embeddings/oleObject31.bin"/><Relationship Id="rId9" Type="http://schemas.openxmlformats.org/officeDocument/2006/relationships/image" Target="../media/image62.emf"/><Relationship Id="rId14" Type="http://schemas.openxmlformats.org/officeDocument/2006/relationships/oleObject" Target="../embeddings/oleObject36.bin"/><Relationship Id="rId22" Type="http://schemas.openxmlformats.org/officeDocument/2006/relationships/oleObject" Target="../embeddings/oleObject40.bin"/><Relationship Id="rId27" Type="http://schemas.openxmlformats.org/officeDocument/2006/relationships/image" Target="../media/image71.emf"/><Relationship Id="rId30" Type="http://schemas.openxmlformats.org/officeDocument/2006/relationships/oleObject" Target="../embeddings/oleObject44.bin"/><Relationship Id="rId35" Type="http://schemas.openxmlformats.org/officeDocument/2006/relationships/image" Target="../media/image75.emf"/><Relationship Id="rId43" Type="http://schemas.openxmlformats.org/officeDocument/2006/relationships/image" Target="../media/image79.emf"/></Relationships>
</file>

<file path=ppt/slides/_rels/slide2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jpeg"/></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90.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52.bin"/><Relationship Id="rId5" Type="http://schemas.openxmlformats.org/officeDocument/2006/relationships/image" Target="../media/image89.emf"/><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2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jpeg"/><Relationship Id="rId4" Type="http://schemas.openxmlformats.org/officeDocument/2006/relationships/image" Target="../media/image97.jpeg"/></Relationships>
</file>

<file path=ppt/slides/_rels/slide29.xml.rels><?xml version="1.0" encoding="UTF-8" standalone="yes"?>
<Relationships xmlns="http://schemas.openxmlformats.org/package/2006/relationships"><Relationship Id="rId8" Type="http://schemas.openxmlformats.org/officeDocument/2006/relationships/hyperlink" Target="http://people.physics.tamu.edu/kamon/research/TEVpheno/Tevatron_Bs2mumu/" TargetMode="External"/><Relationship Id="rId3" Type="http://schemas.openxmlformats.org/officeDocument/2006/relationships/hyperlink" Target="http://people.physics.tamu.edu/kamon/research/TEVpheno/TeV2000/Fermilab-Pub-96_082_tev2000_susy.pdf" TargetMode="External"/><Relationship Id="rId7" Type="http://schemas.openxmlformats.org/officeDocument/2006/relationships/hyperlink" Target="http://www.sciencedirect.com/science/article/pii/S037026930201972X" TargetMode="External"/><Relationship Id="rId2" Type="http://schemas.openxmlformats.org/officeDocument/2006/relationships/hyperlink" Target="http://inspirehep.net/search?p=find+irn+3301664" TargetMode="External"/><Relationship Id="rId1" Type="http://schemas.openxmlformats.org/officeDocument/2006/relationships/slideLayout" Target="../slideLayouts/slideLayout2.xml"/><Relationship Id="rId6" Type="http://schemas.openxmlformats.org/officeDocument/2006/relationships/hyperlink" Target="http://arxiv.org/abs/hep-ph/0003154" TargetMode="External"/><Relationship Id="rId5" Type="http://schemas.openxmlformats.org/officeDocument/2006/relationships/hyperlink" Target="http://inspirehep.net/search?p=find+eprint+hep-ph/0011253" TargetMode="External"/><Relationship Id="rId10" Type="http://schemas.openxmlformats.org/officeDocument/2006/relationships/hyperlink" Target="http://people.physics.tamu.edu/kamon/TEMP/140626_DM_at_CMS_Kamon_v3c.pptx" TargetMode="External"/><Relationship Id="rId4" Type="http://schemas.openxmlformats.org/officeDocument/2006/relationships/hyperlink" Target="http://arxiv.org/abs/hep-ph/9406248" TargetMode="External"/><Relationship Id="rId9" Type="http://schemas.openxmlformats.org/officeDocument/2006/relationships/hyperlink" Target="http://people.physics.tamu.edu/kamon/research/LHCphen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3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8.jpeg"/><Relationship Id="rId4" Type="http://schemas.openxmlformats.org/officeDocument/2006/relationships/image" Target="../media/image107.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emf"/><Relationship Id="rId18" Type="http://schemas.openxmlformats.org/officeDocument/2006/relationships/oleObject" Target="../embeddings/oleObject8.bin"/><Relationship Id="rId3" Type="http://schemas.openxmlformats.org/officeDocument/2006/relationships/image" Target="../media/image14.png"/><Relationship Id="rId21" Type="http://schemas.openxmlformats.org/officeDocument/2006/relationships/image" Target="../media/image12.emf"/><Relationship Id="rId7" Type="http://schemas.openxmlformats.org/officeDocument/2006/relationships/image" Target="../media/image5.emf"/><Relationship Id="rId12" Type="http://schemas.openxmlformats.org/officeDocument/2006/relationships/oleObject" Target="../embeddings/oleObject5.bin"/><Relationship Id="rId17" Type="http://schemas.openxmlformats.org/officeDocument/2006/relationships/image" Target="../media/image10.e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10" Type="http://schemas.openxmlformats.org/officeDocument/2006/relationships/oleObject" Target="../embeddings/oleObject4.bin"/><Relationship Id="rId19" Type="http://schemas.openxmlformats.org/officeDocument/2006/relationships/image" Target="../media/image11.emf"/><Relationship Id="rId4" Type="http://schemas.openxmlformats.org/officeDocument/2006/relationships/oleObject" Target="../embeddings/oleObject1.bin"/><Relationship Id="rId9" Type="http://schemas.openxmlformats.org/officeDocument/2006/relationships/image" Target="../media/image6.e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0.emf"/><Relationship Id="rId3" Type="http://schemas.openxmlformats.org/officeDocument/2006/relationships/oleObject" Target="../embeddings/oleObject11.bin"/><Relationship Id="rId7" Type="http://schemas.openxmlformats.org/officeDocument/2006/relationships/image" Target="../media/image23.wmf"/><Relationship Id="rId12" Type="http://schemas.openxmlformats.org/officeDocument/2006/relationships/oleObject" Target="../embeddings/oleObject14.bin"/><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22.wmf"/><Relationship Id="rId11" Type="http://schemas.openxmlformats.org/officeDocument/2006/relationships/image" Target="../media/image19.emf"/><Relationship Id="rId5" Type="http://schemas.openxmlformats.org/officeDocument/2006/relationships/image" Target="../media/image21.wmf"/><Relationship Id="rId10" Type="http://schemas.openxmlformats.org/officeDocument/2006/relationships/oleObject" Target="../embeddings/oleObject13.bin"/><Relationship Id="rId4" Type="http://schemas.openxmlformats.org/officeDocument/2006/relationships/image" Target="../media/image17.emf"/><Relationship Id="rId9"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2895600" y="7086600"/>
            <a:ext cx="4343400" cy="517525"/>
          </a:xfrm>
        </p:spPr>
        <p:txBody>
          <a:bodyPr/>
          <a:lstStyle/>
          <a:p>
            <a:pPr>
              <a:defRPr/>
            </a:pPr>
            <a:endParaRPr lang="en-US" dirty="0" smtClean="0"/>
          </a:p>
          <a:p>
            <a:pPr>
              <a:defRPr/>
            </a:pPr>
            <a:r>
              <a:rPr lang="en-US" dirty="0" smtClean="0"/>
              <a:t>David Toback, AESS Seminar</a:t>
            </a:r>
            <a:endParaRPr lang="en-US" dirty="0"/>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endParaRPr lang="en-US" altLang="en-US" sz="1600" smtClean="0">
              <a:solidFill>
                <a:srgbClr val="990099"/>
              </a:solidFill>
            </a:endParaRPr>
          </a:p>
          <a:p>
            <a:fld id="{502EF77A-50D3-46F1-8B43-9152470E7F70}" type="slidenum">
              <a:rPr lang="en-US" altLang="en-US" sz="1600" smtClean="0">
                <a:solidFill>
                  <a:schemeClr val="tx1"/>
                </a:solidFill>
              </a:rPr>
              <a:pPr/>
              <a:t>1</a:t>
            </a:fld>
            <a:endParaRPr lang="en-US" altLang="en-US" sz="1600" smtClean="0">
              <a:solidFill>
                <a:schemeClr val="tx1"/>
              </a:solidFill>
            </a:endParaRPr>
          </a:p>
        </p:txBody>
      </p:sp>
      <p:sp>
        <p:nvSpPr>
          <p:cNvPr id="20486" name="Rectangle 7"/>
          <p:cNvSpPr>
            <a:spLocks noChangeArrowheads="1"/>
          </p:cNvSpPr>
          <p:nvPr/>
        </p:nvSpPr>
        <p:spPr bwMode="auto">
          <a:xfrm>
            <a:off x="152400" y="-16747"/>
            <a:ext cx="10058400" cy="777240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oAutofit/>
          </a:bodyPr>
          <a:lstStyle>
            <a:lvl1pPr>
              <a:defRPr sz="4400" b="1">
                <a:solidFill>
                  <a:srgbClr val="FF0000"/>
                </a:solidFill>
                <a:latin typeface="Comic Sans MS" pitchFamily="66" charset="0"/>
              </a:defRPr>
            </a:lvl1pPr>
            <a:lvl2pPr marL="742950" indent="-285750">
              <a:defRPr sz="4400" b="1">
                <a:solidFill>
                  <a:srgbClr val="FF0000"/>
                </a:solidFill>
                <a:latin typeface="Comic Sans MS" pitchFamily="66" charset="0"/>
              </a:defRPr>
            </a:lvl2pPr>
            <a:lvl3pPr marL="1143000" indent="-228600">
              <a:defRPr sz="4400" b="1">
                <a:solidFill>
                  <a:srgbClr val="FF0000"/>
                </a:solidFill>
                <a:latin typeface="Comic Sans MS" pitchFamily="66" charset="0"/>
              </a:defRPr>
            </a:lvl3pPr>
            <a:lvl4pPr marL="1600200" indent="-228600">
              <a:defRPr sz="4400" b="1">
                <a:solidFill>
                  <a:srgbClr val="FF0000"/>
                </a:solidFill>
                <a:latin typeface="Comic Sans MS" pitchFamily="66" charset="0"/>
              </a:defRPr>
            </a:lvl4pPr>
            <a:lvl5pPr marL="2057400" indent="-228600">
              <a:defRPr sz="4400" b="1">
                <a:solidFill>
                  <a:srgbClr val="FF0000"/>
                </a:solidFill>
                <a:latin typeface="Comic Sans MS" pitchFamily="66" charset="0"/>
              </a:defRPr>
            </a:lvl5pPr>
            <a:lvl6pPr marL="2514600" indent="-228600" algn="ctr" eaLnBrk="0" fontAlgn="base" hangingPunct="0">
              <a:spcBef>
                <a:spcPct val="20000"/>
              </a:spcBef>
              <a:spcAft>
                <a:spcPct val="0"/>
              </a:spcAft>
              <a:defRPr sz="4400" b="1">
                <a:solidFill>
                  <a:srgbClr val="FF0000"/>
                </a:solidFill>
                <a:latin typeface="Comic Sans MS" pitchFamily="66" charset="0"/>
              </a:defRPr>
            </a:lvl6pPr>
            <a:lvl7pPr marL="2971800" indent="-228600" algn="ctr" eaLnBrk="0" fontAlgn="base" hangingPunct="0">
              <a:spcBef>
                <a:spcPct val="20000"/>
              </a:spcBef>
              <a:spcAft>
                <a:spcPct val="0"/>
              </a:spcAft>
              <a:defRPr sz="4400" b="1">
                <a:solidFill>
                  <a:srgbClr val="FF0000"/>
                </a:solidFill>
                <a:latin typeface="Comic Sans MS" pitchFamily="66" charset="0"/>
              </a:defRPr>
            </a:lvl7pPr>
            <a:lvl8pPr marL="3429000" indent="-228600" algn="ctr" eaLnBrk="0" fontAlgn="base" hangingPunct="0">
              <a:spcBef>
                <a:spcPct val="20000"/>
              </a:spcBef>
              <a:spcAft>
                <a:spcPct val="0"/>
              </a:spcAft>
              <a:defRPr sz="4400" b="1">
                <a:solidFill>
                  <a:srgbClr val="FF0000"/>
                </a:solidFill>
                <a:latin typeface="Comic Sans MS" pitchFamily="66" charset="0"/>
              </a:defRPr>
            </a:lvl8pPr>
            <a:lvl9pPr marL="3886200" indent="-228600" algn="ctr" eaLnBrk="0" fontAlgn="base" hangingPunct="0">
              <a:spcBef>
                <a:spcPct val="20000"/>
              </a:spcBef>
              <a:spcAft>
                <a:spcPct val="0"/>
              </a:spcAft>
              <a:defRPr sz="4400" b="1">
                <a:solidFill>
                  <a:srgbClr val="FF0000"/>
                </a:solidFill>
                <a:latin typeface="Comic Sans MS" pitchFamily="66" charset="0"/>
              </a:defRPr>
            </a:lvl9pPr>
          </a:lstStyle>
          <a:p>
            <a:r>
              <a:rPr lang="en-US" altLang="en-US" sz="6600" i="1" u="sng" dirty="0" smtClean="0">
                <a:solidFill>
                  <a:srgbClr val="0000FF"/>
                </a:solidFill>
              </a:rPr>
              <a:t>Collider Physics: </a:t>
            </a:r>
            <a:r>
              <a:rPr lang="en-US" altLang="en-US" i="1" u="sng" dirty="0" smtClean="0">
                <a:solidFill>
                  <a:schemeClr val="tx1"/>
                </a:solidFill>
              </a:rPr>
              <a:t>Supersymmetry at </a:t>
            </a:r>
          </a:p>
          <a:p>
            <a:r>
              <a:rPr lang="en-US" altLang="en-US" i="1" u="sng" dirty="0" smtClean="0">
                <a:solidFill>
                  <a:schemeClr val="tx1"/>
                </a:solidFill>
              </a:rPr>
              <a:t>Fermilab Tevatron and the Large Hadron Collider</a:t>
            </a:r>
          </a:p>
          <a:p>
            <a:endParaRPr lang="en-US" altLang="en-US" sz="4800" i="1" u="sng" dirty="0" smtClean="0">
              <a:solidFill>
                <a:srgbClr val="0000FF"/>
              </a:solidFill>
            </a:endParaRPr>
          </a:p>
          <a:p>
            <a:endParaRPr lang="en-US" altLang="en-US" sz="4000" i="1" u="sng" dirty="0">
              <a:solidFill>
                <a:srgbClr val="0000FF"/>
              </a:solidFill>
            </a:endParaRPr>
          </a:p>
        </p:txBody>
      </p:sp>
      <p:sp>
        <p:nvSpPr>
          <p:cNvPr id="7" name="Rectangle 6"/>
          <p:cNvSpPr/>
          <p:nvPr/>
        </p:nvSpPr>
        <p:spPr bwMode="auto">
          <a:xfrm>
            <a:off x="-1" y="0"/>
            <a:ext cx="10058401" cy="923330"/>
          </a:xfrm>
          <a:prstGeom prst="rect">
            <a:avLst/>
          </a:prstGeom>
          <a:solidFill>
            <a:schemeClr val="tx1"/>
          </a:solidFill>
          <a:ln w="571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r>
              <a:rPr lang="en-US" sz="5400" dirty="0" smtClean="0"/>
              <a:t>Arnowitt Fest</a:t>
            </a:r>
          </a:p>
        </p:txBody>
      </p:sp>
      <p:sp>
        <p:nvSpPr>
          <p:cNvPr id="9"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20485" name="Rectangle 11"/>
          <p:cNvSpPr>
            <a:spLocks noChangeArrowheads="1"/>
          </p:cNvSpPr>
          <p:nvPr/>
        </p:nvSpPr>
        <p:spPr bwMode="auto">
          <a:xfrm>
            <a:off x="1" y="4878680"/>
            <a:ext cx="10058400" cy="2603790"/>
          </a:xfrm>
          <a:prstGeom prst="rect">
            <a:avLst/>
          </a:prstGeom>
          <a:solidFill>
            <a:srgbClr val="33CC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defRPr sz="4400" b="1">
                <a:solidFill>
                  <a:srgbClr val="FF0000"/>
                </a:solidFill>
                <a:latin typeface="Comic Sans MS" pitchFamily="66" charset="0"/>
              </a:defRPr>
            </a:lvl1pPr>
            <a:lvl2pPr marL="742950" indent="-285750">
              <a:defRPr sz="4400" b="1">
                <a:solidFill>
                  <a:srgbClr val="FF0000"/>
                </a:solidFill>
                <a:latin typeface="Comic Sans MS" pitchFamily="66" charset="0"/>
              </a:defRPr>
            </a:lvl2pPr>
            <a:lvl3pPr marL="1143000" indent="-228600">
              <a:defRPr sz="4400" b="1">
                <a:solidFill>
                  <a:srgbClr val="FF0000"/>
                </a:solidFill>
                <a:latin typeface="Comic Sans MS" pitchFamily="66" charset="0"/>
              </a:defRPr>
            </a:lvl3pPr>
            <a:lvl4pPr marL="1600200" indent="-228600">
              <a:defRPr sz="4400" b="1">
                <a:solidFill>
                  <a:srgbClr val="FF0000"/>
                </a:solidFill>
                <a:latin typeface="Comic Sans MS" pitchFamily="66" charset="0"/>
              </a:defRPr>
            </a:lvl4pPr>
            <a:lvl5pPr marL="2057400" indent="-228600">
              <a:defRPr sz="4400" b="1">
                <a:solidFill>
                  <a:srgbClr val="FF0000"/>
                </a:solidFill>
                <a:latin typeface="Comic Sans MS" pitchFamily="66" charset="0"/>
              </a:defRPr>
            </a:lvl5pPr>
            <a:lvl6pPr marL="2514600" indent="-228600" algn="ctr" eaLnBrk="0" fontAlgn="base" hangingPunct="0">
              <a:spcBef>
                <a:spcPct val="20000"/>
              </a:spcBef>
              <a:spcAft>
                <a:spcPct val="0"/>
              </a:spcAft>
              <a:defRPr sz="4400" b="1">
                <a:solidFill>
                  <a:srgbClr val="FF0000"/>
                </a:solidFill>
                <a:latin typeface="Comic Sans MS" pitchFamily="66" charset="0"/>
              </a:defRPr>
            </a:lvl6pPr>
            <a:lvl7pPr marL="2971800" indent="-228600" algn="ctr" eaLnBrk="0" fontAlgn="base" hangingPunct="0">
              <a:spcBef>
                <a:spcPct val="20000"/>
              </a:spcBef>
              <a:spcAft>
                <a:spcPct val="0"/>
              </a:spcAft>
              <a:defRPr sz="4400" b="1">
                <a:solidFill>
                  <a:srgbClr val="FF0000"/>
                </a:solidFill>
                <a:latin typeface="Comic Sans MS" pitchFamily="66" charset="0"/>
              </a:defRPr>
            </a:lvl7pPr>
            <a:lvl8pPr marL="3429000" indent="-228600" algn="ctr" eaLnBrk="0" fontAlgn="base" hangingPunct="0">
              <a:spcBef>
                <a:spcPct val="20000"/>
              </a:spcBef>
              <a:spcAft>
                <a:spcPct val="0"/>
              </a:spcAft>
              <a:defRPr sz="4400" b="1">
                <a:solidFill>
                  <a:srgbClr val="FF0000"/>
                </a:solidFill>
                <a:latin typeface="Comic Sans MS" pitchFamily="66" charset="0"/>
              </a:defRPr>
            </a:lvl8pPr>
            <a:lvl9pPr marL="3886200" indent="-228600" algn="ctr" eaLnBrk="0" fontAlgn="base" hangingPunct="0">
              <a:spcBef>
                <a:spcPct val="20000"/>
              </a:spcBef>
              <a:spcAft>
                <a:spcPct val="0"/>
              </a:spcAft>
              <a:defRPr sz="4400" b="1">
                <a:solidFill>
                  <a:srgbClr val="FF0000"/>
                </a:solidFill>
                <a:latin typeface="Comic Sans MS" pitchFamily="66" charset="0"/>
              </a:defRPr>
            </a:lvl9pPr>
          </a:lstStyle>
          <a:p>
            <a:r>
              <a:rPr lang="en-US" altLang="en-US" sz="4800" dirty="0" smtClean="0"/>
              <a:t>David </a:t>
            </a:r>
            <a:r>
              <a:rPr lang="en-US" altLang="en-US" sz="4800" dirty="0"/>
              <a:t>Toback</a:t>
            </a:r>
          </a:p>
          <a:p>
            <a:r>
              <a:rPr lang="en-US" altLang="en-US" sz="2400" dirty="0">
                <a:solidFill>
                  <a:srgbClr val="990099"/>
                </a:solidFill>
              </a:rPr>
              <a:t>Texas A&amp;M </a:t>
            </a:r>
            <a:r>
              <a:rPr lang="en-US" altLang="en-US" sz="2400" dirty="0" smtClean="0">
                <a:solidFill>
                  <a:srgbClr val="990099"/>
                </a:solidFill>
              </a:rPr>
              <a:t>University</a:t>
            </a:r>
          </a:p>
          <a:p>
            <a:r>
              <a:rPr lang="en-US" altLang="en-US" sz="2400" dirty="0" smtClean="0">
                <a:solidFill>
                  <a:srgbClr val="0000FF"/>
                </a:solidFill>
              </a:rPr>
              <a:t>Mitchell Institute for </a:t>
            </a:r>
          </a:p>
          <a:p>
            <a:r>
              <a:rPr lang="en-US" altLang="en-US" sz="2400" dirty="0" smtClean="0">
                <a:solidFill>
                  <a:srgbClr val="0000FF"/>
                </a:solidFill>
              </a:rPr>
              <a:t>Fundamental Physics and Astronomy</a:t>
            </a:r>
            <a:endParaRPr lang="en-US" altLang="en-US" sz="2400" dirty="0">
              <a:solidFill>
                <a:srgbClr val="0000FF"/>
              </a:solidFill>
            </a:endParaRPr>
          </a:p>
          <a:p>
            <a:r>
              <a:rPr lang="en-US" altLang="en-US" sz="2400" dirty="0" smtClean="0">
                <a:solidFill>
                  <a:schemeClr val="tx1"/>
                </a:solidFill>
              </a:rPr>
              <a:t>September </a:t>
            </a:r>
            <a:r>
              <a:rPr lang="en-US" altLang="en-US" sz="2400" dirty="0">
                <a:solidFill>
                  <a:schemeClr val="tx1"/>
                </a:solidFill>
              </a:rPr>
              <a:t>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15"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
        <p:nvSpPr>
          <p:cNvPr id="2" name="Title 1"/>
          <p:cNvSpPr>
            <a:spLocks noGrp="1"/>
          </p:cNvSpPr>
          <p:nvPr>
            <p:ph type="title"/>
          </p:nvPr>
        </p:nvSpPr>
        <p:spPr>
          <a:xfrm>
            <a:off x="0" y="0"/>
            <a:ext cx="10058400" cy="1295400"/>
          </a:xfrm>
        </p:spPr>
        <p:txBody>
          <a:bodyPr/>
          <a:lstStyle/>
          <a:p>
            <a:r>
              <a:rPr lang="en-US" dirty="0" smtClean="0"/>
              <a:t>Limits: From CDF to CMS</a:t>
            </a:r>
            <a:endParaRPr lang="en-US" dirty="0"/>
          </a:p>
        </p:txBody>
      </p:sp>
      <p:sp>
        <p:nvSpPr>
          <p:cNvPr id="6" name="Slide Number Placeholder 5"/>
          <p:cNvSpPr>
            <a:spLocks noGrp="1"/>
          </p:cNvSpPr>
          <p:nvPr>
            <p:ph type="sldNum" sz="quarter" idx="12"/>
          </p:nvPr>
        </p:nvSpPr>
        <p:spPr/>
        <p:txBody>
          <a:bodyPr/>
          <a:lstStyle/>
          <a:p>
            <a:pPr>
              <a:defRPr/>
            </a:pPr>
            <a:endParaRPr lang="en-US" smtClean="0"/>
          </a:p>
          <a:p>
            <a:pPr>
              <a:defRPr/>
            </a:pPr>
            <a:fld id="{8B197BE5-CE62-4DA8-97FA-A4A2D109B341}" type="slidenum">
              <a:rPr lang="en-US" smtClean="0"/>
              <a:pPr>
                <a:defRPr/>
              </a:pPr>
              <a:t>10</a:t>
            </a:fld>
            <a:endParaRPr lang="en-US"/>
          </a:p>
        </p:txBody>
      </p:sp>
      <p:pic>
        <p:nvPicPr>
          <p:cNvPr id="8" name="Picture 20" descr="m0_m12_2fb_finescan"/>
          <p:cNvPicPr>
            <a:picLocks noChangeAspect="1" noChangeArrowheads="1"/>
          </p:cNvPicPr>
          <p:nvPr/>
        </p:nvPicPr>
        <p:blipFill>
          <a:blip r:embed="rId2" cstate="print"/>
          <a:srcRect t="8117" r="5089"/>
          <a:stretch>
            <a:fillRect/>
          </a:stretch>
        </p:blipFill>
        <p:spPr bwMode="auto">
          <a:xfrm>
            <a:off x="0" y="5170815"/>
            <a:ext cx="3657600" cy="2525385"/>
          </a:xfrm>
          <a:prstGeom prst="rect">
            <a:avLst/>
          </a:prstGeom>
          <a:noFill/>
          <a:ln w="9525">
            <a:noFill/>
            <a:miter lim="800000"/>
            <a:headEnd/>
            <a:tailEnd/>
          </a:ln>
        </p:spPr>
      </p:pic>
      <p:pic>
        <p:nvPicPr>
          <p:cNvPr id="9" name="Picture 19" descr="limit"/>
          <p:cNvPicPr>
            <a:picLocks noChangeAspect="1" noChangeArrowheads="1"/>
          </p:cNvPicPr>
          <p:nvPr/>
        </p:nvPicPr>
        <p:blipFill>
          <a:blip r:embed="rId3" cstate="print"/>
          <a:srcRect t="8563" r="7272"/>
          <a:stretch>
            <a:fillRect/>
          </a:stretch>
        </p:blipFill>
        <p:spPr bwMode="auto">
          <a:xfrm>
            <a:off x="152400" y="1219200"/>
            <a:ext cx="3657600" cy="3405307"/>
          </a:xfrm>
          <a:prstGeom prst="rect">
            <a:avLst/>
          </a:prstGeom>
          <a:noFill/>
          <a:ln w="9525">
            <a:noFill/>
            <a:miter lim="800000"/>
            <a:headEnd/>
            <a:tailEnd/>
          </a:ln>
        </p:spPr>
      </p:pic>
      <p:sp>
        <p:nvSpPr>
          <p:cNvPr id="10" name="TextBox 9"/>
          <p:cNvSpPr txBox="1"/>
          <p:nvPr/>
        </p:nvSpPr>
        <p:spPr>
          <a:xfrm>
            <a:off x="3733800" y="1447800"/>
            <a:ext cx="2743199" cy="6198620"/>
          </a:xfrm>
          <a:prstGeom prst="rect">
            <a:avLst/>
          </a:prstGeom>
          <a:solidFill>
            <a:srgbClr val="FFFF00"/>
          </a:solidFill>
        </p:spPr>
        <p:txBody>
          <a:bodyPr wrap="square" rtlCol="0">
            <a:spAutoFit/>
          </a:bodyPr>
          <a:lstStyle/>
          <a:p>
            <a:r>
              <a:rPr lang="en-US" sz="3200" dirty="0" smtClean="0"/>
              <a:t>Set limits as a function of the sparticle masses </a:t>
            </a:r>
          </a:p>
          <a:p>
            <a:r>
              <a:rPr lang="en-US" sz="3200" dirty="0" smtClean="0">
                <a:solidFill>
                  <a:srgbClr val="0000FF"/>
                </a:solidFill>
              </a:rPr>
              <a:t>Also in the m</a:t>
            </a:r>
            <a:r>
              <a:rPr lang="en-US" sz="3200" baseline="-25000" dirty="0" smtClean="0">
                <a:solidFill>
                  <a:srgbClr val="0000FF"/>
                </a:solidFill>
              </a:rPr>
              <a:t>1/2 </a:t>
            </a:r>
            <a:r>
              <a:rPr lang="en-US" sz="3200" dirty="0" smtClean="0">
                <a:solidFill>
                  <a:srgbClr val="0000FF"/>
                </a:solidFill>
              </a:rPr>
              <a:t>vs. m</a:t>
            </a:r>
            <a:r>
              <a:rPr lang="en-US" sz="3200" baseline="-25000" dirty="0" smtClean="0">
                <a:solidFill>
                  <a:srgbClr val="0000FF"/>
                </a:solidFill>
              </a:rPr>
              <a:t>0</a:t>
            </a:r>
            <a:r>
              <a:rPr lang="en-US" sz="3200" dirty="0" smtClean="0">
                <a:solidFill>
                  <a:srgbClr val="0000FF"/>
                </a:solidFill>
              </a:rPr>
              <a:t> plane (</a:t>
            </a:r>
            <a:r>
              <a:rPr lang="en-US" sz="3200" i="1" dirty="0" smtClean="0">
                <a:solidFill>
                  <a:srgbClr val="0000FF"/>
                </a:solidFill>
              </a:rPr>
              <a:t>a la</a:t>
            </a:r>
            <a:r>
              <a:rPr lang="en-US" sz="3200" dirty="0" smtClean="0">
                <a:solidFill>
                  <a:srgbClr val="0000FF"/>
                </a:solidFill>
              </a:rPr>
              <a:t> mSUGRA)</a:t>
            </a:r>
          </a:p>
          <a:p>
            <a:r>
              <a:rPr lang="en-US" sz="3200" dirty="0" smtClean="0">
                <a:solidFill>
                  <a:schemeClr val="tx1"/>
                </a:solidFill>
              </a:rPr>
              <a:t>Highly disfavors mSUGRA</a:t>
            </a:r>
          </a:p>
        </p:txBody>
      </p:sp>
      <p:pic>
        <p:nvPicPr>
          <p:cNvPr id="11" name="Picture 2"/>
          <p:cNvPicPr>
            <a:picLocks noChangeAspect="1" noChangeArrowheads="1"/>
          </p:cNvPicPr>
          <p:nvPr/>
        </p:nvPicPr>
        <p:blipFill>
          <a:blip r:embed="rId4" cstate="print"/>
          <a:srcRect l="4167" r="4167" b="6716"/>
          <a:stretch>
            <a:fillRect/>
          </a:stretch>
        </p:blipFill>
        <p:spPr bwMode="auto">
          <a:xfrm>
            <a:off x="6400800" y="4197927"/>
            <a:ext cx="3657600" cy="3574473"/>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l="2083"/>
          <a:stretch>
            <a:fillRect/>
          </a:stretch>
        </p:blipFill>
        <p:spPr bwMode="auto">
          <a:xfrm>
            <a:off x="6477000" y="1170577"/>
            <a:ext cx="3657600" cy="3325223"/>
          </a:xfrm>
          <a:prstGeom prst="rect">
            <a:avLst/>
          </a:prstGeom>
          <a:noFill/>
          <a:ln w="9525">
            <a:noFill/>
            <a:miter lim="800000"/>
            <a:headEnd/>
            <a:tailEnd/>
          </a:ln>
        </p:spPr>
      </p:pic>
      <p:cxnSp>
        <p:nvCxnSpPr>
          <p:cNvPr id="14" name="Straight Arrow Connector 13"/>
          <p:cNvCxnSpPr/>
          <p:nvPr/>
        </p:nvCxnSpPr>
        <p:spPr bwMode="auto">
          <a:xfrm>
            <a:off x="3352800" y="2484120"/>
            <a:ext cx="5029200" cy="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16" name="Straight Arrow Connector 15"/>
          <p:cNvCxnSpPr/>
          <p:nvPr/>
        </p:nvCxnSpPr>
        <p:spPr bwMode="auto">
          <a:xfrm>
            <a:off x="3352800" y="6096000"/>
            <a:ext cx="5029200" cy="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7"/>
          <p:cNvSpPr>
            <a:spLocks noGrp="1"/>
          </p:cNvSpPr>
          <p:nvPr>
            <p:ph type="sldNum" sz="quarter" idx="12"/>
          </p:nvPr>
        </p:nvSpPr>
        <p:spPr/>
        <p:txBody>
          <a:bodyPr/>
          <a:lstStyle/>
          <a:p>
            <a:fld id="{4AEA243B-FEFC-4D88-9DBB-BC65FEBC0267}" type="slidenum">
              <a:rPr lang="en-US"/>
              <a:pPr/>
              <a:t>11</a:t>
            </a:fld>
            <a:endParaRPr lang="en-US"/>
          </a:p>
        </p:txBody>
      </p:sp>
      <p:graphicFrame>
        <p:nvGraphicFramePr>
          <p:cNvPr id="1211394" name="Object 1052"/>
          <p:cNvGraphicFramePr>
            <a:graphicFrameLocks noGrp="1" noChangeAspect="1"/>
          </p:cNvGraphicFramePr>
          <p:nvPr>
            <p:ph sz="quarter" idx="2"/>
          </p:nvPr>
        </p:nvGraphicFramePr>
        <p:xfrm>
          <a:off x="4332447" y="3544359"/>
          <a:ext cx="532606" cy="600922"/>
        </p:xfrm>
        <a:graphic>
          <a:graphicData uri="http://schemas.openxmlformats.org/presentationml/2006/ole">
            <mc:AlternateContent xmlns:mc="http://schemas.openxmlformats.org/markup-compatibility/2006">
              <mc:Choice xmlns:v="urn:schemas-microsoft-com:vml" Requires="v">
                <p:oleObj spid="_x0000_s6188" name="Equation" r:id="rId3" imgW="253800" imgH="241200" progId="Equation.3">
                  <p:embed/>
                </p:oleObj>
              </mc:Choice>
              <mc:Fallback>
                <p:oleObj name="Equation" r:id="rId3" imgW="253800" imgH="241200" progId="Equation.3">
                  <p:embed/>
                  <p:pic>
                    <p:nvPicPr>
                      <p:cNvPr id="0" name="Object 10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447" y="3544359"/>
                        <a:ext cx="532606" cy="600922"/>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sp>
        <p:nvSpPr>
          <p:cNvPr id="1211396" name="Line 4"/>
          <p:cNvSpPr>
            <a:spLocks noChangeShapeType="1"/>
          </p:cNvSpPr>
          <p:nvPr/>
        </p:nvSpPr>
        <p:spPr bwMode="auto">
          <a:xfrm>
            <a:off x="794544" y="4208252"/>
            <a:ext cx="838200" cy="678285"/>
          </a:xfrm>
          <a:prstGeom prst="line">
            <a:avLst/>
          </a:prstGeom>
          <a:noFill/>
          <a:ln w="38100">
            <a:solidFill>
              <a:srgbClr val="FF0000"/>
            </a:solidFill>
            <a:round/>
            <a:headEnd/>
            <a:tailEnd type="triangle" w="med" len="med"/>
          </a:ln>
          <a:effectLst/>
        </p:spPr>
        <p:txBody>
          <a:bodyPr lIns="101882" tIns="50941" rIns="101882" bIns="50941">
            <a:spAutoFit/>
          </a:bodyPr>
          <a:lstStyle/>
          <a:p>
            <a:endParaRPr lang="en-US"/>
          </a:p>
        </p:txBody>
      </p:sp>
      <p:sp>
        <p:nvSpPr>
          <p:cNvPr id="1211397" name="Line 5"/>
          <p:cNvSpPr>
            <a:spLocks noChangeShapeType="1"/>
          </p:cNvSpPr>
          <p:nvPr/>
        </p:nvSpPr>
        <p:spPr bwMode="auto">
          <a:xfrm flipV="1">
            <a:off x="794544" y="4886537"/>
            <a:ext cx="838200" cy="789835"/>
          </a:xfrm>
          <a:prstGeom prst="line">
            <a:avLst/>
          </a:prstGeom>
          <a:noFill/>
          <a:ln w="38100">
            <a:solidFill>
              <a:srgbClr val="FF0000"/>
            </a:solidFill>
            <a:round/>
            <a:headEnd/>
            <a:tailEnd type="triangle" w="med" len="med"/>
          </a:ln>
          <a:effectLst/>
        </p:spPr>
        <p:txBody>
          <a:bodyPr lIns="101882" tIns="50941" rIns="101882" bIns="50941">
            <a:spAutoFit/>
          </a:bodyPr>
          <a:lstStyle/>
          <a:p>
            <a:endParaRPr lang="en-US"/>
          </a:p>
        </p:txBody>
      </p:sp>
      <p:sp>
        <p:nvSpPr>
          <p:cNvPr id="1211398" name="Line 6"/>
          <p:cNvSpPr>
            <a:spLocks noChangeShapeType="1"/>
          </p:cNvSpPr>
          <p:nvPr/>
        </p:nvSpPr>
        <p:spPr bwMode="auto">
          <a:xfrm flipH="1">
            <a:off x="2696210" y="4109297"/>
            <a:ext cx="1341120" cy="777240"/>
          </a:xfrm>
          <a:prstGeom prst="line">
            <a:avLst/>
          </a:prstGeom>
          <a:noFill/>
          <a:ln w="38100">
            <a:solidFill>
              <a:srgbClr val="CC3399"/>
            </a:solidFill>
            <a:prstDash val="dash"/>
            <a:round/>
            <a:headEnd/>
            <a:tailEnd/>
          </a:ln>
          <a:effectLst/>
        </p:spPr>
        <p:txBody>
          <a:bodyPr lIns="101882" tIns="50941" rIns="101882" bIns="50941">
            <a:spAutoFit/>
          </a:bodyPr>
          <a:lstStyle/>
          <a:p>
            <a:endParaRPr lang="en-US"/>
          </a:p>
        </p:txBody>
      </p:sp>
      <p:sp>
        <p:nvSpPr>
          <p:cNvPr id="1211399" name="Line 7"/>
          <p:cNvSpPr>
            <a:spLocks noChangeShapeType="1"/>
          </p:cNvSpPr>
          <p:nvPr/>
        </p:nvSpPr>
        <p:spPr bwMode="auto">
          <a:xfrm flipH="1" flipV="1">
            <a:off x="2696210" y="4886537"/>
            <a:ext cx="1341120" cy="690880"/>
          </a:xfrm>
          <a:prstGeom prst="line">
            <a:avLst/>
          </a:prstGeom>
          <a:noFill/>
          <a:ln w="38100">
            <a:solidFill>
              <a:srgbClr val="CC3399"/>
            </a:solidFill>
            <a:prstDash val="dash"/>
            <a:round/>
            <a:headEnd/>
            <a:tailEnd/>
          </a:ln>
          <a:effectLst/>
        </p:spPr>
        <p:txBody>
          <a:bodyPr lIns="101882" tIns="50941" rIns="101882" bIns="50941">
            <a:spAutoFit/>
          </a:bodyPr>
          <a:lstStyle/>
          <a:p>
            <a:endParaRPr lang="en-US"/>
          </a:p>
        </p:txBody>
      </p:sp>
      <p:graphicFrame>
        <p:nvGraphicFramePr>
          <p:cNvPr id="1211401" name="Object 1052"/>
          <p:cNvGraphicFramePr>
            <a:graphicFrameLocks noChangeAspect="1"/>
          </p:cNvGraphicFramePr>
          <p:nvPr/>
        </p:nvGraphicFramePr>
        <p:xfrm>
          <a:off x="4278313" y="4318000"/>
          <a:ext cx="502920" cy="518160"/>
        </p:xfrm>
        <a:graphic>
          <a:graphicData uri="http://schemas.openxmlformats.org/presentationml/2006/ole">
            <mc:AlternateContent xmlns:mc="http://schemas.openxmlformats.org/markup-compatibility/2006">
              <mc:Choice xmlns:v="urn:schemas-microsoft-com:vml" Requires="v">
                <p:oleObj spid="_x0000_s6189" name="Equation" r:id="rId5" imgW="241200" imgH="241200" progId="Equation.3">
                  <p:embed/>
                </p:oleObj>
              </mc:Choice>
              <mc:Fallback>
                <p:oleObj name="Equation" r:id="rId5" imgW="241200" imgH="241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8313" y="4318000"/>
                        <a:ext cx="502920" cy="518160"/>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sp>
        <p:nvSpPr>
          <p:cNvPr id="1211402" name="Line 10"/>
          <p:cNvSpPr>
            <a:spLocks noChangeShapeType="1"/>
          </p:cNvSpPr>
          <p:nvPr/>
        </p:nvSpPr>
        <p:spPr bwMode="auto">
          <a:xfrm flipH="1">
            <a:off x="4063524" y="3850217"/>
            <a:ext cx="1089660" cy="259080"/>
          </a:xfrm>
          <a:prstGeom prst="line">
            <a:avLst/>
          </a:prstGeom>
          <a:noFill/>
          <a:ln w="38100">
            <a:solidFill>
              <a:srgbClr val="3333FF"/>
            </a:solidFill>
            <a:prstDash val="dash"/>
            <a:round/>
            <a:headEnd/>
            <a:tailEnd/>
          </a:ln>
          <a:effectLst/>
        </p:spPr>
        <p:txBody>
          <a:bodyPr lIns="101882" tIns="50941" rIns="101882" bIns="50941">
            <a:spAutoFit/>
          </a:bodyPr>
          <a:lstStyle/>
          <a:p>
            <a:endParaRPr lang="en-US"/>
          </a:p>
        </p:txBody>
      </p:sp>
      <p:sp>
        <p:nvSpPr>
          <p:cNvPr id="1211403" name="Line 11"/>
          <p:cNvSpPr>
            <a:spLocks noChangeShapeType="1"/>
          </p:cNvSpPr>
          <p:nvPr/>
        </p:nvSpPr>
        <p:spPr bwMode="auto">
          <a:xfrm flipH="1" flipV="1">
            <a:off x="4063524" y="4109297"/>
            <a:ext cx="1052988" cy="381423"/>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1404" name="Line 12"/>
          <p:cNvSpPr>
            <a:spLocks noChangeShapeType="1"/>
          </p:cNvSpPr>
          <p:nvPr/>
        </p:nvSpPr>
        <p:spPr bwMode="auto">
          <a:xfrm flipH="1" flipV="1">
            <a:off x="4063524" y="5577417"/>
            <a:ext cx="1136808" cy="554143"/>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graphicFrame>
        <p:nvGraphicFramePr>
          <p:cNvPr id="1211405" name="Object 1052"/>
          <p:cNvGraphicFramePr>
            <a:graphicFrameLocks noChangeAspect="1"/>
          </p:cNvGraphicFramePr>
          <p:nvPr/>
        </p:nvGraphicFramePr>
        <p:xfrm>
          <a:off x="3024505" y="5266162"/>
          <a:ext cx="583248" cy="519959"/>
        </p:xfrm>
        <a:graphic>
          <a:graphicData uri="http://schemas.openxmlformats.org/presentationml/2006/ole">
            <mc:AlternateContent xmlns:mc="http://schemas.openxmlformats.org/markup-compatibility/2006">
              <mc:Choice xmlns:v="urn:schemas-microsoft-com:vml" Requires="v">
                <p:oleObj spid="_x0000_s6190" name="Equation" r:id="rId7" imgW="215640" imgH="215640" progId="Equation.3">
                  <p:embed/>
                </p:oleObj>
              </mc:Choice>
              <mc:Fallback>
                <p:oleObj name="Equation" r:id="rId7" imgW="215640" imgH="2156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4505" y="5266162"/>
                        <a:ext cx="583248" cy="519959"/>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1406" name="Object 1052"/>
          <p:cNvGraphicFramePr>
            <a:graphicFrameLocks noChangeAspect="1"/>
          </p:cNvGraphicFramePr>
          <p:nvPr/>
        </p:nvGraphicFramePr>
        <p:xfrm>
          <a:off x="6541452" y="3022600"/>
          <a:ext cx="441802" cy="518160"/>
        </p:xfrm>
        <a:graphic>
          <a:graphicData uri="http://schemas.openxmlformats.org/presentationml/2006/ole">
            <mc:AlternateContent xmlns:mc="http://schemas.openxmlformats.org/markup-compatibility/2006">
              <mc:Choice xmlns:v="urn:schemas-microsoft-com:vml" Requires="v">
                <p:oleObj spid="_x0000_s6191" name="Equation" r:id="rId9" imgW="164880" imgH="190440" progId="Equation.3">
                  <p:embed/>
                </p:oleObj>
              </mc:Choice>
              <mc:Fallback>
                <p:oleObj name="Equation" r:id="rId9" imgW="164880" imgH="19044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41452" y="3022600"/>
                        <a:ext cx="441802" cy="518160"/>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1407" name="Object 1052"/>
          <p:cNvGraphicFramePr>
            <a:graphicFrameLocks noChangeAspect="1"/>
          </p:cNvGraphicFramePr>
          <p:nvPr/>
        </p:nvGraphicFramePr>
        <p:xfrm>
          <a:off x="3050699" y="3972560"/>
          <a:ext cx="473233" cy="518160"/>
        </p:xfrm>
        <a:graphic>
          <a:graphicData uri="http://schemas.openxmlformats.org/presentationml/2006/ole">
            <mc:AlternateContent xmlns:mc="http://schemas.openxmlformats.org/markup-compatibility/2006">
              <mc:Choice xmlns:v="urn:schemas-microsoft-com:vml" Requires="v">
                <p:oleObj spid="_x0000_s6192" name="Equation" r:id="rId11" imgW="203040" imgH="215640" progId="Equation.3">
                  <p:embed/>
                </p:oleObj>
              </mc:Choice>
              <mc:Fallback>
                <p:oleObj name="Equation" r:id="rId11" imgW="203040" imgH="21564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50699" y="3972560"/>
                        <a:ext cx="473233" cy="518160"/>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1408" name="Object 1052"/>
          <p:cNvGraphicFramePr>
            <a:graphicFrameLocks noChangeAspect="1"/>
          </p:cNvGraphicFramePr>
          <p:nvPr/>
        </p:nvGraphicFramePr>
        <p:xfrm>
          <a:off x="6541452" y="5613401"/>
          <a:ext cx="441802" cy="521758"/>
        </p:xfrm>
        <a:graphic>
          <a:graphicData uri="http://schemas.openxmlformats.org/presentationml/2006/ole">
            <mc:AlternateContent xmlns:mc="http://schemas.openxmlformats.org/markup-compatibility/2006">
              <mc:Choice xmlns:v="urn:schemas-microsoft-com:vml" Requires="v">
                <p:oleObj spid="_x0000_s6193" name="Equation" r:id="rId13" imgW="164880" imgH="190440" progId="Equation.3">
                  <p:embed/>
                </p:oleObj>
              </mc:Choice>
              <mc:Fallback>
                <p:oleObj name="Equation" r:id="rId13" imgW="164880" imgH="19044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41452" y="5613401"/>
                        <a:ext cx="441802" cy="521758"/>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sp>
        <p:nvSpPr>
          <p:cNvPr id="1211409" name="Line 17"/>
          <p:cNvSpPr>
            <a:spLocks noChangeShapeType="1"/>
          </p:cNvSpPr>
          <p:nvPr/>
        </p:nvSpPr>
        <p:spPr bwMode="auto">
          <a:xfrm flipH="1">
            <a:off x="4063524" y="5440680"/>
            <a:ext cx="1089660" cy="172720"/>
          </a:xfrm>
          <a:prstGeom prst="line">
            <a:avLst/>
          </a:prstGeom>
          <a:noFill/>
          <a:ln w="38100">
            <a:solidFill>
              <a:srgbClr val="0000FF"/>
            </a:solidFill>
            <a:prstDash val="dash"/>
            <a:round/>
            <a:headEnd/>
            <a:tailEnd/>
          </a:ln>
          <a:effectLst/>
        </p:spPr>
        <p:txBody>
          <a:bodyPr lIns="101882" tIns="50941" rIns="101882" bIns="50941">
            <a:spAutoFit/>
          </a:bodyPr>
          <a:lstStyle/>
          <a:p>
            <a:endParaRPr lang="en-US"/>
          </a:p>
        </p:txBody>
      </p:sp>
      <p:sp>
        <p:nvSpPr>
          <p:cNvPr id="1211418" name="Line 26"/>
          <p:cNvSpPr>
            <a:spLocks noChangeShapeType="1"/>
          </p:cNvSpPr>
          <p:nvPr/>
        </p:nvSpPr>
        <p:spPr bwMode="auto">
          <a:xfrm flipH="1">
            <a:off x="5078096" y="3281680"/>
            <a:ext cx="1416209" cy="570336"/>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1419" name="Line 27"/>
          <p:cNvSpPr>
            <a:spLocks noChangeShapeType="1"/>
          </p:cNvSpPr>
          <p:nvPr/>
        </p:nvSpPr>
        <p:spPr bwMode="auto">
          <a:xfrm flipH="1">
            <a:off x="5237004" y="4836160"/>
            <a:ext cx="1341120" cy="604520"/>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1420" name="Line 28"/>
          <p:cNvSpPr>
            <a:spLocks noChangeShapeType="1"/>
          </p:cNvSpPr>
          <p:nvPr/>
        </p:nvSpPr>
        <p:spPr bwMode="auto">
          <a:xfrm flipH="1" flipV="1">
            <a:off x="5237004" y="5440680"/>
            <a:ext cx="1257300" cy="431800"/>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1421" name="Line 29"/>
          <p:cNvSpPr>
            <a:spLocks noChangeShapeType="1"/>
          </p:cNvSpPr>
          <p:nvPr/>
        </p:nvSpPr>
        <p:spPr bwMode="auto">
          <a:xfrm flipH="1" flipV="1">
            <a:off x="5092065" y="3875406"/>
            <a:ext cx="1449388" cy="269875"/>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graphicFrame>
        <p:nvGraphicFramePr>
          <p:cNvPr id="1211422" name="Object 1052"/>
          <p:cNvGraphicFramePr>
            <a:graphicFrameLocks noChangeAspect="1"/>
          </p:cNvGraphicFramePr>
          <p:nvPr/>
        </p:nvGraphicFramePr>
        <p:xfrm>
          <a:off x="4278313" y="5872480"/>
          <a:ext cx="502920" cy="518160"/>
        </p:xfrm>
        <a:graphic>
          <a:graphicData uri="http://schemas.openxmlformats.org/presentationml/2006/ole">
            <mc:AlternateContent xmlns:mc="http://schemas.openxmlformats.org/markup-compatibility/2006">
              <mc:Choice xmlns:v="urn:schemas-microsoft-com:vml" Requires="v">
                <p:oleObj spid="_x0000_s6194" name="Equation" r:id="rId15" imgW="241200" imgH="241200" progId="Equation.3">
                  <p:embed/>
                </p:oleObj>
              </mc:Choice>
              <mc:Fallback>
                <p:oleObj name="Equation" r:id="rId15" imgW="241200" imgH="241200" progId="Equation.3">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8313" y="5872480"/>
                        <a:ext cx="502920" cy="518160"/>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1423" name="Object 1052"/>
          <p:cNvGraphicFramePr>
            <a:graphicFrameLocks noChangeAspect="1"/>
          </p:cNvGraphicFramePr>
          <p:nvPr/>
        </p:nvGraphicFramePr>
        <p:xfrm>
          <a:off x="6619875" y="4486275"/>
          <a:ext cx="401638" cy="554038"/>
        </p:xfrm>
        <a:graphic>
          <a:graphicData uri="http://schemas.openxmlformats.org/presentationml/2006/ole">
            <mc:AlternateContent xmlns:mc="http://schemas.openxmlformats.org/markup-compatibility/2006">
              <mc:Choice xmlns:v="urn:schemas-microsoft-com:vml" Requires="v">
                <p:oleObj spid="_x0000_s6195" name="Equation" r:id="rId17" imgW="152280" imgH="203040" progId="Equation.3">
                  <p:embed/>
                </p:oleObj>
              </mc:Choice>
              <mc:Fallback>
                <p:oleObj name="Equation" r:id="rId17" imgW="152280" imgH="203040" progId="Equation.3">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19875" y="4486275"/>
                        <a:ext cx="401638" cy="554038"/>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1424" name="Object 1052"/>
          <p:cNvGraphicFramePr>
            <a:graphicFrameLocks noChangeAspect="1"/>
          </p:cNvGraphicFramePr>
          <p:nvPr/>
        </p:nvGraphicFramePr>
        <p:xfrm>
          <a:off x="6578125" y="3886200"/>
          <a:ext cx="462756" cy="514562"/>
        </p:xfrm>
        <a:graphic>
          <a:graphicData uri="http://schemas.openxmlformats.org/presentationml/2006/ole">
            <mc:AlternateContent xmlns:mc="http://schemas.openxmlformats.org/markup-compatibility/2006">
              <mc:Choice xmlns:v="urn:schemas-microsoft-com:vml" Requires="v">
                <p:oleObj spid="_x0000_s6196" name="Equation" r:id="rId19" imgW="126720" imgH="139680" progId="Equation.3">
                  <p:embed/>
                </p:oleObj>
              </mc:Choice>
              <mc:Fallback>
                <p:oleObj name="Equation" r:id="rId19" imgW="126720" imgH="139680" progId="Equation.3">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78125" y="3886200"/>
                        <a:ext cx="462756" cy="514562"/>
                      </a:xfrm>
                      <a:prstGeom prst="rect">
                        <a:avLst/>
                      </a:prstGeom>
                      <a:noFill/>
                      <a:ln>
                        <a:noFill/>
                      </a:ln>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rgbClr val="FF0066"/>
                            </a:solidFill>
                            <a:miter lim="800000"/>
                            <a:headEnd/>
                            <a:tailEnd/>
                          </a14:hiddenLine>
                        </a:ext>
                      </a:extLst>
                    </p:spPr>
                  </p:pic>
                </p:oleObj>
              </mc:Fallback>
            </mc:AlternateContent>
          </a:graphicData>
        </a:graphic>
      </p:graphicFrame>
      <p:graphicFrame>
        <p:nvGraphicFramePr>
          <p:cNvPr id="1211425" name="Object 1052"/>
          <p:cNvGraphicFramePr>
            <a:graphicFrameLocks noGrp="1" noChangeAspect="1"/>
          </p:cNvGraphicFramePr>
          <p:nvPr>
            <p:ph sz="quarter" idx="3"/>
          </p:nvPr>
        </p:nvGraphicFramePr>
        <p:xfrm>
          <a:off x="4362133" y="5095240"/>
          <a:ext cx="502920" cy="599123"/>
        </p:xfrm>
        <a:graphic>
          <a:graphicData uri="http://schemas.openxmlformats.org/presentationml/2006/ole">
            <mc:AlternateContent xmlns:mc="http://schemas.openxmlformats.org/markup-compatibility/2006">
              <mc:Choice xmlns:v="urn:schemas-microsoft-com:vml" Requires="v">
                <p:oleObj spid="_x0000_s6197" name="Equation" r:id="rId21" imgW="241200" imgH="241200" progId="Equation.3">
                  <p:embed/>
                </p:oleObj>
              </mc:Choice>
              <mc:Fallback>
                <p:oleObj name="Equation" r:id="rId21" imgW="241200" imgH="241200" progId="Equation.3">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62133" y="5095240"/>
                        <a:ext cx="502920" cy="599123"/>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sp>
        <p:nvSpPr>
          <p:cNvPr id="1211426" name="Rectangle 34"/>
          <p:cNvSpPr>
            <a:spLocks noChangeArrowheads="1"/>
          </p:cNvSpPr>
          <p:nvPr/>
        </p:nvSpPr>
        <p:spPr bwMode="auto">
          <a:xfrm>
            <a:off x="0" y="949961"/>
            <a:ext cx="10058400" cy="1100073"/>
          </a:xfrm>
          <a:prstGeom prst="rect">
            <a:avLst/>
          </a:prstGeom>
          <a:solidFill>
            <a:srgbClr val="0066FF"/>
          </a:solidFill>
          <a:ln w="9525">
            <a:noFill/>
            <a:miter lim="800000"/>
            <a:headEnd/>
            <a:tailEnd/>
          </a:ln>
          <a:effectLst/>
        </p:spPr>
        <p:txBody>
          <a:bodyPr lIns="101882" tIns="50941" rIns="101882" bIns="50941">
            <a:spAutoFit/>
          </a:bodyPr>
          <a:lstStyle/>
          <a:p>
            <a:pPr marL="382059" indent="-382059">
              <a:lnSpc>
                <a:spcPct val="90000"/>
              </a:lnSpc>
            </a:pPr>
            <a:r>
              <a:rPr lang="en-US" sz="3600" dirty="0"/>
              <a:t>Chargino-Neutralino gives three </a:t>
            </a:r>
            <a:r>
              <a:rPr lang="en-US" sz="3600" u="sng" dirty="0"/>
              <a:t>low energy </a:t>
            </a:r>
            <a:r>
              <a:rPr lang="en-US" sz="3600" dirty="0"/>
              <a:t>leptons in the final </a:t>
            </a:r>
            <a:r>
              <a:rPr lang="en-US" sz="3600" dirty="0" smtClean="0"/>
              <a:t>state</a:t>
            </a:r>
            <a:endParaRPr lang="en-US" sz="3600" dirty="0"/>
          </a:p>
        </p:txBody>
      </p:sp>
      <p:sp>
        <p:nvSpPr>
          <p:cNvPr id="1211427" name="Rectangle 35"/>
          <p:cNvSpPr>
            <a:spLocks noChangeArrowheads="1"/>
          </p:cNvSpPr>
          <p:nvPr/>
        </p:nvSpPr>
        <p:spPr bwMode="auto">
          <a:xfrm>
            <a:off x="0" y="7005955"/>
            <a:ext cx="10058400" cy="518363"/>
          </a:xfrm>
          <a:prstGeom prst="rect">
            <a:avLst/>
          </a:prstGeom>
          <a:solidFill>
            <a:srgbClr val="CC9900"/>
          </a:solidFill>
          <a:ln w="9525" algn="ctr">
            <a:noFill/>
            <a:miter lim="800000"/>
            <a:headEnd/>
            <a:tailEnd/>
          </a:ln>
          <a:effectLst/>
        </p:spPr>
        <p:txBody>
          <a:bodyPr lIns="101870" tIns="50935" rIns="101870" bIns="50935">
            <a:spAutoFit/>
          </a:bodyPr>
          <a:lstStyle/>
          <a:p>
            <a:pPr marL="212255" indent="-212255"/>
            <a:r>
              <a:rPr lang="en-US" sz="2700" dirty="0">
                <a:solidFill>
                  <a:schemeClr val="tx1"/>
                </a:solidFill>
              </a:rPr>
              <a:t>Lots of separate final </a:t>
            </a:r>
            <a:r>
              <a:rPr lang="en-US" sz="2700" dirty="0" smtClean="0">
                <a:solidFill>
                  <a:schemeClr val="tx1"/>
                </a:solidFill>
              </a:rPr>
              <a:t>states</a:t>
            </a:r>
            <a:endParaRPr lang="en-US" sz="2700" dirty="0">
              <a:solidFill>
                <a:schemeClr val="tx1"/>
              </a:solidFill>
            </a:endParaRPr>
          </a:p>
        </p:txBody>
      </p:sp>
      <p:sp>
        <p:nvSpPr>
          <p:cNvPr id="1211428" name="Rectangle 36"/>
          <p:cNvSpPr>
            <a:spLocks noChangeArrowheads="1"/>
          </p:cNvSpPr>
          <p:nvPr/>
        </p:nvSpPr>
        <p:spPr bwMode="auto">
          <a:xfrm>
            <a:off x="0" y="16193"/>
            <a:ext cx="10058400" cy="933767"/>
          </a:xfrm>
          <a:prstGeom prst="rect">
            <a:avLst/>
          </a:prstGeom>
          <a:solidFill>
            <a:srgbClr val="C5C5C5"/>
          </a:solidFill>
          <a:ln w="9525">
            <a:noFill/>
            <a:miter lim="800000"/>
            <a:headEnd/>
            <a:tailEnd/>
          </a:ln>
          <a:effectLst/>
        </p:spPr>
        <p:txBody>
          <a:bodyPr lIns="101882" tIns="50941" rIns="101882" bIns="50941" anchor="ctr">
            <a:spAutoFit/>
          </a:bodyPr>
          <a:lstStyle/>
          <a:p>
            <a:pPr>
              <a:lnSpc>
                <a:spcPct val="100000"/>
              </a:lnSpc>
              <a:spcBef>
                <a:spcPct val="0"/>
              </a:spcBef>
            </a:pPr>
            <a:r>
              <a:rPr lang="en-US" sz="5300" dirty="0">
                <a:solidFill>
                  <a:srgbClr val="0000FF"/>
                </a:solidFill>
              </a:rPr>
              <a:t>Gaugino Pair Production</a:t>
            </a:r>
          </a:p>
        </p:txBody>
      </p:sp>
      <p:sp>
        <p:nvSpPr>
          <p:cNvPr id="1211429" name="Text Box 37"/>
          <p:cNvSpPr txBox="1">
            <a:spLocks noChangeArrowheads="1"/>
          </p:cNvSpPr>
          <p:nvPr/>
        </p:nvSpPr>
        <p:spPr bwMode="auto">
          <a:xfrm>
            <a:off x="8081978" y="2876869"/>
            <a:ext cx="874207" cy="579931"/>
          </a:xfrm>
          <a:prstGeom prst="rect">
            <a:avLst/>
          </a:prstGeom>
          <a:noFill/>
          <a:ln w="38100" algn="ctr">
            <a:noFill/>
            <a:miter lim="800000"/>
            <a:headEnd/>
            <a:tailEnd/>
          </a:ln>
          <a:effectLst/>
        </p:spPr>
        <p:txBody>
          <a:bodyPr wrap="none" lIns="101882" tIns="50941" rIns="101882" bIns="50941">
            <a:spAutoFit/>
          </a:bodyPr>
          <a:lstStyle/>
          <a:p>
            <a:pPr marL="212255" indent="-212255"/>
            <a:r>
              <a:rPr lang="en-US" sz="3100" dirty="0" err="1"/>
              <a:t>eee</a:t>
            </a:r>
            <a:endParaRPr lang="en-US" sz="3100" dirty="0"/>
          </a:p>
        </p:txBody>
      </p:sp>
      <p:sp>
        <p:nvSpPr>
          <p:cNvPr id="1211430" name="Text Box 38"/>
          <p:cNvSpPr txBox="1">
            <a:spLocks noChangeArrowheads="1"/>
          </p:cNvSpPr>
          <p:nvPr/>
        </p:nvSpPr>
        <p:spPr bwMode="auto">
          <a:xfrm>
            <a:off x="8089249" y="3249295"/>
            <a:ext cx="880619" cy="579931"/>
          </a:xfrm>
          <a:prstGeom prst="rect">
            <a:avLst/>
          </a:prstGeom>
          <a:noFill/>
          <a:ln w="38100" algn="ctr">
            <a:noFill/>
            <a:miter lim="800000"/>
            <a:headEnd/>
            <a:tailEnd/>
          </a:ln>
          <a:effectLst/>
        </p:spPr>
        <p:txBody>
          <a:bodyPr wrap="none" lIns="101882" tIns="50941" rIns="101882" bIns="50941">
            <a:spAutoFit/>
          </a:bodyPr>
          <a:lstStyle/>
          <a:p>
            <a:pPr marL="212255" indent="-212255"/>
            <a:r>
              <a:rPr lang="en-US" sz="3100" dirty="0" err="1"/>
              <a:t>ee</a:t>
            </a:r>
            <a:r>
              <a:rPr lang="en-US" sz="3100" dirty="0" err="1">
                <a:solidFill>
                  <a:srgbClr val="3333FF"/>
                </a:solidFill>
                <a:latin typeface="Symbol" pitchFamily="18" charset="2"/>
              </a:rPr>
              <a:t>m</a:t>
            </a:r>
            <a:endParaRPr lang="en-US" sz="3100" dirty="0">
              <a:solidFill>
                <a:srgbClr val="3333FF"/>
              </a:solidFill>
              <a:latin typeface="Symbol" pitchFamily="18" charset="2"/>
            </a:endParaRPr>
          </a:p>
        </p:txBody>
      </p:sp>
      <p:sp>
        <p:nvSpPr>
          <p:cNvPr id="1211431" name="Text Box 39"/>
          <p:cNvSpPr txBox="1">
            <a:spLocks noChangeArrowheads="1"/>
          </p:cNvSpPr>
          <p:nvPr/>
        </p:nvSpPr>
        <p:spPr bwMode="auto">
          <a:xfrm>
            <a:off x="8087790" y="3594735"/>
            <a:ext cx="887031" cy="579931"/>
          </a:xfrm>
          <a:prstGeom prst="rect">
            <a:avLst/>
          </a:prstGeom>
          <a:noFill/>
          <a:ln w="38100" algn="ctr">
            <a:noFill/>
            <a:miter lim="800000"/>
            <a:headEnd/>
            <a:tailEnd/>
          </a:ln>
          <a:effectLst/>
        </p:spPr>
        <p:txBody>
          <a:bodyPr wrap="none" lIns="101882" tIns="50941" rIns="101882" bIns="50941">
            <a:spAutoFit/>
          </a:bodyPr>
          <a:lstStyle/>
          <a:p>
            <a:pPr marL="212255" indent="-212255"/>
            <a:r>
              <a:rPr lang="en-US" sz="3100" dirty="0" err="1"/>
              <a:t>e</a:t>
            </a:r>
            <a:r>
              <a:rPr lang="en-US" sz="3100" dirty="0" err="1">
                <a:solidFill>
                  <a:srgbClr val="3333FF"/>
                </a:solidFill>
                <a:latin typeface="Symbol" pitchFamily="18" charset="2"/>
              </a:rPr>
              <a:t>mm</a:t>
            </a:r>
            <a:endParaRPr lang="en-US" sz="3100" dirty="0">
              <a:solidFill>
                <a:srgbClr val="3333FF"/>
              </a:solidFill>
              <a:latin typeface="Symbol" pitchFamily="18" charset="2"/>
            </a:endParaRPr>
          </a:p>
        </p:txBody>
      </p:sp>
      <p:sp>
        <p:nvSpPr>
          <p:cNvPr id="1211432" name="Text Box 40"/>
          <p:cNvSpPr txBox="1">
            <a:spLocks noChangeArrowheads="1"/>
          </p:cNvSpPr>
          <p:nvPr/>
        </p:nvSpPr>
        <p:spPr bwMode="auto">
          <a:xfrm>
            <a:off x="8082837" y="4013942"/>
            <a:ext cx="893443" cy="579931"/>
          </a:xfrm>
          <a:prstGeom prst="rect">
            <a:avLst/>
          </a:prstGeom>
          <a:noFill/>
          <a:ln w="38100" algn="ctr">
            <a:noFill/>
            <a:miter lim="800000"/>
            <a:headEnd/>
            <a:tailEnd/>
          </a:ln>
          <a:effectLst/>
        </p:spPr>
        <p:txBody>
          <a:bodyPr wrap="none" lIns="101882" tIns="50941" rIns="101882" bIns="50941">
            <a:spAutoFit/>
          </a:bodyPr>
          <a:lstStyle/>
          <a:p>
            <a:pPr marL="212255" indent="-212255"/>
            <a:r>
              <a:rPr lang="en-US" sz="3100" dirty="0" err="1">
                <a:solidFill>
                  <a:srgbClr val="3333FF"/>
                </a:solidFill>
                <a:latin typeface="Symbol" pitchFamily="18" charset="2"/>
              </a:rPr>
              <a:t>mmm</a:t>
            </a:r>
            <a:endParaRPr lang="en-US" sz="3100" dirty="0">
              <a:solidFill>
                <a:srgbClr val="3333FF"/>
              </a:solidFill>
              <a:latin typeface="Symbol" pitchFamily="18" charset="2"/>
            </a:endParaRPr>
          </a:p>
        </p:txBody>
      </p:sp>
      <p:sp>
        <p:nvSpPr>
          <p:cNvPr id="1211433" name="Text Box 41"/>
          <p:cNvSpPr txBox="1">
            <a:spLocks noChangeArrowheads="1"/>
          </p:cNvSpPr>
          <p:nvPr/>
        </p:nvSpPr>
        <p:spPr bwMode="auto">
          <a:xfrm>
            <a:off x="8976528" y="2849880"/>
            <a:ext cx="826117" cy="579931"/>
          </a:xfrm>
          <a:prstGeom prst="rect">
            <a:avLst/>
          </a:prstGeom>
          <a:noFill/>
          <a:ln w="38100" algn="ctr">
            <a:noFill/>
            <a:miter lim="800000"/>
            <a:headEnd/>
            <a:tailEnd/>
          </a:ln>
          <a:effectLst/>
        </p:spPr>
        <p:txBody>
          <a:bodyPr wrap="none" lIns="101882" tIns="50941" rIns="101882" bIns="50941">
            <a:spAutoFit/>
          </a:bodyPr>
          <a:lstStyle/>
          <a:p>
            <a:pPr marL="212255" indent="-212255"/>
            <a:r>
              <a:rPr lang="en-US" sz="3100" dirty="0" err="1"/>
              <a:t>ee</a:t>
            </a:r>
            <a:r>
              <a:rPr lang="en-US" sz="3100" dirty="0" err="1">
                <a:solidFill>
                  <a:schemeClr val="tx1"/>
                </a:solidFill>
                <a:latin typeface="Symbol" pitchFamily="18" charset="2"/>
              </a:rPr>
              <a:t>t</a:t>
            </a:r>
            <a:endParaRPr lang="en-US" sz="3100" dirty="0">
              <a:solidFill>
                <a:schemeClr val="tx1"/>
              </a:solidFill>
              <a:latin typeface="Symbol" pitchFamily="18" charset="2"/>
            </a:endParaRPr>
          </a:p>
        </p:txBody>
      </p:sp>
      <p:sp>
        <p:nvSpPr>
          <p:cNvPr id="1211434" name="Text Box 42"/>
          <p:cNvSpPr txBox="1">
            <a:spLocks noChangeArrowheads="1"/>
          </p:cNvSpPr>
          <p:nvPr/>
        </p:nvSpPr>
        <p:spPr bwMode="auto">
          <a:xfrm>
            <a:off x="8975354" y="3182727"/>
            <a:ext cx="838941" cy="579931"/>
          </a:xfrm>
          <a:prstGeom prst="rect">
            <a:avLst/>
          </a:prstGeom>
          <a:noFill/>
          <a:ln w="38100" algn="ctr">
            <a:noFill/>
            <a:miter lim="800000"/>
            <a:headEnd/>
            <a:tailEnd/>
          </a:ln>
          <a:effectLst/>
        </p:spPr>
        <p:txBody>
          <a:bodyPr wrap="none" lIns="101882" tIns="50941" rIns="101882" bIns="50941">
            <a:spAutoFit/>
          </a:bodyPr>
          <a:lstStyle/>
          <a:p>
            <a:pPr marL="212255" indent="-212255"/>
            <a:r>
              <a:rPr lang="en-US" sz="3100" dirty="0" err="1">
                <a:solidFill>
                  <a:srgbClr val="3333FF"/>
                </a:solidFill>
                <a:latin typeface="Symbol" pitchFamily="18" charset="2"/>
              </a:rPr>
              <a:t>mm</a:t>
            </a:r>
            <a:r>
              <a:rPr lang="en-US" sz="3100" dirty="0" err="1">
                <a:solidFill>
                  <a:schemeClr val="tx1"/>
                </a:solidFill>
                <a:latin typeface="Symbol" pitchFamily="18" charset="2"/>
              </a:rPr>
              <a:t>t</a:t>
            </a:r>
            <a:endParaRPr lang="en-US" sz="3100" dirty="0">
              <a:solidFill>
                <a:schemeClr val="tx1"/>
              </a:solidFill>
              <a:latin typeface="Symbol" pitchFamily="18" charset="2"/>
            </a:endParaRPr>
          </a:p>
        </p:txBody>
      </p:sp>
      <p:sp>
        <p:nvSpPr>
          <p:cNvPr id="1211435" name="Text Box 43"/>
          <p:cNvSpPr txBox="1">
            <a:spLocks noChangeArrowheads="1"/>
          </p:cNvSpPr>
          <p:nvPr/>
        </p:nvSpPr>
        <p:spPr bwMode="auto">
          <a:xfrm>
            <a:off x="8975069" y="3600134"/>
            <a:ext cx="832529" cy="579931"/>
          </a:xfrm>
          <a:prstGeom prst="rect">
            <a:avLst/>
          </a:prstGeom>
          <a:noFill/>
          <a:ln w="38100" algn="ctr">
            <a:noFill/>
            <a:miter lim="800000"/>
            <a:headEnd/>
            <a:tailEnd/>
          </a:ln>
          <a:effectLst/>
        </p:spPr>
        <p:txBody>
          <a:bodyPr wrap="none" lIns="101882" tIns="50941" rIns="101882" bIns="50941">
            <a:spAutoFit/>
          </a:bodyPr>
          <a:lstStyle/>
          <a:p>
            <a:pPr marL="212255" indent="-212255"/>
            <a:r>
              <a:rPr lang="en-US" sz="3100" dirty="0" err="1"/>
              <a:t>e</a:t>
            </a:r>
            <a:r>
              <a:rPr lang="en-US" sz="3100" dirty="0" err="1">
                <a:solidFill>
                  <a:srgbClr val="3333FF"/>
                </a:solidFill>
                <a:latin typeface="Symbol" pitchFamily="18" charset="2"/>
              </a:rPr>
              <a:t>m</a:t>
            </a:r>
            <a:r>
              <a:rPr lang="en-US" sz="3100" dirty="0" err="1">
                <a:solidFill>
                  <a:schemeClr val="tx1"/>
                </a:solidFill>
                <a:latin typeface="Symbol" pitchFamily="18" charset="2"/>
              </a:rPr>
              <a:t>t</a:t>
            </a:r>
            <a:endParaRPr lang="en-US" sz="3100" dirty="0">
              <a:solidFill>
                <a:schemeClr val="tx1"/>
              </a:solidFill>
              <a:latin typeface="Symbol" pitchFamily="18" charset="2"/>
            </a:endParaRPr>
          </a:p>
        </p:txBody>
      </p:sp>
      <p:sp>
        <p:nvSpPr>
          <p:cNvPr id="47" name="Line 26"/>
          <p:cNvSpPr>
            <a:spLocks noChangeShapeType="1"/>
          </p:cNvSpPr>
          <p:nvPr/>
        </p:nvSpPr>
        <p:spPr bwMode="auto">
          <a:xfrm flipH="1" flipV="1">
            <a:off x="1631787" y="4876800"/>
            <a:ext cx="1035212" cy="0"/>
          </a:xfrm>
          <a:prstGeom prst="line">
            <a:avLst/>
          </a:prstGeom>
          <a:noFill/>
          <a:ln w="38100">
            <a:solidFill>
              <a:schemeClr val="tx1"/>
            </a:solidFill>
            <a:prstDash val="dash"/>
            <a:round/>
            <a:headEnd/>
            <a:tailEnd/>
          </a:ln>
          <a:effectLst/>
        </p:spPr>
        <p:txBody>
          <a:bodyPr wrap="square" lIns="101882" tIns="50941" rIns="101882" bIns="50941">
            <a:spAutoFit/>
          </a:bodyPr>
          <a:lstStyle/>
          <a:p>
            <a:endParaRPr lang="en-US"/>
          </a:p>
        </p:txBody>
      </p:sp>
      <p:sp>
        <p:nvSpPr>
          <p:cNvPr id="38" name="Date Placeholder 3"/>
          <p:cNvSpPr>
            <a:spLocks noGrp="1"/>
          </p:cNvSpPr>
          <p:nvPr>
            <p:ph type="dt" sz="half" idx="10"/>
          </p:nvPr>
        </p:nvSpPr>
        <p:spPr>
          <a:xfrm>
            <a:off x="754063" y="7081838"/>
            <a:ext cx="2095500" cy="517525"/>
          </a:xfrm>
        </p:spPr>
        <p:txBody>
          <a:bodyPr/>
          <a:lstStyle/>
          <a:p>
            <a:pPr>
              <a:defRPr/>
            </a:pPr>
            <a:endParaRPr lang="en-US" dirty="0" smtClean="0">
              <a:solidFill>
                <a:schemeClr val="tx1"/>
              </a:solidFill>
              <a:latin typeface="+mn-lt"/>
            </a:endParaRPr>
          </a:p>
          <a:p>
            <a:pPr>
              <a:defRPr/>
            </a:pPr>
            <a:r>
              <a:rPr lang="en-US" dirty="0" smtClean="0">
                <a:solidFill>
                  <a:schemeClr val="tx1"/>
                </a:solidFill>
                <a:latin typeface="+mn-lt"/>
              </a:rPr>
              <a:t>September 2014</a:t>
            </a:r>
          </a:p>
          <a:p>
            <a:pPr>
              <a:defRPr/>
            </a:pPr>
            <a:endParaRPr lang="en-US" dirty="0">
              <a:solidFill>
                <a:schemeClr val="tx1"/>
              </a:solidFill>
              <a:latin typeface="+mn-lt"/>
            </a:endParaRPr>
          </a:p>
        </p:txBody>
      </p:sp>
      <p:sp>
        <p:nvSpPr>
          <p:cNvPr id="39" name="Footer Placeholder 4"/>
          <p:cNvSpPr>
            <a:spLocks noGrp="1"/>
          </p:cNvSpPr>
          <p:nvPr>
            <p:ph type="ftr" sz="quarter" idx="11"/>
          </p:nvPr>
        </p:nvSpPr>
        <p:spPr>
          <a:xfrm>
            <a:off x="2895600" y="7086600"/>
            <a:ext cx="4343400" cy="517525"/>
          </a:xfrm>
        </p:spPr>
        <p:txBody>
          <a:bodyPr/>
          <a:lstStyle/>
          <a:p>
            <a:pPr>
              <a:defRPr/>
            </a:pPr>
            <a:endParaRPr lang="en-US" smtClean="0">
              <a:solidFill>
                <a:schemeClr val="tx1"/>
              </a:solidFill>
              <a:latin typeface="+mn-lt"/>
            </a:endParaRPr>
          </a:p>
          <a:p>
            <a:pPr>
              <a:defRPr/>
            </a:pPr>
            <a:r>
              <a:rPr lang="en-US" smtClean="0">
                <a:solidFill>
                  <a:schemeClr val="tx1"/>
                </a:solidFill>
                <a:latin typeface="+mn-lt"/>
              </a:rPr>
              <a:t>David Toback, Arnowitt Fest</a:t>
            </a:r>
            <a:endParaRPr lang="en-US"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11396"/>
                                        </p:tgtEl>
                                        <p:attrNameLst>
                                          <p:attrName>style.visibility</p:attrName>
                                        </p:attrNameLst>
                                      </p:cBhvr>
                                      <p:to>
                                        <p:strVal val="visible"/>
                                      </p:to>
                                    </p:set>
                                    <p:animEffect transition="in" filter="wipe(left)">
                                      <p:cBhvr>
                                        <p:cTn id="7" dur="500"/>
                                        <p:tgtEl>
                                          <p:spTgt spid="12113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11397"/>
                                        </p:tgtEl>
                                        <p:attrNameLst>
                                          <p:attrName>style.visibility</p:attrName>
                                        </p:attrNameLst>
                                      </p:cBhvr>
                                      <p:to>
                                        <p:strVal val="visible"/>
                                      </p:to>
                                    </p:set>
                                    <p:animEffect transition="in" filter="wipe(left)">
                                      <p:cBhvr>
                                        <p:cTn id="10" dur="500"/>
                                        <p:tgtEl>
                                          <p:spTgt spid="121139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500"/>
                                        <p:tgtEl>
                                          <p:spTgt spid="4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11398"/>
                                        </p:tgtEl>
                                        <p:attrNameLst>
                                          <p:attrName>style.visibility</p:attrName>
                                        </p:attrNameLst>
                                      </p:cBhvr>
                                      <p:to>
                                        <p:strVal val="visible"/>
                                      </p:to>
                                    </p:set>
                                    <p:animEffect transition="in" filter="wipe(left)">
                                      <p:cBhvr>
                                        <p:cTn id="18" dur="500"/>
                                        <p:tgtEl>
                                          <p:spTgt spid="121139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11399"/>
                                        </p:tgtEl>
                                        <p:attrNameLst>
                                          <p:attrName>style.visibility</p:attrName>
                                        </p:attrNameLst>
                                      </p:cBhvr>
                                      <p:to>
                                        <p:strVal val="visible"/>
                                      </p:to>
                                    </p:set>
                                    <p:animEffect transition="in" filter="wipe(left)">
                                      <p:cBhvr>
                                        <p:cTn id="21" dur="500"/>
                                        <p:tgtEl>
                                          <p:spTgt spid="1211399"/>
                                        </p:tgtEl>
                                      </p:cBhvr>
                                    </p:animEffect>
                                  </p:childTnLst>
                                </p:cTn>
                              </p:par>
                              <p:par>
                                <p:cTn id="22" presetID="10" presetClass="entr" presetSubtype="0" fill="hold" nodeType="withEffect">
                                  <p:stCondLst>
                                    <p:cond delay="0"/>
                                  </p:stCondLst>
                                  <p:childTnLst>
                                    <p:set>
                                      <p:cBhvr>
                                        <p:cTn id="23" dur="1" fill="hold">
                                          <p:stCondLst>
                                            <p:cond delay="0"/>
                                          </p:stCondLst>
                                        </p:cTn>
                                        <p:tgtEl>
                                          <p:spTgt spid="1211407"/>
                                        </p:tgtEl>
                                        <p:attrNameLst>
                                          <p:attrName>style.visibility</p:attrName>
                                        </p:attrNameLst>
                                      </p:cBhvr>
                                      <p:to>
                                        <p:strVal val="visible"/>
                                      </p:to>
                                    </p:set>
                                    <p:animEffect transition="in" filter="fade">
                                      <p:cBhvr>
                                        <p:cTn id="24" dur="500"/>
                                        <p:tgtEl>
                                          <p:spTgt spid="1211407"/>
                                        </p:tgtEl>
                                      </p:cBhvr>
                                    </p:animEffect>
                                  </p:childTnLst>
                                </p:cTn>
                              </p:par>
                              <p:par>
                                <p:cTn id="25" presetID="10" presetClass="entr" presetSubtype="0" fill="hold" nodeType="withEffect">
                                  <p:stCondLst>
                                    <p:cond delay="0"/>
                                  </p:stCondLst>
                                  <p:childTnLst>
                                    <p:set>
                                      <p:cBhvr>
                                        <p:cTn id="26" dur="1" fill="hold">
                                          <p:stCondLst>
                                            <p:cond delay="0"/>
                                          </p:stCondLst>
                                        </p:cTn>
                                        <p:tgtEl>
                                          <p:spTgt spid="1211405"/>
                                        </p:tgtEl>
                                        <p:attrNameLst>
                                          <p:attrName>style.visibility</p:attrName>
                                        </p:attrNameLst>
                                      </p:cBhvr>
                                      <p:to>
                                        <p:strVal val="visible"/>
                                      </p:to>
                                    </p:set>
                                    <p:animEffect transition="in" filter="fade">
                                      <p:cBhvr>
                                        <p:cTn id="27" dur="500"/>
                                        <p:tgtEl>
                                          <p:spTgt spid="1211405"/>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211402"/>
                                        </p:tgtEl>
                                        <p:attrNameLst>
                                          <p:attrName>style.visibility</p:attrName>
                                        </p:attrNameLst>
                                      </p:cBhvr>
                                      <p:to>
                                        <p:strVal val="visible"/>
                                      </p:to>
                                    </p:set>
                                    <p:animEffect transition="in" filter="wipe(left)">
                                      <p:cBhvr>
                                        <p:cTn id="31" dur="500"/>
                                        <p:tgtEl>
                                          <p:spTgt spid="121140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11403"/>
                                        </p:tgtEl>
                                        <p:attrNameLst>
                                          <p:attrName>style.visibility</p:attrName>
                                        </p:attrNameLst>
                                      </p:cBhvr>
                                      <p:to>
                                        <p:strVal val="visible"/>
                                      </p:to>
                                    </p:set>
                                    <p:animEffect transition="in" filter="wipe(left)">
                                      <p:cBhvr>
                                        <p:cTn id="34" dur="500"/>
                                        <p:tgtEl>
                                          <p:spTgt spid="121140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11404"/>
                                        </p:tgtEl>
                                        <p:attrNameLst>
                                          <p:attrName>style.visibility</p:attrName>
                                        </p:attrNameLst>
                                      </p:cBhvr>
                                      <p:to>
                                        <p:strVal val="visible"/>
                                      </p:to>
                                    </p:set>
                                    <p:animEffect transition="in" filter="wipe(left)">
                                      <p:cBhvr>
                                        <p:cTn id="37" dur="500"/>
                                        <p:tgtEl>
                                          <p:spTgt spid="1211404"/>
                                        </p:tgtEl>
                                      </p:cBhvr>
                                    </p:animEffect>
                                  </p:childTnLst>
                                </p:cTn>
                              </p:par>
                              <p:par>
                                <p:cTn id="38" presetID="22" presetClass="entr" presetSubtype="8" fill="hold" nodeType="withEffect">
                                  <p:stCondLst>
                                    <p:cond delay="0"/>
                                  </p:stCondLst>
                                  <p:childTnLst>
                                    <p:set>
                                      <p:cBhvr>
                                        <p:cTn id="39" dur="1" fill="hold">
                                          <p:stCondLst>
                                            <p:cond delay="0"/>
                                          </p:stCondLst>
                                        </p:cTn>
                                        <p:tgtEl>
                                          <p:spTgt spid="1211394"/>
                                        </p:tgtEl>
                                        <p:attrNameLst>
                                          <p:attrName>style.visibility</p:attrName>
                                        </p:attrNameLst>
                                      </p:cBhvr>
                                      <p:to>
                                        <p:strVal val="visible"/>
                                      </p:to>
                                    </p:set>
                                    <p:animEffect transition="in" filter="wipe(left)">
                                      <p:cBhvr>
                                        <p:cTn id="40" dur="500"/>
                                        <p:tgtEl>
                                          <p:spTgt spid="1211394"/>
                                        </p:tgtEl>
                                      </p:cBhvr>
                                    </p:animEffect>
                                  </p:childTnLst>
                                </p:cTn>
                              </p:par>
                              <p:par>
                                <p:cTn id="41" presetID="22" presetClass="entr" presetSubtype="8" fill="hold" nodeType="withEffect">
                                  <p:stCondLst>
                                    <p:cond delay="0"/>
                                  </p:stCondLst>
                                  <p:childTnLst>
                                    <p:set>
                                      <p:cBhvr>
                                        <p:cTn id="42" dur="1" fill="hold">
                                          <p:stCondLst>
                                            <p:cond delay="0"/>
                                          </p:stCondLst>
                                        </p:cTn>
                                        <p:tgtEl>
                                          <p:spTgt spid="1211425"/>
                                        </p:tgtEl>
                                        <p:attrNameLst>
                                          <p:attrName>style.visibility</p:attrName>
                                        </p:attrNameLst>
                                      </p:cBhvr>
                                      <p:to>
                                        <p:strVal val="visible"/>
                                      </p:to>
                                    </p:set>
                                    <p:animEffect transition="in" filter="wipe(left)">
                                      <p:cBhvr>
                                        <p:cTn id="43" dur="500"/>
                                        <p:tgtEl>
                                          <p:spTgt spid="1211425"/>
                                        </p:tgtEl>
                                      </p:cBhvr>
                                    </p:animEffect>
                                  </p:childTnLst>
                                </p:cTn>
                              </p:par>
                              <p:par>
                                <p:cTn id="44" presetID="22" presetClass="entr" presetSubtype="8" fill="hold" nodeType="withEffect">
                                  <p:stCondLst>
                                    <p:cond delay="0"/>
                                  </p:stCondLst>
                                  <p:childTnLst>
                                    <p:set>
                                      <p:cBhvr>
                                        <p:cTn id="45" dur="1" fill="hold">
                                          <p:stCondLst>
                                            <p:cond delay="0"/>
                                          </p:stCondLst>
                                        </p:cTn>
                                        <p:tgtEl>
                                          <p:spTgt spid="1211401"/>
                                        </p:tgtEl>
                                        <p:attrNameLst>
                                          <p:attrName>style.visibility</p:attrName>
                                        </p:attrNameLst>
                                      </p:cBhvr>
                                      <p:to>
                                        <p:strVal val="visible"/>
                                      </p:to>
                                    </p:set>
                                    <p:animEffect transition="in" filter="wipe(left)">
                                      <p:cBhvr>
                                        <p:cTn id="46" dur="500"/>
                                        <p:tgtEl>
                                          <p:spTgt spid="1211401"/>
                                        </p:tgtEl>
                                      </p:cBhvr>
                                    </p:animEffect>
                                  </p:childTnLst>
                                </p:cTn>
                              </p:par>
                              <p:par>
                                <p:cTn id="47" presetID="22" presetClass="entr" presetSubtype="8" fill="hold" nodeType="withEffect">
                                  <p:stCondLst>
                                    <p:cond delay="0"/>
                                  </p:stCondLst>
                                  <p:childTnLst>
                                    <p:set>
                                      <p:cBhvr>
                                        <p:cTn id="48" dur="1" fill="hold">
                                          <p:stCondLst>
                                            <p:cond delay="0"/>
                                          </p:stCondLst>
                                        </p:cTn>
                                        <p:tgtEl>
                                          <p:spTgt spid="1211422"/>
                                        </p:tgtEl>
                                        <p:attrNameLst>
                                          <p:attrName>style.visibility</p:attrName>
                                        </p:attrNameLst>
                                      </p:cBhvr>
                                      <p:to>
                                        <p:strVal val="visible"/>
                                      </p:to>
                                    </p:set>
                                    <p:animEffect transition="in" filter="wipe(left)">
                                      <p:cBhvr>
                                        <p:cTn id="49" dur="500"/>
                                        <p:tgtEl>
                                          <p:spTgt spid="121142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211409"/>
                                        </p:tgtEl>
                                        <p:attrNameLst>
                                          <p:attrName>style.visibility</p:attrName>
                                        </p:attrNameLst>
                                      </p:cBhvr>
                                      <p:to>
                                        <p:strVal val="visible"/>
                                      </p:to>
                                    </p:set>
                                    <p:animEffect transition="in" filter="wipe(left)">
                                      <p:cBhvr>
                                        <p:cTn id="52" dur="500"/>
                                        <p:tgtEl>
                                          <p:spTgt spid="1211409"/>
                                        </p:tgtEl>
                                      </p:cBhvr>
                                    </p:animEffect>
                                  </p:childTnLst>
                                </p:cTn>
                              </p:par>
                              <p:par>
                                <p:cTn id="53" presetID="22" presetClass="entr" presetSubtype="8" fill="hold" grpId="1" nodeType="withEffect">
                                  <p:stCondLst>
                                    <p:cond delay="0"/>
                                  </p:stCondLst>
                                  <p:childTnLst>
                                    <p:set>
                                      <p:cBhvr>
                                        <p:cTn id="54" dur="1" fill="hold">
                                          <p:stCondLst>
                                            <p:cond delay="0"/>
                                          </p:stCondLst>
                                        </p:cTn>
                                        <p:tgtEl>
                                          <p:spTgt spid="1211403"/>
                                        </p:tgtEl>
                                        <p:attrNameLst>
                                          <p:attrName>style.visibility</p:attrName>
                                        </p:attrNameLst>
                                      </p:cBhvr>
                                      <p:to>
                                        <p:strVal val="visible"/>
                                      </p:to>
                                    </p:set>
                                    <p:animEffect transition="in" filter="wipe(left)">
                                      <p:cBhvr>
                                        <p:cTn id="55" dur="500"/>
                                        <p:tgtEl>
                                          <p:spTgt spid="1211403"/>
                                        </p:tgtEl>
                                      </p:cBhvr>
                                    </p:animEffect>
                                  </p:childTnLst>
                                </p:cTn>
                              </p:par>
                              <p:par>
                                <p:cTn id="56" presetID="22" presetClass="entr" presetSubtype="8" fill="hold" grpId="1" nodeType="withEffect">
                                  <p:stCondLst>
                                    <p:cond delay="0"/>
                                  </p:stCondLst>
                                  <p:childTnLst>
                                    <p:set>
                                      <p:cBhvr>
                                        <p:cTn id="57" dur="1" fill="hold">
                                          <p:stCondLst>
                                            <p:cond delay="0"/>
                                          </p:stCondLst>
                                        </p:cTn>
                                        <p:tgtEl>
                                          <p:spTgt spid="1211404"/>
                                        </p:tgtEl>
                                        <p:attrNameLst>
                                          <p:attrName>style.visibility</p:attrName>
                                        </p:attrNameLst>
                                      </p:cBhvr>
                                      <p:to>
                                        <p:strVal val="visible"/>
                                      </p:to>
                                    </p:set>
                                    <p:animEffect transition="in" filter="wipe(left)">
                                      <p:cBhvr>
                                        <p:cTn id="58" dur="500"/>
                                        <p:tgtEl>
                                          <p:spTgt spid="1211404"/>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211421"/>
                                        </p:tgtEl>
                                        <p:attrNameLst>
                                          <p:attrName>style.visibility</p:attrName>
                                        </p:attrNameLst>
                                      </p:cBhvr>
                                      <p:to>
                                        <p:strVal val="visible"/>
                                      </p:to>
                                    </p:set>
                                    <p:animEffect transition="in" filter="wipe(left)">
                                      <p:cBhvr>
                                        <p:cTn id="62" dur="500"/>
                                        <p:tgtEl>
                                          <p:spTgt spid="121142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211419"/>
                                        </p:tgtEl>
                                        <p:attrNameLst>
                                          <p:attrName>style.visibility</p:attrName>
                                        </p:attrNameLst>
                                      </p:cBhvr>
                                      <p:to>
                                        <p:strVal val="visible"/>
                                      </p:to>
                                    </p:set>
                                    <p:animEffect transition="in" filter="wipe(left)">
                                      <p:cBhvr>
                                        <p:cTn id="65" dur="500"/>
                                        <p:tgtEl>
                                          <p:spTgt spid="1211419"/>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211418"/>
                                        </p:tgtEl>
                                        <p:attrNameLst>
                                          <p:attrName>style.visibility</p:attrName>
                                        </p:attrNameLst>
                                      </p:cBhvr>
                                      <p:to>
                                        <p:strVal val="visible"/>
                                      </p:to>
                                    </p:set>
                                    <p:animEffect transition="in" filter="wipe(left)">
                                      <p:cBhvr>
                                        <p:cTn id="68" dur="500"/>
                                        <p:tgtEl>
                                          <p:spTgt spid="1211418"/>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211420"/>
                                        </p:tgtEl>
                                        <p:attrNameLst>
                                          <p:attrName>style.visibility</p:attrName>
                                        </p:attrNameLst>
                                      </p:cBhvr>
                                      <p:to>
                                        <p:strVal val="visible"/>
                                      </p:to>
                                    </p:set>
                                    <p:animEffect transition="in" filter="wipe(left)">
                                      <p:cBhvr>
                                        <p:cTn id="71" dur="500"/>
                                        <p:tgtEl>
                                          <p:spTgt spid="1211420"/>
                                        </p:tgtEl>
                                      </p:cBhvr>
                                    </p:animEffect>
                                  </p:childTnLst>
                                </p:cTn>
                              </p:par>
                            </p:childTnLst>
                          </p:cTn>
                        </p:par>
                        <p:par>
                          <p:cTn id="72" fill="hold">
                            <p:stCondLst>
                              <p:cond delay="2500"/>
                            </p:stCondLst>
                            <p:childTnLst>
                              <p:par>
                                <p:cTn id="73" presetID="22" presetClass="entr" presetSubtype="8" fill="hold" nodeType="afterEffect">
                                  <p:stCondLst>
                                    <p:cond delay="0"/>
                                  </p:stCondLst>
                                  <p:childTnLst>
                                    <p:set>
                                      <p:cBhvr>
                                        <p:cTn id="74" dur="1" fill="hold">
                                          <p:stCondLst>
                                            <p:cond delay="0"/>
                                          </p:stCondLst>
                                        </p:cTn>
                                        <p:tgtEl>
                                          <p:spTgt spid="1211406"/>
                                        </p:tgtEl>
                                        <p:attrNameLst>
                                          <p:attrName>style.visibility</p:attrName>
                                        </p:attrNameLst>
                                      </p:cBhvr>
                                      <p:to>
                                        <p:strVal val="visible"/>
                                      </p:to>
                                    </p:set>
                                    <p:animEffect transition="in" filter="wipe(left)">
                                      <p:cBhvr>
                                        <p:cTn id="75" dur="500"/>
                                        <p:tgtEl>
                                          <p:spTgt spid="1211406"/>
                                        </p:tgtEl>
                                      </p:cBhvr>
                                    </p:animEffect>
                                  </p:childTnLst>
                                </p:cTn>
                              </p:par>
                              <p:par>
                                <p:cTn id="76" presetID="22" presetClass="entr" presetSubtype="8" fill="hold" nodeType="withEffect">
                                  <p:stCondLst>
                                    <p:cond delay="0"/>
                                  </p:stCondLst>
                                  <p:childTnLst>
                                    <p:set>
                                      <p:cBhvr>
                                        <p:cTn id="77" dur="1" fill="hold">
                                          <p:stCondLst>
                                            <p:cond delay="0"/>
                                          </p:stCondLst>
                                        </p:cTn>
                                        <p:tgtEl>
                                          <p:spTgt spid="1211408"/>
                                        </p:tgtEl>
                                        <p:attrNameLst>
                                          <p:attrName>style.visibility</p:attrName>
                                        </p:attrNameLst>
                                      </p:cBhvr>
                                      <p:to>
                                        <p:strVal val="visible"/>
                                      </p:to>
                                    </p:set>
                                    <p:animEffect transition="in" filter="wipe(left)">
                                      <p:cBhvr>
                                        <p:cTn id="78" dur="500"/>
                                        <p:tgtEl>
                                          <p:spTgt spid="1211408"/>
                                        </p:tgtEl>
                                      </p:cBhvr>
                                    </p:animEffect>
                                  </p:childTnLst>
                                </p:cTn>
                              </p:par>
                              <p:par>
                                <p:cTn id="79" presetID="22" presetClass="entr" presetSubtype="8" fill="hold" nodeType="withEffect">
                                  <p:stCondLst>
                                    <p:cond delay="0"/>
                                  </p:stCondLst>
                                  <p:childTnLst>
                                    <p:set>
                                      <p:cBhvr>
                                        <p:cTn id="80" dur="1" fill="hold">
                                          <p:stCondLst>
                                            <p:cond delay="0"/>
                                          </p:stCondLst>
                                        </p:cTn>
                                        <p:tgtEl>
                                          <p:spTgt spid="1211424"/>
                                        </p:tgtEl>
                                        <p:attrNameLst>
                                          <p:attrName>style.visibility</p:attrName>
                                        </p:attrNameLst>
                                      </p:cBhvr>
                                      <p:to>
                                        <p:strVal val="visible"/>
                                      </p:to>
                                    </p:set>
                                    <p:animEffect transition="in" filter="wipe(left)">
                                      <p:cBhvr>
                                        <p:cTn id="81" dur="500"/>
                                        <p:tgtEl>
                                          <p:spTgt spid="1211424"/>
                                        </p:tgtEl>
                                      </p:cBhvr>
                                    </p:animEffect>
                                  </p:childTnLst>
                                </p:cTn>
                              </p:par>
                              <p:par>
                                <p:cTn id="82" presetID="22" presetClass="entr" presetSubtype="8" fill="hold" nodeType="withEffect">
                                  <p:stCondLst>
                                    <p:cond delay="0"/>
                                  </p:stCondLst>
                                  <p:childTnLst>
                                    <p:set>
                                      <p:cBhvr>
                                        <p:cTn id="83" dur="1" fill="hold">
                                          <p:stCondLst>
                                            <p:cond delay="0"/>
                                          </p:stCondLst>
                                        </p:cTn>
                                        <p:tgtEl>
                                          <p:spTgt spid="1211423"/>
                                        </p:tgtEl>
                                        <p:attrNameLst>
                                          <p:attrName>style.visibility</p:attrName>
                                        </p:attrNameLst>
                                      </p:cBhvr>
                                      <p:to>
                                        <p:strVal val="visible"/>
                                      </p:to>
                                    </p:set>
                                    <p:animEffect transition="in" filter="wipe(left)">
                                      <p:cBhvr>
                                        <p:cTn id="84" dur="500"/>
                                        <p:tgtEl>
                                          <p:spTgt spid="1211423"/>
                                        </p:tgtEl>
                                      </p:cBhvr>
                                    </p:animEffect>
                                  </p:childTnLst>
                                </p:cTn>
                              </p:par>
                            </p:childTnLst>
                          </p:cTn>
                        </p:par>
                        <p:par>
                          <p:cTn id="85" fill="hold">
                            <p:stCondLst>
                              <p:cond delay="3000"/>
                            </p:stCondLst>
                            <p:childTnLst>
                              <p:par>
                                <p:cTn id="86" presetID="26" presetClass="emph" presetSubtype="0" fill="hold" nodeType="afterEffect">
                                  <p:stCondLst>
                                    <p:cond delay="0"/>
                                  </p:stCondLst>
                                  <p:childTnLst>
                                    <p:animEffect transition="out" filter="fade">
                                      <p:cBhvr>
                                        <p:cTn id="87" dur="2000" tmFilter="0, 0; .2, .5; .8, .5; 1, 0"/>
                                        <p:tgtEl>
                                          <p:spTgt spid="1211406"/>
                                        </p:tgtEl>
                                      </p:cBhvr>
                                    </p:animEffect>
                                    <p:animScale>
                                      <p:cBhvr>
                                        <p:cTn id="88" dur="1000" autoRev="1" fill="hold"/>
                                        <p:tgtEl>
                                          <p:spTgt spid="1211406"/>
                                        </p:tgtEl>
                                      </p:cBhvr>
                                      <p:by x="105000" y="105000"/>
                                    </p:animScale>
                                  </p:childTnLst>
                                </p:cTn>
                              </p:par>
                              <p:par>
                                <p:cTn id="89" presetID="10" presetClass="entr" presetSubtype="0" fill="hold" grpId="0" nodeType="withEffect">
                                  <p:stCondLst>
                                    <p:cond delay="0"/>
                                  </p:stCondLst>
                                  <p:childTnLst>
                                    <p:set>
                                      <p:cBhvr>
                                        <p:cTn id="90" dur="1" fill="hold">
                                          <p:stCondLst>
                                            <p:cond delay="0"/>
                                          </p:stCondLst>
                                        </p:cTn>
                                        <p:tgtEl>
                                          <p:spTgt spid="1211427"/>
                                        </p:tgtEl>
                                        <p:attrNameLst>
                                          <p:attrName>style.visibility</p:attrName>
                                        </p:attrNameLst>
                                      </p:cBhvr>
                                      <p:to>
                                        <p:strVal val="visible"/>
                                      </p:to>
                                    </p:set>
                                    <p:animEffect transition="in" filter="fade">
                                      <p:cBhvr>
                                        <p:cTn id="91" dur="2000"/>
                                        <p:tgtEl>
                                          <p:spTgt spid="1211427"/>
                                        </p:tgtEl>
                                      </p:cBhvr>
                                    </p:animEffect>
                                  </p:childTnLst>
                                </p:cTn>
                              </p:par>
                              <p:par>
                                <p:cTn id="92" presetID="26" presetClass="emph" presetSubtype="0" fill="hold" nodeType="withEffect">
                                  <p:stCondLst>
                                    <p:cond delay="0"/>
                                  </p:stCondLst>
                                  <p:childTnLst>
                                    <p:animEffect transition="out" filter="fade">
                                      <p:cBhvr>
                                        <p:cTn id="93" dur="2000" tmFilter="0, 0; .2, .5; .8, .5; 1, 0"/>
                                        <p:tgtEl>
                                          <p:spTgt spid="1211423"/>
                                        </p:tgtEl>
                                      </p:cBhvr>
                                    </p:animEffect>
                                    <p:animScale>
                                      <p:cBhvr>
                                        <p:cTn id="94" dur="1000" autoRev="1" fill="hold"/>
                                        <p:tgtEl>
                                          <p:spTgt spid="1211423"/>
                                        </p:tgtEl>
                                      </p:cBhvr>
                                      <p:by x="105000" y="105000"/>
                                    </p:animScale>
                                  </p:childTnLst>
                                </p:cTn>
                              </p:par>
                              <p:par>
                                <p:cTn id="95" presetID="26" presetClass="emph" presetSubtype="0" fill="hold" nodeType="withEffect">
                                  <p:stCondLst>
                                    <p:cond delay="0"/>
                                  </p:stCondLst>
                                  <p:childTnLst>
                                    <p:animEffect transition="out" filter="fade">
                                      <p:cBhvr>
                                        <p:cTn id="96" dur="2000" tmFilter="0, 0; .2, .5; .8, .5; 1, 0"/>
                                        <p:tgtEl>
                                          <p:spTgt spid="1211408"/>
                                        </p:tgtEl>
                                      </p:cBhvr>
                                    </p:animEffect>
                                    <p:animScale>
                                      <p:cBhvr>
                                        <p:cTn id="97" dur="1000" autoRev="1" fill="hold"/>
                                        <p:tgtEl>
                                          <p:spTgt spid="1211408"/>
                                        </p:tgtEl>
                                      </p:cBhvr>
                                      <p:by x="105000" y="105000"/>
                                    </p:animScale>
                                  </p:childTnLst>
                                </p:cTn>
                              </p:par>
                              <p:par>
                                <p:cTn id="98" presetID="51" presetClass="entr" presetSubtype="0" fill="hold" grpId="0" nodeType="withEffect">
                                  <p:stCondLst>
                                    <p:cond delay="0"/>
                                  </p:stCondLst>
                                  <p:childTnLst>
                                    <p:set>
                                      <p:cBhvr>
                                        <p:cTn id="99" dur="1" fill="hold">
                                          <p:stCondLst>
                                            <p:cond delay="0"/>
                                          </p:stCondLst>
                                        </p:cTn>
                                        <p:tgtEl>
                                          <p:spTgt spid="1211429"/>
                                        </p:tgtEl>
                                        <p:attrNameLst>
                                          <p:attrName>style.visibility</p:attrName>
                                        </p:attrNameLst>
                                      </p:cBhvr>
                                      <p:to>
                                        <p:strVal val="visible"/>
                                      </p:to>
                                    </p:set>
                                    <p:animEffect transition="in" filter="fade">
                                      <p:cBhvr>
                                        <p:cTn id="100" dur="770" decel="100000"/>
                                        <p:tgtEl>
                                          <p:spTgt spid="1211429"/>
                                        </p:tgtEl>
                                      </p:cBhvr>
                                    </p:animEffect>
                                    <p:animScale>
                                      <p:cBhvr>
                                        <p:cTn id="101" dur="770" decel="100000"/>
                                        <p:tgtEl>
                                          <p:spTgt spid="1211429"/>
                                        </p:tgtEl>
                                      </p:cBhvr>
                                      <p:from x="10000" y="10000"/>
                                      <p:to x="200000" y="450000"/>
                                    </p:animScale>
                                    <p:animScale>
                                      <p:cBhvr>
                                        <p:cTn id="102" dur="1230" accel="100000" fill="hold">
                                          <p:stCondLst>
                                            <p:cond delay="770"/>
                                          </p:stCondLst>
                                        </p:cTn>
                                        <p:tgtEl>
                                          <p:spTgt spid="1211429"/>
                                        </p:tgtEl>
                                      </p:cBhvr>
                                      <p:from x="200000" y="450000"/>
                                      <p:to x="100000" y="100000"/>
                                    </p:animScale>
                                    <p:set>
                                      <p:cBhvr>
                                        <p:cTn id="103" dur="770" fill="hold"/>
                                        <p:tgtEl>
                                          <p:spTgt spid="1211429"/>
                                        </p:tgtEl>
                                        <p:attrNameLst>
                                          <p:attrName>ppt_x</p:attrName>
                                        </p:attrNameLst>
                                      </p:cBhvr>
                                      <p:to>
                                        <p:strVal val="(0.5)"/>
                                      </p:to>
                                    </p:set>
                                    <p:anim from="(0.5)" to="(#ppt_x)" calcmode="lin" valueType="num">
                                      <p:cBhvr>
                                        <p:cTn id="104" dur="1230" accel="100000" fill="hold">
                                          <p:stCondLst>
                                            <p:cond delay="770"/>
                                          </p:stCondLst>
                                        </p:cTn>
                                        <p:tgtEl>
                                          <p:spTgt spid="1211429"/>
                                        </p:tgtEl>
                                        <p:attrNameLst>
                                          <p:attrName>ppt_x</p:attrName>
                                        </p:attrNameLst>
                                      </p:cBhvr>
                                    </p:anim>
                                    <p:set>
                                      <p:cBhvr>
                                        <p:cTn id="105" dur="770" fill="hold"/>
                                        <p:tgtEl>
                                          <p:spTgt spid="1211429"/>
                                        </p:tgtEl>
                                        <p:attrNameLst>
                                          <p:attrName>ppt_y</p:attrName>
                                        </p:attrNameLst>
                                      </p:cBhvr>
                                      <p:to>
                                        <p:strVal val="(#ppt_y+0.4)"/>
                                      </p:to>
                                    </p:set>
                                    <p:anim from="(#ppt_y+0.4)" to="(#ppt_y)" calcmode="lin" valueType="num">
                                      <p:cBhvr>
                                        <p:cTn id="106" dur="1230" accel="100000" fill="hold">
                                          <p:stCondLst>
                                            <p:cond delay="770"/>
                                          </p:stCondLst>
                                        </p:cTn>
                                        <p:tgtEl>
                                          <p:spTgt spid="1211429"/>
                                        </p:tgtEl>
                                        <p:attrNameLst>
                                          <p:attrName>ppt_y</p:attrName>
                                        </p:attrNameLst>
                                      </p:cBhvr>
                                    </p:anim>
                                  </p:childTnLst>
                                </p:cTn>
                              </p:par>
                            </p:childTnLst>
                          </p:cTn>
                        </p:par>
                        <p:par>
                          <p:cTn id="107" fill="hold">
                            <p:stCondLst>
                              <p:cond delay="5000"/>
                            </p:stCondLst>
                            <p:childTnLst>
                              <p:par>
                                <p:cTn id="108" presetID="26" presetClass="emph" presetSubtype="0" fill="hold" nodeType="afterEffect">
                                  <p:stCondLst>
                                    <p:cond delay="0"/>
                                  </p:stCondLst>
                                  <p:childTnLst>
                                    <p:animEffect transition="out" filter="fade">
                                      <p:cBhvr>
                                        <p:cTn id="109" dur="2000" tmFilter="0, 0; .2, .5; .8, .5; 1, 0"/>
                                        <p:tgtEl>
                                          <p:spTgt spid="1211406"/>
                                        </p:tgtEl>
                                      </p:cBhvr>
                                    </p:animEffect>
                                    <p:animScale>
                                      <p:cBhvr>
                                        <p:cTn id="110" dur="1000" autoRev="1" fill="hold"/>
                                        <p:tgtEl>
                                          <p:spTgt spid="1211406"/>
                                        </p:tgtEl>
                                      </p:cBhvr>
                                      <p:by x="105000" y="105000"/>
                                    </p:animScale>
                                  </p:childTnLst>
                                </p:cTn>
                              </p:par>
                              <p:par>
                                <p:cTn id="111" presetID="26" presetClass="emph" presetSubtype="0" fill="hold" nodeType="withEffect">
                                  <p:stCondLst>
                                    <p:cond delay="0"/>
                                  </p:stCondLst>
                                  <p:childTnLst>
                                    <p:animEffect transition="out" filter="fade">
                                      <p:cBhvr>
                                        <p:cTn id="112" dur="2000" tmFilter="0, 0; .2, .5; .8, .5; 1, 0"/>
                                        <p:tgtEl>
                                          <p:spTgt spid="1211423"/>
                                        </p:tgtEl>
                                      </p:cBhvr>
                                    </p:animEffect>
                                    <p:animScale>
                                      <p:cBhvr>
                                        <p:cTn id="113" dur="1000" autoRev="1" fill="hold"/>
                                        <p:tgtEl>
                                          <p:spTgt spid="1211423"/>
                                        </p:tgtEl>
                                      </p:cBhvr>
                                      <p:by x="105000" y="105000"/>
                                    </p:animScale>
                                  </p:childTnLst>
                                </p:cTn>
                              </p:par>
                              <p:par>
                                <p:cTn id="114" presetID="26" presetClass="emph" presetSubtype="0" fill="hold" nodeType="withEffect">
                                  <p:stCondLst>
                                    <p:cond delay="0"/>
                                  </p:stCondLst>
                                  <p:childTnLst>
                                    <p:animEffect transition="out" filter="fade">
                                      <p:cBhvr>
                                        <p:cTn id="115" dur="2000" tmFilter="0, 0; .2, .5; .8, .5; 1, 0"/>
                                        <p:tgtEl>
                                          <p:spTgt spid="1211408"/>
                                        </p:tgtEl>
                                      </p:cBhvr>
                                    </p:animEffect>
                                    <p:animScale>
                                      <p:cBhvr>
                                        <p:cTn id="116" dur="1000" autoRev="1" fill="hold"/>
                                        <p:tgtEl>
                                          <p:spTgt spid="1211408"/>
                                        </p:tgtEl>
                                      </p:cBhvr>
                                      <p:by x="105000" y="105000"/>
                                    </p:animScale>
                                  </p:childTnLst>
                                </p:cTn>
                              </p:par>
                              <p:par>
                                <p:cTn id="117" presetID="51" presetClass="entr" presetSubtype="0" fill="hold" grpId="0" nodeType="withEffect">
                                  <p:stCondLst>
                                    <p:cond delay="0"/>
                                  </p:stCondLst>
                                  <p:childTnLst>
                                    <p:set>
                                      <p:cBhvr>
                                        <p:cTn id="118" dur="1" fill="hold">
                                          <p:stCondLst>
                                            <p:cond delay="0"/>
                                          </p:stCondLst>
                                        </p:cTn>
                                        <p:tgtEl>
                                          <p:spTgt spid="1211430"/>
                                        </p:tgtEl>
                                        <p:attrNameLst>
                                          <p:attrName>style.visibility</p:attrName>
                                        </p:attrNameLst>
                                      </p:cBhvr>
                                      <p:to>
                                        <p:strVal val="visible"/>
                                      </p:to>
                                    </p:set>
                                    <p:animEffect transition="in" filter="fade">
                                      <p:cBhvr>
                                        <p:cTn id="119" dur="770" decel="100000"/>
                                        <p:tgtEl>
                                          <p:spTgt spid="1211430"/>
                                        </p:tgtEl>
                                      </p:cBhvr>
                                    </p:animEffect>
                                    <p:animScale>
                                      <p:cBhvr>
                                        <p:cTn id="120" dur="770" decel="100000"/>
                                        <p:tgtEl>
                                          <p:spTgt spid="1211430"/>
                                        </p:tgtEl>
                                      </p:cBhvr>
                                      <p:from x="10000" y="10000"/>
                                      <p:to x="200000" y="450000"/>
                                    </p:animScale>
                                    <p:animScale>
                                      <p:cBhvr>
                                        <p:cTn id="121" dur="1230" accel="100000" fill="hold">
                                          <p:stCondLst>
                                            <p:cond delay="770"/>
                                          </p:stCondLst>
                                        </p:cTn>
                                        <p:tgtEl>
                                          <p:spTgt spid="1211430"/>
                                        </p:tgtEl>
                                      </p:cBhvr>
                                      <p:from x="200000" y="450000"/>
                                      <p:to x="100000" y="100000"/>
                                    </p:animScale>
                                    <p:set>
                                      <p:cBhvr>
                                        <p:cTn id="122" dur="770" fill="hold"/>
                                        <p:tgtEl>
                                          <p:spTgt spid="1211430"/>
                                        </p:tgtEl>
                                        <p:attrNameLst>
                                          <p:attrName>ppt_x</p:attrName>
                                        </p:attrNameLst>
                                      </p:cBhvr>
                                      <p:to>
                                        <p:strVal val="(0.5)"/>
                                      </p:to>
                                    </p:set>
                                    <p:anim from="(0.5)" to="(#ppt_x)" calcmode="lin" valueType="num">
                                      <p:cBhvr>
                                        <p:cTn id="123" dur="1230" accel="100000" fill="hold">
                                          <p:stCondLst>
                                            <p:cond delay="770"/>
                                          </p:stCondLst>
                                        </p:cTn>
                                        <p:tgtEl>
                                          <p:spTgt spid="1211430"/>
                                        </p:tgtEl>
                                        <p:attrNameLst>
                                          <p:attrName>ppt_x</p:attrName>
                                        </p:attrNameLst>
                                      </p:cBhvr>
                                    </p:anim>
                                    <p:set>
                                      <p:cBhvr>
                                        <p:cTn id="124" dur="770" fill="hold"/>
                                        <p:tgtEl>
                                          <p:spTgt spid="1211430"/>
                                        </p:tgtEl>
                                        <p:attrNameLst>
                                          <p:attrName>ppt_y</p:attrName>
                                        </p:attrNameLst>
                                      </p:cBhvr>
                                      <p:to>
                                        <p:strVal val="(#ppt_y+0.4)"/>
                                      </p:to>
                                    </p:set>
                                    <p:anim from="(#ppt_y+0.4)" to="(#ppt_y)" calcmode="lin" valueType="num">
                                      <p:cBhvr>
                                        <p:cTn id="125" dur="1230" accel="100000" fill="hold">
                                          <p:stCondLst>
                                            <p:cond delay="770"/>
                                          </p:stCondLst>
                                        </p:cTn>
                                        <p:tgtEl>
                                          <p:spTgt spid="1211430"/>
                                        </p:tgtEl>
                                        <p:attrNameLst>
                                          <p:attrName>ppt_y</p:attrName>
                                        </p:attrNameLst>
                                      </p:cBhvr>
                                    </p:anim>
                                  </p:childTnLst>
                                </p:cTn>
                              </p:par>
                            </p:childTnLst>
                          </p:cTn>
                        </p:par>
                        <p:par>
                          <p:cTn id="126" fill="hold">
                            <p:stCondLst>
                              <p:cond delay="7000"/>
                            </p:stCondLst>
                            <p:childTnLst>
                              <p:par>
                                <p:cTn id="127" presetID="26" presetClass="emph" presetSubtype="0" fill="hold" nodeType="afterEffect">
                                  <p:stCondLst>
                                    <p:cond delay="0"/>
                                  </p:stCondLst>
                                  <p:childTnLst>
                                    <p:animEffect transition="out" filter="fade">
                                      <p:cBhvr>
                                        <p:cTn id="128" dur="2000" tmFilter="0, 0; .2, .5; .8, .5; 1, 0"/>
                                        <p:tgtEl>
                                          <p:spTgt spid="1211406"/>
                                        </p:tgtEl>
                                      </p:cBhvr>
                                    </p:animEffect>
                                    <p:animScale>
                                      <p:cBhvr>
                                        <p:cTn id="129" dur="1000" autoRev="1" fill="hold"/>
                                        <p:tgtEl>
                                          <p:spTgt spid="1211406"/>
                                        </p:tgtEl>
                                      </p:cBhvr>
                                      <p:by x="105000" y="105000"/>
                                    </p:animScale>
                                  </p:childTnLst>
                                </p:cTn>
                              </p:par>
                              <p:par>
                                <p:cTn id="130" presetID="26" presetClass="emph" presetSubtype="0" fill="hold" nodeType="withEffect">
                                  <p:stCondLst>
                                    <p:cond delay="0"/>
                                  </p:stCondLst>
                                  <p:childTnLst>
                                    <p:animEffect transition="out" filter="fade">
                                      <p:cBhvr>
                                        <p:cTn id="131" dur="2000" tmFilter="0, 0; .2, .5; .8, .5; 1, 0"/>
                                        <p:tgtEl>
                                          <p:spTgt spid="1211423"/>
                                        </p:tgtEl>
                                      </p:cBhvr>
                                    </p:animEffect>
                                    <p:animScale>
                                      <p:cBhvr>
                                        <p:cTn id="132" dur="1000" autoRev="1" fill="hold"/>
                                        <p:tgtEl>
                                          <p:spTgt spid="1211423"/>
                                        </p:tgtEl>
                                      </p:cBhvr>
                                      <p:by x="105000" y="105000"/>
                                    </p:animScale>
                                  </p:childTnLst>
                                </p:cTn>
                              </p:par>
                              <p:par>
                                <p:cTn id="133" presetID="26" presetClass="emph" presetSubtype="0" fill="hold" nodeType="withEffect">
                                  <p:stCondLst>
                                    <p:cond delay="0"/>
                                  </p:stCondLst>
                                  <p:childTnLst>
                                    <p:animEffect transition="out" filter="fade">
                                      <p:cBhvr>
                                        <p:cTn id="134" dur="2000" tmFilter="0, 0; .2, .5; .8, .5; 1, 0"/>
                                        <p:tgtEl>
                                          <p:spTgt spid="1211408"/>
                                        </p:tgtEl>
                                      </p:cBhvr>
                                    </p:animEffect>
                                    <p:animScale>
                                      <p:cBhvr>
                                        <p:cTn id="135" dur="1000" autoRev="1" fill="hold"/>
                                        <p:tgtEl>
                                          <p:spTgt spid="1211408"/>
                                        </p:tgtEl>
                                      </p:cBhvr>
                                      <p:by x="105000" y="105000"/>
                                    </p:animScale>
                                  </p:childTnLst>
                                </p:cTn>
                              </p:par>
                              <p:par>
                                <p:cTn id="136" presetID="51" presetClass="entr" presetSubtype="0" fill="hold" grpId="0" nodeType="withEffect">
                                  <p:stCondLst>
                                    <p:cond delay="0"/>
                                  </p:stCondLst>
                                  <p:childTnLst>
                                    <p:set>
                                      <p:cBhvr>
                                        <p:cTn id="137" dur="1" fill="hold">
                                          <p:stCondLst>
                                            <p:cond delay="0"/>
                                          </p:stCondLst>
                                        </p:cTn>
                                        <p:tgtEl>
                                          <p:spTgt spid="1211431"/>
                                        </p:tgtEl>
                                        <p:attrNameLst>
                                          <p:attrName>style.visibility</p:attrName>
                                        </p:attrNameLst>
                                      </p:cBhvr>
                                      <p:to>
                                        <p:strVal val="visible"/>
                                      </p:to>
                                    </p:set>
                                    <p:animEffect transition="in" filter="fade">
                                      <p:cBhvr>
                                        <p:cTn id="138" dur="770" decel="100000"/>
                                        <p:tgtEl>
                                          <p:spTgt spid="1211431"/>
                                        </p:tgtEl>
                                      </p:cBhvr>
                                    </p:animEffect>
                                    <p:animScale>
                                      <p:cBhvr>
                                        <p:cTn id="139" dur="770" decel="100000"/>
                                        <p:tgtEl>
                                          <p:spTgt spid="1211431"/>
                                        </p:tgtEl>
                                      </p:cBhvr>
                                      <p:from x="10000" y="10000"/>
                                      <p:to x="200000" y="450000"/>
                                    </p:animScale>
                                    <p:animScale>
                                      <p:cBhvr>
                                        <p:cTn id="140" dur="1230" accel="100000" fill="hold">
                                          <p:stCondLst>
                                            <p:cond delay="770"/>
                                          </p:stCondLst>
                                        </p:cTn>
                                        <p:tgtEl>
                                          <p:spTgt spid="1211431"/>
                                        </p:tgtEl>
                                      </p:cBhvr>
                                      <p:from x="200000" y="450000"/>
                                      <p:to x="100000" y="100000"/>
                                    </p:animScale>
                                    <p:set>
                                      <p:cBhvr>
                                        <p:cTn id="141" dur="770" fill="hold"/>
                                        <p:tgtEl>
                                          <p:spTgt spid="1211431"/>
                                        </p:tgtEl>
                                        <p:attrNameLst>
                                          <p:attrName>ppt_x</p:attrName>
                                        </p:attrNameLst>
                                      </p:cBhvr>
                                      <p:to>
                                        <p:strVal val="(0.5)"/>
                                      </p:to>
                                    </p:set>
                                    <p:anim from="(0.5)" to="(#ppt_x)" calcmode="lin" valueType="num">
                                      <p:cBhvr>
                                        <p:cTn id="142" dur="1230" accel="100000" fill="hold">
                                          <p:stCondLst>
                                            <p:cond delay="770"/>
                                          </p:stCondLst>
                                        </p:cTn>
                                        <p:tgtEl>
                                          <p:spTgt spid="1211431"/>
                                        </p:tgtEl>
                                        <p:attrNameLst>
                                          <p:attrName>ppt_x</p:attrName>
                                        </p:attrNameLst>
                                      </p:cBhvr>
                                    </p:anim>
                                    <p:set>
                                      <p:cBhvr>
                                        <p:cTn id="143" dur="770" fill="hold"/>
                                        <p:tgtEl>
                                          <p:spTgt spid="1211431"/>
                                        </p:tgtEl>
                                        <p:attrNameLst>
                                          <p:attrName>ppt_y</p:attrName>
                                        </p:attrNameLst>
                                      </p:cBhvr>
                                      <p:to>
                                        <p:strVal val="(#ppt_y+0.4)"/>
                                      </p:to>
                                    </p:set>
                                    <p:anim from="(#ppt_y+0.4)" to="(#ppt_y)" calcmode="lin" valueType="num">
                                      <p:cBhvr>
                                        <p:cTn id="144" dur="1230" accel="100000" fill="hold">
                                          <p:stCondLst>
                                            <p:cond delay="770"/>
                                          </p:stCondLst>
                                        </p:cTn>
                                        <p:tgtEl>
                                          <p:spTgt spid="1211431"/>
                                        </p:tgtEl>
                                        <p:attrNameLst>
                                          <p:attrName>ppt_y</p:attrName>
                                        </p:attrNameLst>
                                      </p:cBhvr>
                                    </p:anim>
                                  </p:childTnLst>
                                </p:cTn>
                              </p:par>
                            </p:childTnLst>
                          </p:cTn>
                        </p:par>
                        <p:par>
                          <p:cTn id="145" fill="hold">
                            <p:stCondLst>
                              <p:cond delay="9000"/>
                            </p:stCondLst>
                            <p:childTnLst>
                              <p:par>
                                <p:cTn id="146" presetID="26" presetClass="emph" presetSubtype="0" fill="hold" nodeType="afterEffect">
                                  <p:stCondLst>
                                    <p:cond delay="0"/>
                                  </p:stCondLst>
                                  <p:childTnLst>
                                    <p:animEffect transition="out" filter="fade">
                                      <p:cBhvr>
                                        <p:cTn id="147" dur="2000" tmFilter="0, 0; .2, .5; .8, .5; 1, 0"/>
                                        <p:tgtEl>
                                          <p:spTgt spid="1211406"/>
                                        </p:tgtEl>
                                      </p:cBhvr>
                                    </p:animEffect>
                                    <p:animScale>
                                      <p:cBhvr>
                                        <p:cTn id="148" dur="1000" autoRev="1" fill="hold"/>
                                        <p:tgtEl>
                                          <p:spTgt spid="1211406"/>
                                        </p:tgtEl>
                                      </p:cBhvr>
                                      <p:by x="105000" y="105000"/>
                                    </p:animScale>
                                  </p:childTnLst>
                                </p:cTn>
                              </p:par>
                              <p:par>
                                <p:cTn id="149" presetID="26" presetClass="emph" presetSubtype="0" fill="hold" nodeType="withEffect">
                                  <p:stCondLst>
                                    <p:cond delay="0"/>
                                  </p:stCondLst>
                                  <p:childTnLst>
                                    <p:animEffect transition="out" filter="fade">
                                      <p:cBhvr>
                                        <p:cTn id="150" dur="2000" tmFilter="0, 0; .2, .5; .8, .5; 1, 0"/>
                                        <p:tgtEl>
                                          <p:spTgt spid="1211423"/>
                                        </p:tgtEl>
                                      </p:cBhvr>
                                    </p:animEffect>
                                    <p:animScale>
                                      <p:cBhvr>
                                        <p:cTn id="151" dur="1000" autoRev="1" fill="hold"/>
                                        <p:tgtEl>
                                          <p:spTgt spid="1211423"/>
                                        </p:tgtEl>
                                      </p:cBhvr>
                                      <p:by x="105000" y="105000"/>
                                    </p:animScale>
                                  </p:childTnLst>
                                </p:cTn>
                              </p:par>
                              <p:par>
                                <p:cTn id="152" presetID="26" presetClass="emph" presetSubtype="0" fill="hold" nodeType="withEffect">
                                  <p:stCondLst>
                                    <p:cond delay="0"/>
                                  </p:stCondLst>
                                  <p:childTnLst>
                                    <p:animEffect transition="out" filter="fade">
                                      <p:cBhvr>
                                        <p:cTn id="153" dur="2000" tmFilter="0, 0; .2, .5; .8, .5; 1, 0"/>
                                        <p:tgtEl>
                                          <p:spTgt spid="1211408"/>
                                        </p:tgtEl>
                                      </p:cBhvr>
                                    </p:animEffect>
                                    <p:animScale>
                                      <p:cBhvr>
                                        <p:cTn id="154" dur="1000" autoRev="1" fill="hold"/>
                                        <p:tgtEl>
                                          <p:spTgt spid="1211408"/>
                                        </p:tgtEl>
                                      </p:cBhvr>
                                      <p:by x="105000" y="105000"/>
                                    </p:animScale>
                                  </p:childTnLst>
                                </p:cTn>
                              </p:par>
                              <p:par>
                                <p:cTn id="155" presetID="51" presetClass="entr" presetSubtype="0" fill="hold" grpId="0" nodeType="withEffect">
                                  <p:stCondLst>
                                    <p:cond delay="0"/>
                                  </p:stCondLst>
                                  <p:childTnLst>
                                    <p:set>
                                      <p:cBhvr>
                                        <p:cTn id="156" dur="1" fill="hold">
                                          <p:stCondLst>
                                            <p:cond delay="0"/>
                                          </p:stCondLst>
                                        </p:cTn>
                                        <p:tgtEl>
                                          <p:spTgt spid="1211432"/>
                                        </p:tgtEl>
                                        <p:attrNameLst>
                                          <p:attrName>style.visibility</p:attrName>
                                        </p:attrNameLst>
                                      </p:cBhvr>
                                      <p:to>
                                        <p:strVal val="visible"/>
                                      </p:to>
                                    </p:set>
                                    <p:animEffect transition="in" filter="fade">
                                      <p:cBhvr>
                                        <p:cTn id="157" dur="770" decel="100000"/>
                                        <p:tgtEl>
                                          <p:spTgt spid="1211432"/>
                                        </p:tgtEl>
                                      </p:cBhvr>
                                    </p:animEffect>
                                    <p:animScale>
                                      <p:cBhvr>
                                        <p:cTn id="158" dur="770" decel="100000"/>
                                        <p:tgtEl>
                                          <p:spTgt spid="1211432"/>
                                        </p:tgtEl>
                                      </p:cBhvr>
                                      <p:from x="10000" y="10000"/>
                                      <p:to x="200000" y="450000"/>
                                    </p:animScale>
                                    <p:animScale>
                                      <p:cBhvr>
                                        <p:cTn id="159" dur="1230" accel="100000" fill="hold">
                                          <p:stCondLst>
                                            <p:cond delay="770"/>
                                          </p:stCondLst>
                                        </p:cTn>
                                        <p:tgtEl>
                                          <p:spTgt spid="1211432"/>
                                        </p:tgtEl>
                                      </p:cBhvr>
                                      <p:from x="200000" y="450000"/>
                                      <p:to x="100000" y="100000"/>
                                    </p:animScale>
                                    <p:set>
                                      <p:cBhvr>
                                        <p:cTn id="160" dur="770" fill="hold"/>
                                        <p:tgtEl>
                                          <p:spTgt spid="1211432"/>
                                        </p:tgtEl>
                                        <p:attrNameLst>
                                          <p:attrName>ppt_x</p:attrName>
                                        </p:attrNameLst>
                                      </p:cBhvr>
                                      <p:to>
                                        <p:strVal val="(0.5)"/>
                                      </p:to>
                                    </p:set>
                                    <p:anim from="(0.5)" to="(#ppt_x)" calcmode="lin" valueType="num">
                                      <p:cBhvr>
                                        <p:cTn id="161" dur="1230" accel="100000" fill="hold">
                                          <p:stCondLst>
                                            <p:cond delay="770"/>
                                          </p:stCondLst>
                                        </p:cTn>
                                        <p:tgtEl>
                                          <p:spTgt spid="1211432"/>
                                        </p:tgtEl>
                                        <p:attrNameLst>
                                          <p:attrName>ppt_x</p:attrName>
                                        </p:attrNameLst>
                                      </p:cBhvr>
                                    </p:anim>
                                    <p:set>
                                      <p:cBhvr>
                                        <p:cTn id="162" dur="770" fill="hold"/>
                                        <p:tgtEl>
                                          <p:spTgt spid="1211432"/>
                                        </p:tgtEl>
                                        <p:attrNameLst>
                                          <p:attrName>ppt_y</p:attrName>
                                        </p:attrNameLst>
                                      </p:cBhvr>
                                      <p:to>
                                        <p:strVal val="(#ppt_y+0.4)"/>
                                      </p:to>
                                    </p:set>
                                    <p:anim from="(#ppt_y+0.4)" to="(#ppt_y)" calcmode="lin" valueType="num">
                                      <p:cBhvr>
                                        <p:cTn id="163" dur="1230" accel="100000" fill="hold">
                                          <p:stCondLst>
                                            <p:cond delay="770"/>
                                          </p:stCondLst>
                                        </p:cTn>
                                        <p:tgtEl>
                                          <p:spTgt spid="1211432"/>
                                        </p:tgtEl>
                                        <p:attrNameLst>
                                          <p:attrName>ppt_y</p:attrName>
                                        </p:attrNameLst>
                                      </p:cBhvr>
                                    </p:anim>
                                  </p:childTnLst>
                                </p:cTn>
                              </p:par>
                            </p:childTnLst>
                          </p:cTn>
                        </p:par>
                        <p:par>
                          <p:cTn id="164" fill="hold">
                            <p:stCondLst>
                              <p:cond delay="11000"/>
                            </p:stCondLst>
                            <p:childTnLst>
                              <p:par>
                                <p:cTn id="165" presetID="26" presetClass="emph" presetSubtype="0" fill="hold" nodeType="afterEffect">
                                  <p:stCondLst>
                                    <p:cond delay="0"/>
                                  </p:stCondLst>
                                  <p:childTnLst>
                                    <p:animEffect transition="out" filter="fade">
                                      <p:cBhvr>
                                        <p:cTn id="166" dur="2000" tmFilter="0, 0; .2, .5; .8, .5; 1, 0"/>
                                        <p:tgtEl>
                                          <p:spTgt spid="1211406"/>
                                        </p:tgtEl>
                                      </p:cBhvr>
                                    </p:animEffect>
                                    <p:animScale>
                                      <p:cBhvr>
                                        <p:cTn id="167" dur="1000" autoRev="1" fill="hold"/>
                                        <p:tgtEl>
                                          <p:spTgt spid="1211406"/>
                                        </p:tgtEl>
                                      </p:cBhvr>
                                      <p:by x="105000" y="105000"/>
                                    </p:animScale>
                                  </p:childTnLst>
                                </p:cTn>
                              </p:par>
                              <p:par>
                                <p:cTn id="168" presetID="26" presetClass="emph" presetSubtype="0" fill="hold" nodeType="withEffect">
                                  <p:stCondLst>
                                    <p:cond delay="0"/>
                                  </p:stCondLst>
                                  <p:childTnLst>
                                    <p:animEffect transition="out" filter="fade">
                                      <p:cBhvr>
                                        <p:cTn id="169" dur="2000" tmFilter="0, 0; .2, .5; .8, .5; 1, 0"/>
                                        <p:tgtEl>
                                          <p:spTgt spid="1211423"/>
                                        </p:tgtEl>
                                      </p:cBhvr>
                                    </p:animEffect>
                                    <p:animScale>
                                      <p:cBhvr>
                                        <p:cTn id="170" dur="1000" autoRev="1" fill="hold"/>
                                        <p:tgtEl>
                                          <p:spTgt spid="1211423"/>
                                        </p:tgtEl>
                                      </p:cBhvr>
                                      <p:by x="105000" y="105000"/>
                                    </p:animScale>
                                  </p:childTnLst>
                                </p:cTn>
                              </p:par>
                              <p:par>
                                <p:cTn id="171" presetID="26" presetClass="emph" presetSubtype="0" fill="hold" nodeType="withEffect">
                                  <p:stCondLst>
                                    <p:cond delay="0"/>
                                  </p:stCondLst>
                                  <p:childTnLst>
                                    <p:animEffect transition="out" filter="fade">
                                      <p:cBhvr>
                                        <p:cTn id="172" dur="2000" tmFilter="0, 0; .2, .5; .8, .5; 1, 0"/>
                                        <p:tgtEl>
                                          <p:spTgt spid="1211408"/>
                                        </p:tgtEl>
                                      </p:cBhvr>
                                    </p:animEffect>
                                    <p:animScale>
                                      <p:cBhvr>
                                        <p:cTn id="173" dur="1000" autoRev="1" fill="hold"/>
                                        <p:tgtEl>
                                          <p:spTgt spid="1211408"/>
                                        </p:tgtEl>
                                      </p:cBhvr>
                                      <p:by x="105000" y="105000"/>
                                    </p:animScale>
                                  </p:childTnLst>
                                </p:cTn>
                              </p:par>
                              <p:par>
                                <p:cTn id="174" presetID="51" presetClass="entr" presetSubtype="0" fill="hold" grpId="0" nodeType="withEffect">
                                  <p:stCondLst>
                                    <p:cond delay="0"/>
                                  </p:stCondLst>
                                  <p:childTnLst>
                                    <p:set>
                                      <p:cBhvr>
                                        <p:cTn id="175" dur="1" fill="hold">
                                          <p:stCondLst>
                                            <p:cond delay="0"/>
                                          </p:stCondLst>
                                        </p:cTn>
                                        <p:tgtEl>
                                          <p:spTgt spid="1211433"/>
                                        </p:tgtEl>
                                        <p:attrNameLst>
                                          <p:attrName>style.visibility</p:attrName>
                                        </p:attrNameLst>
                                      </p:cBhvr>
                                      <p:to>
                                        <p:strVal val="visible"/>
                                      </p:to>
                                    </p:set>
                                    <p:animEffect transition="in" filter="fade">
                                      <p:cBhvr>
                                        <p:cTn id="176" dur="770" decel="100000"/>
                                        <p:tgtEl>
                                          <p:spTgt spid="1211433"/>
                                        </p:tgtEl>
                                      </p:cBhvr>
                                    </p:animEffect>
                                    <p:animScale>
                                      <p:cBhvr>
                                        <p:cTn id="177" dur="770" decel="100000"/>
                                        <p:tgtEl>
                                          <p:spTgt spid="1211433"/>
                                        </p:tgtEl>
                                      </p:cBhvr>
                                      <p:from x="10000" y="10000"/>
                                      <p:to x="200000" y="450000"/>
                                    </p:animScale>
                                    <p:animScale>
                                      <p:cBhvr>
                                        <p:cTn id="178" dur="1230" accel="100000" fill="hold">
                                          <p:stCondLst>
                                            <p:cond delay="770"/>
                                          </p:stCondLst>
                                        </p:cTn>
                                        <p:tgtEl>
                                          <p:spTgt spid="1211433"/>
                                        </p:tgtEl>
                                      </p:cBhvr>
                                      <p:from x="200000" y="450000"/>
                                      <p:to x="100000" y="100000"/>
                                    </p:animScale>
                                    <p:set>
                                      <p:cBhvr>
                                        <p:cTn id="179" dur="770" fill="hold"/>
                                        <p:tgtEl>
                                          <p:spTgt spid="1211433"/>
                                        </p:tgtEl>
                                        <p:attrNameLst>
                                          <p:attrName>ppt_x</p:attrName>
                                        </p:attrNameLst>
                                      </p:cBhvr>
                                      <p:to>
                                        <p:strVal val="(0.5)"/>
                                      </p:to>
                                    </p:set>
                                    <p:anim from="(0.5)" to="(#ppt_x)" calcmode="lin" valueType="num">
                                      <p:cBhvr>
                                        <p:cTn id="180" dur="1230" accel="100000" fill="hold">
                                          <p:stCondLst>
                                            <p:cond delay="770"/>
                                          </p:stCondLst>
                                        </p:cTn>
                                        <p:tgtEl>
                                          <p:spTgt spid="1211433"/>
                                        </p:tgtEl>
                                        <p:attrNameLst>
                                          <p:attrName>ppt_x</p:attrName>
                                        </p:attrNameLst>
                                      </p:cBhvr>
                                    </p:anim>
                                    <p:set>
                                      <p:cBhvr>
                                        <p:cTn id="181" dur="770" fill="hold"/>
                                        <p:tgtEl>
                                          <p:spTgt spid="1211433"/>
                                        </p:tgtEl>
                                        <p:attrNameLst>
                                          <p:attrName>ppt_y</p:attrName>
                                        </p:attrNameLst>
                                      </p:cBhvr>
                                      <p:to>
                                        <p:strVal val="(#ppt_y+0.4)"/>
                                      </p:to>
                                    </p:set>
                                    <p:anim from="(#ppt_y+0.4)" to="(#ppt_y)" calcmode="lin" valueType="num">
                                      <p:cBhvr>
                                        <p:cTn id="182" dur="1230" accel="100000" fill="hold">
                                          <p:stCondLst>
                                            <p:cond delay="770"/>
                                          </p:stCondLst>
                                        </p:cTn>
                                        <p:tgtEl>
                                          <p:spTgt spid="1211433"/>
                                        </p:tgtEl>
                                        <p:attrNameLst>
                                          <p:attrName>ppt_y</p:attrName>
                                        </p:attrNameLst>
                                      </p:cBhvr>
                                    </p:anim>
                                  </p:childTnLst>
                                </p:cTn>
                              </p:par>
                            </p:childTnLst>
                          </p:cTn>
                        </p:par>
                        <p:par>
                          <p:cTn id="183" fill="hold">
                            <p:stCondLst>
                              <p:cond delay="13000"/>
                            </p:stCondLst>
                            <p:childTnLst>
                              <p:par>
                                <p:cTn id="184" presetID="26" presetClass="emph" presetSubtype="0" fill="hold" nodeType="afterEffect">
                                  <p:stCondLst>
                                    <p:cond delay="0"/>
                                  </p:stCondLst>
                                  <p:childTnLst>
                                    <p:animEffect transition="out" filter="fade">
                                      <p:cBhvr>
                                        <p:cTn id="185" dur="2000" tmFilter="0, 0; .2, .5; .8, .5; 1, 0"/>
                                        <p:tgtEl>
                                          <p:spTgt spid="1211406"/>
                                        </p:tgtEl>
                                      </p:cBhvr>
                                    </p:animEffect>
                                    <p:animScale>
                                      <p:cBhvr>
                                        <p:cTn id="186" dur="1000" autoRev="1" fill="hold"/>
                                        <p:tgtEl>
                                          <p:spTgt spid="1211406"/>
                                        </p:tgtEl>
                                      </p:cBhvr>
                                      <p:by x="105000" y="105000"/>
                                    </p:animScale>
                                  </p:childTnLst>
                                </p:cTn>
                              </p:par>
                              <p:par>
                                <p:cTn id="187" presetID="26" presetClass="emph" presetSubtype="0" fill="hold" nodeType="withEffect">
                                  <p:stCondLst>
                                    <p:cond delay="0"/>
                                  </p:stCondLst>
                                  <p:childTnLst>
                                    <p:animEffect transition="out" filter="fade">
                                      <p:cBhvr>
                                        <p:cTn id="188" dur="2000" tmFilter="0, 0; .2, .5; .8, .5; 1, 0"/>
                                        <p:tgtEl>
                                          <p:spTgt spid="1211423"/>
                                        </p:tgtEl>
                                      </p:cBhvr>
                                    </p:animEffect>
                                    <p:animScale>
                                      <p:cBhvr>
                                        <p:cTn id="189" dur="1000" autoRev="1" fill="hold"/>
                                        <p:tgtEl>
                                          <p:spTgt spid="1211423"/>
                                        </p:tgtEl>
                                      </p:cBhvr>
                                      <p:by x="105000" y="105000"/>
                                    </p:animScale>
                                  </p:childTnLst>
                                </p:cTn>
                              </p:par>
                              <p:par>
                                <p:cTn id="190" presetID="26" presetClass="emph" presetSubtype="0" fill="hold" nodeType="withEffect">
                                  <p:stCondLst>
                                    <p:cond delay="0"/>
                                  </p:stCondLst>
                                  <p:childTnLst>
                                    <p:animEffect transition="out" filter="fade">
                                      <p:cBhvr>
                                        <p:cTn id="191" dur="2000" tmFilter="0, 0; .2, .5; .8, .5; 1, 0"/>
                                        <p:tgtEl>
                                          <p:spTgt spid="1211408"/>
                                        </p:tgtEl>
                                      </p:cBhvr>
                                    </p:animEffect>
                                    <p:animScale>
                                      <p:cBhvr>
                                        <p:cTn id="192" dur="1000" autoRev="1" fill="hold"/>
                                        <p:tgtEl>
                                          <p:spTgt spid="1211408"/>
                                        </p:tgtEl>
                                      </p:cBhvr>
                                      <p:by x="105000" y="105000"/>
                                    </p:animScale>
                                  </p:childTnLst>
                                </p:cTn>
                              </p:par>
                              <p:par>
                                <p:cTn id="193" presetID="51" presetClass="entr" presetSubtype="0" fill="hold" grpId="0" nodeType="withEffect">
                                  <p:stCondLst>
                                    <p:cond delay="0"/>
                                  </p:stCondLst>
                                  <p:childTnLst>
                                    <p:set>
                                      <p:cBhvr>
                                        <p:cTn id="194" dur="1" fill="hold">
                                          <p:stCondLst>
                                            <p:cond delay="0"/>
                                          </p:stCondLst>
                                        </p:cTn>
                                        <p:tgtEl>
                                          <p:spTgt spid="1211434"/>
                                        </p:tgtEl>
                                        <p:attrNameLst>
                                          <p:attrName>style.visibility</p:attrName>
                                        </p:attrNameLst>
                                      </p:cBhvr>
                                      <p:to>
                                        <p:strVal val="visible"/>
                                      </p:to>
                                    </p:set>
                                    <p:animEffect transition="in" filter="fade">
                                      <p:cBhvr>
                                        <p:cTn id="195" dur="770" decel="100000"/>
                                        <p:tgtEl>
                                          <p:spTgt spid="1211434"/>
                                        </p:tgtEl>
                                      </p:cBhvr>
                                    </p:animEffect>
                                    <p:animScale>
                                      <p:cBhvr>
                                        <p:cTn id="196" dur="770" decel="100000"/>
                                        <p:tgtEl>
                                          <p:spTgt spid="1211434"/>
                                        </p:tgtEl>
                                      </p:cBhvr>
                                      <p:from x="10000" y="10000"/>
                                      <p:to x="200000" y="450000"/>
                                    </p:animScale>
                                    <p:animScale>
                                      <p:cBhvr>
                                        <p:cTn id="197" dur="1230" accel="100000" fill="hold">
                                          <p:stCondLst>
                                            <p:cond delay="770"/>
                                          </p:stCondLst>
                                        </p:cTn>
                                        <p:tgtEl>
                                          <p:spTgt spid="1211434"/>
                                        </p:tgtEl>
                                      </p:cBhvr>
                                      <p:from x="200000" y="450000"/>
                                      <p:to x="100000" y="100000"/>
                                    </p:animScale>
                                    <p:set>
                                      <p:cBhvr>
                                        <p:cTn id="198" dur="770" fill="hold"/>
                                        <p:tgtEl>
                                          <p:spTgt spid="1211434"/>
                                        </p:tgtEl>
                                        <p:attrNameLst>
                                          <p:attrName>ppt_x</p:attrName>
                                        </p:attrNameLst>
                                      </p:cBhvr>
                                      <p:to>
                                        <p:strVal val="(0.5)"/>
                                      </p:to>
                                    </p:set>
                                    <p:anim from="(0.5)" to="(#ppt_x)" calcmode="lin" valueType="num">
                                      <p:cBhvr>
                                        <p:cTn id="199" dur="1230" accel="100000" fill="hold">
                                          <p:stCondLst>
                                            <p:cond delay="770"/>
                                          </p:stCondLst>
                                        </p:cTn>
                                        <p:tgtEl>
                                          <p:spTgt spid="1211434"/>
                                        </p:tgtEl>
                                        <p:attrNameLst>
                                          <p:attrName>ppt_x</p:attrName>
                                        </p:attrNameLst>
                                      </p:cBhvr>
                                    </p:anim>
                                    <p:set>
                                      <p:cBhvr>
                                        <p:cTn id="200" dur="770" fill="hold"/>
                                        <p:tgtEl>
                                          <p:spTgt spid="1211434"/>
                                        </p:tgtEl>
                                        <p:attrNameLst>
                                          <p:attrName>ppt_y</p:attrName>
                                        </p:attrNameLst>
                                      </p:cBhvr>
                                      <p:to>
                                        <p:strVal val="(#ppt_y+0.4)"/>
                                      </p:to>
                                    </p:set>
                                    <p:anim from="(#ppt_y+0.4)" to="(#ppt_y)" calcmode="lin" valueType="num">
                                      <p:cBhvr>
                                        <p:cTn id="201" dur="1230" accel="100000" fill="hold">
                                          <p:stCondLst>
                                            <p:cond delay="770"/>
                                          </p:stCondLst>
                                        </p:cTn>
                                        <p:tgtEl>
                                          <p:spTgt spid="1211434"/>
                                        </p:tgtEl>
                                        <p:attrNameLst>
                                          <p:attrName>ppt_y</p:attrName>
                                        </p:attrNameLst>
                                      </p:cBhvr>
                                    </p:anim>
                                  </p:childTnLst>
                                </p:cTn>
                              </p:par>
                            </p:childTnLst>
                          </p:cTn>
                        </p:par>
                        <p:par>
                          <p:cTn id="202" fill="hold">
                            <p:stCondLst>
                              <p:cond delay="15000"/>
                            </p:stCondLst>
                            <p:childTnLst>
                              <p:par>
                                <p:cTn id="203" presetID="26" presetClass="emph" presetSubtype="0" fill="hold" nodeType="afterEffect">
                                  <p:stCondLst>
                                    <p:cond delay="0"/>
                                  </p:stCondLst>
                                  <p:childTnLst>
                                    <p:animEffect transition="out" filter="fade">
                                      <p:cBhvr>
                                        <p:cTn id="204" dur="2000" tmFilter="0, 0; .2, .5; .8, .5; 1, 0"/>
                                        <p:tgtEl>
                                          <p:spTgt spid="1211406"/>
                                        </p:tgtEl>
                                      </p:cBhvr>
                                    </p:animEffect>
                                    <p:animScale>
                                      <p:cBhvr>
                                        <p:cTn id="205" dur="1000" autoRev="1" fill="hold"/>
                                        <p:tgtEl>
                                          <p:spTgt spid="1211406"/>
                                        </p:tgtEl>
                                      </p:cBhvr>
                                      <p:by x="105000" y="105000"/>
                                    </p:animScale>
                                  </p:childTnLst>
                                </p:cTn>
                              </p:par>
                              <p:par>
                                <p:cTn id="206" presetID="26" presetClass="emph" presetSubtype="0" fill="hold" nodeType="withEffect">
                                  <p:stCondLst>
                                    <p:cond delay="0"/>
                                  </p:stCondLst>
                                  <p:childTnLst>
                                    <p:animEffect transition="out" filter="fade">
                                      <p:cBhvr>
                                        <p:cTn id="207" dur="2000" tmFilter="0, 0; .2, .5; .8, .5; 1, 0"/>
                                        <p:tgtEl>
                                          <p:spTgt spid="1211423"/>
                                        </p:tgtEl>
                                      </p:cBhvr>
                                    </p:animEffect>
                                    <p:animScale>
                                      <p:cBhvr>
                                        <p:cTn id="208" dur="1000" autoRev="1" fill="hold"/>
                                        <p:tgtEl>
                                          <p:spTgt spid="1211423"/>
                                        </p:tgtEl>
                                      </p:cBhvr>
                                      <p:by x="105000" y="105000"/>
                                    </p:animScale>
                                  </p:childTnLst>
                                </p:cTn>
                              </p:par>
                              <p:par>
                                <p:cTn id="209" presetID="26" presetClass="emph" presetSubtype="0" fill="hold" nodeType="withEffect">
                                  <p:stCondLst>
                                    <p:cond delay="0"/>
                                  </p:stCondLst>
                                  <p:childTnLst>
                                    <p:animEffect transition="out" filter="fade">
                                      <p:cBhvr>
                                        <p:cTn id="210" dur="2000" tmFilter="0, 0; .2, .5; .8, .5; 1, 0"/>
                                        <p:tgtEl>
                                          <p:spTgt spid="1211408"/>
                                        </p:tgtEl>
                                      </p:cBhvr>
                                    </p:animEffect>
                                    <p:animScale>
                                      <p:cBhvr>
                                        <p:cTn id="211" dur="1000" autoRev="1" fill="hold"/>
                                        <p:tgtEl>
                                          <p:spTgt spid="1211408"/>
                                        </p:tgtEl>
                                      </p:cBhvr>
                                      <p:by x="105000" y="105000"/>
                                    </p:animScale>
                                  </p:childTnLst>
                                </p:cTn>
                              </p:par>
                              <p:par>
                                <p:cTn id="212" presetID="51" presetClass="entr" presetSubtype="0" fill="hold" grpId="0" nodeType="withEffect">
                                  <p:stCondLst>
                                    <p:cond delay="0"/>
                                  </p:stCondLst>
                                  <p:childTnLst>
                                    <p:set>
                                      <p:cBhvr>
                                        <p:cTn id="213" dur="1" fill="hold">
                                          <p:stCondLst>
                                            <p:cond delay="0"/>
                                          </p:stCondLst>
                                        </p:cTn>
                                        <p:tgtEl>
                                          <p:spTgt spid="1211435"/>
                                        </p:tgtEl>
                                        <p:attrNameLst>
                                          <p:attrName>style.visibility</p:attrName>
                                        </p:attrNameLst>
                                      </p:cBhvr>
                                      <p:to>
                                        <p:strVal val="visible"/>
                                      </p:to>
                                    </p:set>
                                    <p:animEffect transition="in" filter="fade">
                                      <p:cBhvr>
                                        <p:cTn id="214" dur="770" decel="100000"/>
                                        <p:tgtEl>
                                          <p:spTgt spid="1211435"/>
                                        </p:tgtEl>
                                      </p:cBhvr>
                                    </p:animEffect>
                                    <p:animScale>
                                      <p:cBhvr>
                                        <p:cTn id="215" dur="770" decel="100000"/>
                                        <p:tgtEl>
                                          <p:spTgt spid="1211435"/>
                                        </p:tgtEl>
                                      </p:cBhvr>
                                      <p:from x="10000" y="10000"/>
                                      <p:to x="200000" y="450000"/>
                                    </p:animScale>
                                    <p:animScale>
                                      <p:cBhvr>
                                        <p:cTn id="216" dur="1230" accel="100000" fill="hold">
                                          <p:stCondLst>
                                            <p:cond delay="770"/>
                                          </p:stCondLst>
                                        </p:cTn>
                                        <p:tgtEl>
                                          <p:spTgt spid="1211435"/>
                                        </p:tgtEl>
                                      </p:cBhvr>
                                      <p:from x="200000" y="450000"/>
                                      <p:to x="100000" y="100000"/>
                                    </p:animScale>
                                    <p:set>
                                      <p:cBhvr>
                                        <p:cTn id="217" dur="770" fill="hold"/>
                                        <p:tgtEl>
                                          <p:spTgt spid="1211435"/>
                                        </p:tgtEl>
                                        <p:attrNameLst>
                                          <p:attrName>ppt_x</p:attrName>
                                        </p:attrNameLst>
                                      </p:cBhvr>
                                      <p:to>
                                        <p:strVal val="(0.5)"/>
                                      </p:to>
                                    </p:set>
                                    <p:anim from="(0.5)" to="(#ppt_x)" calcmode="lin" valueType="num">
                                      <p:cBhvr>
                                        <p:cTn id="218" dur="1230" accel="100000" fill="hold">
                                          <p:stCondLst>
                                            <p:cond delay="770"/>
                                          </p:stCondLst>
                                        </p:cTn>
                                        <p:tgtEl>
                                          <p:spTgt spid="1211435"/>
                                        </p:tgtEl>
                                        <p:attrNameLst>
                                          <p:attrName>ppt_x</p:attrName>
                                        </p:attrNameLst>
                                      </p:cBhvr>
                                    </p:anim>
                                    <p:set>
                                      <p:cBhvr>
                                        <p:cTn id="219" dur="770" fill="hold"/>
                                        <p:tgtEl>
                                          <p:spTgt spid="1211435"/>
                                        </p:tgtEl>
                                        <p:attrNameLst>
                                          <p:attrName>ppt_y</p:attrName>
                                        </p:attrNameLst>
                                      </p:cBhvr>
                                      <p:to>
                                        <p:strVal val="(#ppt_y+0.4)"/>
                                      </p:to>
                                    </p:set>
                                    <p:anim from="(#ppt_y+0.4)" to="(#ppt_y)" calcmode="lin" valueType="num">
                                      <p:cBhvr>
                                        <p:cTn id="220" dur="1230" accel="100000" fill="hold">
                                          <p:stCondLst>
                                            <p:cond delay="770"/>
                                          </p:stCondLst>
                                        </p:cTn>
                                        <p:tgtEl>
                                          <p:spTgt spid="121143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396" grpId="0" animBg="1"/>
      <p:bldP spid="1211397" grpId="0" animBg="1"/>
      <p:bldP spid="1211398" grpId="0" animBg="1"/>
      <p:bldP spid="1211399" grpId="0" animBg="1"/>
      <p:bldP spid="1211402" grpId="0" animBg="1"/>
      <p:bldP spid="1211403" grpId="0" animBg="1"/>
      <p:bldP spid="1211403" grpId="1" animBg="1"/>
      <p:bldP spid="1211404" grpId="0" animBg="1"/>
      <p:bldP spid="1211404" grpId="1" animBg="1"/>
      <p:bldP spid="1211409" grpId="0" animBg="1"/>
      <p:bldP spid="1211418" grpId="0" animBg="1"/>
      <p:bldP spid="1211419" grpId="0" animBg="1"/>
      <p:bldP spid="1211420" grpId="0" animBg="1"/>
      <p:bldP spid="1211421" grpId="0" animBg="1"/>
      <p:bldP spid="1211427" grpId="0" animBg="1"/>
      <p:bldP spid="1211429" grpId="0"/>
      <p:bldP spid="1211430" grpId="0"/>
      <p:bldP spid="1211431" grpId="0"/>
      <p:bldP spid="1211432" grpId="0"/>
      <p:bldP spid="1211433" grpId="0"/>
      <p:bldP spid="1211434" grpId="0"/>
      <p:bldP spid="1211435" grpId="0"/>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1F575D6C-95B1-4746-9269-4D5254F6E4AC}" type="slidenum">
              <a:rPr lang="en-US"/>
              <a:pPr/>
              <a:t>12</a:t>
            </a:fld>
            <a:endParaRPr lang="en-US"/>
          </a:p>
        </p:txBody>
      </p:sp>
      <p:sp>
        <p:nvSpPr>
          <p:cNvPr id="1242114" name="Rectangle 2"/>
          <p:cNvSpPr>
            <a:spLocks noGrp="1" noChangeArrowheads="1"/>
          </p:cNvSpPr>
          <p:nvPr>
            <p:ph type="title" idx="4294967295"/>
          </p:nvPr>
        </p:nvSpPr>
        <p:spPr>
          <a:xfrm>
            <a:off x="0" y="-190712"/>
            <a:ext cx="10058400" cy="1763183"/>
          </a:xfrm>
          <a:solidFill>
            <a:srgbClr val="FFFF00"/>
          </a:solidFill>
        </p:spPr>
        <p:txBody>
          <a:bodyPr lIns="101585" tIns="50793" rIns="101585" bIns="50793">
            <a:spAutoFit/>
          </a:bodyPr>
          <a:lstStyle/>
          <a:p>
            <a:r>
              <a:rPr lang="de-DE" sz="5300" i="1" dirty="0"/>
              <a:t>mSUGRA Limits from Trilepton Events</a:t>
            </a:r>
          </a:p>
        </p:txBody>
      </p:sp>
      <p:pic>
        <p:nvPicPr>
          <p:cNvPr id="1242118" name="Picture 3" descr="exclusion_color"/>
          <p:cNvPicPr>
            <a:picLocks noGrp="1" noChangeAspect="1" noChangeArrowheads="1"/>
          </p:cNvPicPr>
          <p:nvPr>
            <p:ph idx="4294967295"/>
          </p:nvPr>
        </p:nvPicPr>
        <p:blipFill>
          <a:blip r:embed="rId2" cstate="print"/>
          <a:srcRect/>
          <a:stretch>
            <a:fillRect/>
          </a:stretch>
        </p:blipFill>
        <p:spPr>
          <a:xfrm>
            <a:off x="228598" y="2362202"/>
            <a:ext cx="4982547" cy="3886200"/>
          </a:xfrm>
        </p:spPr>
      </p:pic>
      <p:sp>
        <p:nvSpPr>
          <p:cNvPr id="1242121" name="Text Box 4"/>
          <p:cNvSpPr txBox="1">
            <a:spLocks noChangeArrowheads="1"/>
          </p:cNvSpPr>
          <p:nvPr/>
        </p:nvSpPr>
        <p:spPr bwMode="auto">
          <a:xfrm>
            <a:off x="1803400" y="5531209"/>
            <a:ext cx="2377326" cy="336193"/>
          </a:xfrm>
          <a:prstGeom prst="rect">
            <a:avLst/>
          </a:prstGeom>
          <a:noFill/>
          <a:ln w="9525" algn="ctr">
            <a:noFill/>
            <a:miter lim="800000"/>
            <a:headEnd/>
            <a:tailEnd/>
          </a:ln>
        </p:spPr>
        <p:txBody>
          <a:bodyPr wrap="square" lIns="89103" tIns="44551" rIns="89103" bIns="44551">
            <a:spAutoFit/>
          </a:bodyPr>
          <a:lstStyle/>
          <a:p>
            <a:pPr algn="l" defTabSz="1017056">
              <a:spcBef>
                <a:spcPct val="0"/>
              </a:spcBef>
            </a:pPr>
            <a:r>
              <a:rPr lang="de-DE" sz="1600" dirty="0">
                <a:solidFill>
                  <a:schemeClr val="tx1"/>
                </a:solidFill>
                <a:latin typeface="Arial" pitchFamily="34" charset="0"/>
              </a:rPr>
              <a:t>LEP direct limit</a:t>
            </a:r>
          </a:p>
        </p:txBody>
      </p:sp>
      <p:pic>
        <p:nvPicPr>
          <p:cNvPr id="9" name="Picture 4"/>
          <p:cNvPicPr>
            <a:picLocks noChangeAspect="1" noChangeArrowheads="1"/>
          </p:cNvPicPr>
          <p:nvPr/>
        </p:nvPicPr>
        <p:blipFill>
          <a:blip r:embed="rId3" cstate="print"/>
          <a:srcRect l="2118" r="3964"/>
          <a:stretch>
            <a:fillRect/>
          </a:stretch>
        </p:blipFill>
        <p:spPr bwMode="auto">
          <a:xfrm>
            <a:off x="5401734" y="2057400"/>
            <a:ext cx="4504266" cy="4572000"/>
          </a:xfrm>
          <a:prstGeom prst="rect">
            <a:avLst/>
          </a:prstGeom>
          <a:noFill/>
          <a:ln w="9525">
            <a:noFill/>
            <a:miter lim="800000"/>
            <a:headEnd/>
            <a:tailEnd/>
          </a:ln>
        </p:spPr>
      </p:pic>
      <p:cxnSp>
        <p:nvCxnSpPr>
          <p:cNvPr id="10" name="Straight Arrow Connector 9"/>
          <p:cNvCxnSpPr/>
          <p:nvPr/>
        </p:nvCxnSpPr>
        <p:spPr bwMode="auto">
          <a:xfrm>
            <a:off x="4191000" y="4191000"/>
            <a:ext cx="2286000" cy="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11"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12"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Tree>
  </p:cSld>
  <p:clrMapOvr>
    <a:masterClrMapping/>
  </p:clrMapOvr>
  <p:transition advTm="137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352BCE39-B488-4F1D-B099-12231C8E4429}" type="slidenum">
              <a:rPr lang="en-US"/>
              <a:pPr/>
              <a:t>13</a:t>
            </a:fld>
            <a:endParaRPr lang="en-US"/>
          </a:p>
        </p:txBody>
      </p:sp>
      <p:sp>
        <p:nvSpPr>
          <p:cNvPr id="172034" name="Rectangle 2"/>
          <p:cNvSpPr>
            <a:spLocks noGrp="1" noChangeArrowheads="1"/>
          </p:cNvSpPr>
          <p:nvPr>
            <p:ph type="title"/>
          </p:nvPr>
        </p:nvSpPr>
        <p:spPr/>
        <p:txBody>
          <a:bodyPr/>
          <a:lstStyle/>
          <a:p>
            <a:r>
              <a:rPr lang="en-US" sz="4500" dirty="0"/>
              <a:t>High </a:t>
            </a:r>
            <a:r>
              <a:rPr lang="en-US" sz="4500" dirty="0" err="1"/>
              <a:t>Tan</a:t>
            </a:r>
            <a:r>
              <a:rPr lang="en-US" sz="4500" dirty="0" err="1">
                <a:latin typeface="Symbol" pitchFamily="18" charset="2"/>
              </a:rPr>
              <a:t>b</a:t>
            </a:r>
            <a:endParaRPr lang="en-US" sz="4500" dirty="0"/>
          </a:p>
        </p:txBody>
      </p:sp>
      <p:sp>
        <p:nvSpPr>
          <p:cNvPr id="172035" name="Rectangle 3"/>
          <p:cNvSpPr>
            <a:spLocks noGrp="1" noChangeArrowheads="1"/>
          </p:cNvSpPr>
          <p:nvPr>
            <p:ph type="body" idx="1"/>
          </p:nvPr>
        </p:nvSpPr>
        <p:spPr>
          <a:xfrm>
            <a:off x="251460" y="1371600"/>
            <a:ext cx="4191000" cy="5699760"/>
          </a:xfrm>
          <a:solidFill>
            <a:srgbClr val="F5EE59"/>
          </a:solidFill>
        </p:spPr>
        <p:txBody>
          <a:bodyPr/>
          <a:lstStyle/>
          <a:p>
            <a:pPr marL="252938" indent="-252938">
              <a:lnSpc>
                <a:spcPct val="80000"/>
              </a:lnSpc>
            </a:pPr>
            <a:r>
              <a:rPr lang="en-US" sz="2700" dirty="0" smtClean="0">
                <a:solidFill>
                  <a:schemeClr val="tx1"/>
                </a:solidFill>
              </a:rPr>
              <a:t>As more data comes in during Run II, likelihood </a:t>
            </a:r>
            <a:r>
              <a:rPr lang="en-US" sz="2700" dirty="0">
                <a:solidFill>
                  <a:schemeClr val="tx1"/>
                </a:solidFill>
              </a:rPr>
              <a:t>fits including Higgs mass limits, </a:t>
            </a:r>
            <a:r>
              <a:rPr lang="en-US" sz="2700" i="1" dirty="0">
                <a:solidFill>
                  <a:schemeClr val="tx1"/>
                </a:solidFill>
              </a:rPr>
              <a:t>g-2</a:t>
            </a:r>
            <a:r>
              <a:rPr lang="en-US" sz="2700" dirty="0">
                <a:solidFill>
                  <a:schemeClr val="tx1"/>
                </a:solidFill>
              </a:rPr>
              <a:t>, and other experimental </a:t>
            </a:r>
            <a:r>
              <a:rPr lang="en-US" sz="2700" dirty="0" smtClean="0">
                <a:solidFill>
                  <a:schemeClr val="tx1"/>
                </a:solidFill>
              </a:rPr>
              <a:t>data point to </a:t>
            </a:r>
            <a:r>
              <a:rPr lang="en-US" sz="2700" dirty="0" smtClean="0">
                <a:solidFill>
                  <a:srgbClr val="FF0000"/>
                </a:solidFill>
              </a:rPr>
              <a:t>high </a:t>
            </a:r>
            <a:r>
              <a:rPr lang="en-US" sz="2700" dirty="0" err="1">
                <a:solidFill>
                  <a:srgbClr val="FF0000"/>
                </a:solidFill>
              </a:rPr>
              <a:t>tan</a:t>
            </a:r>
            <a:r>
              <a:rPr lang="en-US" sz="2700" dirty="0" err="1">
                <a:solidFill>
                  <a:srgbClr val="FF0000"/>
                </a:solidFill>
                <a:latin typeface="Symbol" pitchFamily="18" charset="2"/>
              </a:rPr>
              <a:t>b</a:t>
            </a:r>
            <a:endParaRPr lang="en-US" sz="2700" dirty="0">
              <a:solidFill>
                <a:srgbClr val="FF0000"/>
              </a:solidFill>
            </a:endParaRPr>
          </a:p>
          <a:p>
            <a:pPr marL="252938" indent="-252938">
              <a:lnSpc>
                <a:spcPct val="80000"/>
              </a:lnSpc>
            </a:pPr>
            <a:r>
              <a:rPr lang="en-US" sz="2700" dirty="0" smtClean="0">
                <a:solidFill>
                  <a:srgbClr val="0000FF"/>
                </a:solidFill>
              </a:rPr>
              <a:t>New emphasis on Stop </a:t>
            </a:r>
            <a:r>
              <a:rPr lang="en-US" sz="2700" dirty="0">
                <a:solidFill>
                  <a:srgbClr val="0000FF"/>
                </a:solidFill>
              </a:rPr>
              <a:t>and </a:t>
            </a:r>
            <a:r>
              <a:rPr lang="en-US" sz="2700" dirty="0" err="1" smtClean="0">
                <a:solidFill>
                  <a:srgbClr val="0000FF"/>
                </a:solidFill>
              </a:rPr>
              <a:t>Sbottom</a:t>
            </a:r>
            <a:r>
              <a:rPr lang="en-US" sz="2700" dirty="0" smtClean="0">
                <a:solidFill>
                  <a:srgbClr val="0000FF"/>
                </a:solidFill>
              </a:rPr>
              <a:t> searches as their  </a:t>
            </a:r>
            <a:r>
              <a:rPr lang="en-US" sz="2700" dirty="0">
                <a:solidFill>
                  <a:srgbClr val="0000FF"/>
                </a:solidFill>
              </a:rPr>
              <a:t>masses can be </a:t>
            </a:r>
            <a:r>
              <a:rPr lang="en-US" sz="2700" dirty="0" smtClean="0">
                <a:solidFill>
                  <a:srgbClr val="0000FF"/>
                </a:solidFill>
              </a:rPr>
              <a:t>much lighter</a:t>
            </a:r>
            <a:endParaRPr lang="en-US" sz="2700" dirty="0">
              <a:solidFill>
                <a:srgbClr val="0000FF"/>
              </a:solidFill>
            </a:endParaRPr>
          </a:p>
          <a:p>
            <a:pPr marL="252938" indent="-252938">
              <a:lnSpc>
                <a:spcPct val="80000"/>
              </a:lnSpc>
            </a:pPr>
            <a:r>
              <a:rPr lang="en-US" sz="2700" dirty="0">
                <a:solidFill>
                  <a:schemeClr val="tx1"/>
                </a:solidFill>
              </a:rPr>
              <a:t>Gaugino branching fractions to </a:t>
            </a:r>
            <a:r>
              <a:rPr lang="en-US" sz="2700" dirty="0" err="1">
                <a:solidFill>
                  <a:schemeClr val="tx1"/>
                </a:solidFill>
                <a:latin typeface="Symbol" pitchFamily="18" charset="2"/>
              </a:rPr>
              <a:t>t</a:t>
            </a:r>
            <a:r>
              <a:rPr lang="en-US" sz="2700" dirty="0" err="1">
                <a:solidFill>
                  <a:schemeClr val="tx1"/>
                </a:solidFill>
              </a:rPr>
              <a:t>’s</a:t>
            </a:r>
            <a:r>
              <a:rPr lang="en-US" sz="2700" dirty="0">
                <a:solidFill>
                  <a:schemeClr val="tx1"/>
                </a:solidFill>
              </a:rPr>
              <a:t> can rise to 100% as the </a:t>
            </a:r>
            <a:r>
              <a:rPr lang="en-US" sz="2700" dirty="0" err="1">
                <a:solidFill>
                  <a:schemeClr val="tx1"/>
                </a:solidFill>
              </a:rPr>
              <a:t>stau</a:t>
            </a:r>
            <a:r>
              <a:rPr lang="en-US" sz="2700" dirty="0">
                <a:solidFill>
                  <a:schemeClr val="tx1"/>
                </a:solidFill>
              </a:rPr>
              <a:t> gets light… </a:t>
            </a:r>
          </a:p>
        </p:txBody>
      </p:sp>
      <p:pic>
        <p:nvPicPr>
          <p:cNvPr id="172040" name="Picture 8"/>
          <p:cNvPicPr>
            <a:picLocks noChangeAspect="1" noChangeArrowheads="1"/>
          </p:cNvPicPr>
          <p:nvPr/>
        </p:nvPicPr>
        <p:blipFill>
          <a:blip r:embed="rId2" cstate="print"/>
          <a:srcRect/>
          <a:stretch>
            <a:fillRect/>
          </a:stretch>
        </p:blipFill>
        <p:spPr bwMode="auto">
          <a:xfrm>
            <a:off x="4442460" y="1412663"/>
            <a:ext cx="5615940" cy="4454737"/>
          </a:xfrm>
          <a:prstGeom prst="rect">
            <a:avLst/>
          </a:prstGeom>
          <a:noFill/>
          <a:ln w="38100" algn="ctr">
            <a:noFill/>
            <a:miter lim="800000"/>
            <a:headEnd/>
            <a:tailEnd/>
          </a:ln>
          <a:effectLst/>
        </p:spPr>
      </p:pic>
      <p:sp>
        <p:nvSpPr>
          <p:cNvPr id="172041" name="Rectangle 9"/>
          <p:cNvSpPr>
            <a:spLocks noChangeArrowheads="1"/>
          </p:cNvSpPr>
          <p:nvPr/>
        </p:nvSpPr>
        <p:spPr bwMode="auto">
          <a:xfrm>
            <a:off x="4758650" y="1506015"/>
            <a:ext cx="205819" cy="779985"/>
          </a:xfrm>
          <a:prstGeom prst="rect">
            <a:avLst/>
          </a:prstGeom>
          <a:solidFill>
            <a:schemeClr val="bg1"/>
          </a:solidFill>
          <a:ln w="38100" algn="ctr">
            <a:noFill/>
            <a:miter lim="800000"/>
            <a:headEnd/>
            <a:tailEnd/>
          </a:ln>
          <a:effectLst/>
        </p:spPr>
        <p:txBody>
          <a:bodyPr wrap="none" lIns="101882" tIns="50941" rIns="101882" bIns="50941" anchor="ctr">
            <a:spAutoFit/>
          </a:bodyPr>
          <a:lstStyle/>
          <a:p>
            <a:endParaRPr lang="en-US"/>
          </a:p>
        </p:txBody>
      </p:sp>
      <p:sp>
        <p:nvSpPr>
          <p:cNvPr id="172039" name="Text Box 7"/>
          <p:cNvSpPr txBox="1">
            <a:spLocks noChangeArrowheads="1"/>
          </p:cNvSpPr>
          <p:nvPr/>
        </p:nvSpPr>
        <p:spPr bwMode="auto">
          <a:xfrm>
            <a:off x="5951220" y="6248400"/>
            <a:ext cx="4107180" cy="410654"/>
          </a:xfrm>
          <a:prstGeom prst="rect">
            <a:avLst/>
          </a:prstGeom>
          <a:solidFill>
            <a:srgbClr val="00FF00"/>
          </a:solidFill>
          <a:ln w="38100" algn="ctr">
            <a:noFill/>
            <a:miter lim="800000"/>
            <a:headEnd/>
            <a:tailEnd/>
          </a:ln>
          <a:effectLst/>
        </p:spPr>
        <p:txBody>
          <a:bodyPr lIns="101882" tIns="50941" rIns="101882" bIns="50941">
            <a:spAutoFit/>
          </a:bodyPr>
          <a:lstStyle/>
          <a:p>
            <a:pPr marL="212255" indent="-212255">
              <a:spcBef>
                <a:spcPct val="50000"/>
              </a:spcBef>
            </a:pPr>
            <a:r>
              <a:rPr lang="en-US" sz="2000" dirty="0" err="1"/>
              <a:t>Allanach</a:t>
            </a:r>
            <a:r>
              <a:rPr lang="en-US" sz="2000" dirty="0"/>
              <a:t>, PLB 635, 123 (2006)</a:t>
            </a:r>
          </a:p>
        </p:txBody>
      </p:sp>
      <p:sp>
        <p:nvSpPr>
          <p:cNvPr id="172038" name="Line 6"/>
          <p:cNvSpPr>
            <a:spLocks noChangeShapeType="1"/>
          </p:cNvSpPr>
          <p:nvPr/>
        </p:nvSpPr>
        <p:spPr bwMode="auto">
          <a:xfrm>
            <a:off x="4023360" y="3281680"/>
            <a:ext cx="3977640" cy="756920"/>
          </a:xfrm>
          <a:prstGeom prst="line">
            <a:avLst/>
          </a:prstGeom>
          <a:noFill/>
          <a:ln w="38100">
            <a:solidFill>
              <a:srgbClr val="FF0000"/>
            </a:solidFill>
            <a:round/>
            <a:headEnd/>
            <a:tailEnd type="triangle" w="med" len="med"/>
          </a:ln>
          <a:effectLst/>
        </p:spPr>
        <p:txBody>
          <a:bodyPr wrap="square" lIns="101882" tIns="50941" rIns="101882" bIns="50941">
            <a:spAutoFit/>
          </a:bodyPr>
          <a:lstStyle/>
          <a:p>
            <a:endParaRPr lang="en-US"/>
          </a:p>
        </p:txBody>
      </p:sp>
      <p:sp>
        <p:nvSpPr>
          <p:cNvPr id="12"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13"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2040"/>
                                        </p:tgtEl>
                                        <p:attrNameLst>
                                          <p:attrName>style.visibility</p:attrName>
                                        </p:attrNameLst>
                                      </p:cBhvr>
                                      <p:to>
                                        <p:strVal val="visible"/>
                                      </p:to>
                                    </p:set>
                                    <p:animEffect transition="in" filter="fade">
                                      <p:cBhvr>
                                        <p:cTn id="7" dur="2000"/>
                                        <p:tgtEl>
                                          <p:spTgt spid="1720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2039"/>
                                        </p:tgtEl>
                                        <p:attrNameLst>
                                          <p:attrName>style.visibility</p:attrName>
                                        </p:attrNameLst>
                                      </p:cBhvr>
                                      <p:to>
                                        <p:strVal val="visible"/>
                                      </p:to>
                                    </p:set>
                                    <p:animEffect transition="in" filter="fade">
                                      <p:cBhvr>
                                        <p:cTn id="10" dur="2000"/>
                                        <p:tgtEl>
                                          <p:spTgt spid="172039"/>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72038"/>
                                        </p:tgtEl>
                                        <p:attrNameLst>
                                          <p:attrName>style.visibility</p:attrName>
                                        </p:attrNameLst>
                                      </p:cBhvr>
                                      <p:to>
                                        <p:strVal val="visible"/>
                                      </p:to>
                                    </p:set>
                                    <p:animEffect transition="in" filter="wipe(left)">
                                      <p:cBhvr>
                                        <p:cTn id="14" dur="500"/>
                                        <p:tgtEl>
                                          <p:spTgt spid="17203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2035">
                                            <p:txEl>
                                              <p:pRg st="1" end="1"/>
                                            </p:txEl>
                                          </p:spTgt>
                                        </p:tgtEl>
                                        <p:attrNameLst>
                                          <p:attrName>style.visibility</p:attrName>
                                        </p:attrNameLst>
                                      </p:cBhvr>
                                      <p:to>
                                        <p:strVal val="visible"/>
                                      </p:to>
                                    </p:set>
                                    <p:anim calcmode="lin" valueType="num">
                                      <p:cBhvr additive="base">
                                        <p:cTn id="19" dur="5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2035">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2035">
                                            <p:txEl>
                                              <p:pRg st="2" end="2"/>
                                            </p:txEl>
                                          </p:spTgt>
                                        </p:tgtEl>
                                        <p:attrNameLst>
                                          <p:attrName>style.visibility</p:attrName>
                                        </p:attrNameLst>
                                      </p:cBhvr>
                                      <p:to>
                                        <p:strVal val="visible"/>
                                      </p:to>
                                    </p:set>
                                    <p:anim calcmode="lin" valueType="num">
                                      <p:cBhvr additive="base">
                                        <p:cTn id="23" dur="500" fill="hold"/>
                                        <p:tgtEl>
                                          <p:spTgt spid="17203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20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animBg="1"/>
      <p:bldP spid="1720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5715000" y="1371600"/>
            <a:ext cx="4114800" cy="2514600"/>
          </a:xfrm>
          <a:prstGeom prst="roundRect">
            <a:avLst/>
          </a:prstGeom>
          <a:solidFill>
            <a:schemeClr val="accent1"/>
          </a:solidFill>
          <a:ln w="57150" cap="flat" cmpd="sng" algn="ctr">
            <a:solidFill>
              <a:srgbClr val="0000FF"/>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13" name="Slide Number Placeholder 5"/>
          <p:cNvSpPr>
            <a:spLocks noGrp="1"/>
          </p:cNvSpPr>
          <p:nvPr>
            <p:ph type="sldNum" sz="quarter" idx="12"/>
          </p:nvPr>
        </p:nvSpPr>
        <p:spPr/>
        <p:txBody>
          <a:bodyPr/>
          <a:lstStyle/>
          <a:p>
            <a:fld id="{06080CCF-E83C-4B8B-8C83-C14844DE5D1F}" type="slidenum">
              <a:rPr lang="en-US"/>
              <a:pPr/>
              <a:t>14</a:t>
            </a:fld>
            <a:endParaRPr lang="en-US"/>
          </a:p>
        </p:txBody>
      </p:sp>
      <p:sp>
        <p:nvSpPr>
          <p:cNvPr id="1087490" name="Rectangle 2"/>
          <p:cNvSpPr>
            <a:spLocks noGrp="1" noChangeArrowheads="1"/>
          </p:cNvSpPr>
          <p:nvPr>
            <p:ph type="title"/>
          </p:nvPr>
        </p:nvSpPr>
        <p:spPr/>
        <p:txBody>
          <a:bodyPr/>
          <a:lstStyle/>
          <a:p>
            <a:r>
              <a:rPr lang="en-US" dirty="0"/>
              <a:t>Limits on </a:t>
            </a:r>
            <a:r>
              <a:rPr lang="en-US" dirty="0" err="1" smtClean="0"/>
              <a:t>Sbottoms</a:t>
            </a:r>
            <a:endParaRPr lang="en-US" dirty="0"/>
          </a:p>
        </p:txBody>
      </p:sp>
      <p:pic>
        <p:nvPicPr>
          <p:cNvPr id="14" name="Picture 4"/>
          <p:cNvPicPr>
            <a:picLocks noChangeAspect="1" noChangeArrowheads="1"/>
          </p:cNvPicPr>
          <p:nvPr/>
        </p:nvPicPr>
        <p:blipFill>
          <a:blip r:embed="rId2" cstate="print"/>
          <a:srcRect/>
          <a:stretch>
            <a:fillRect/>
          </a:stretch>
        </p:blipFill>
        <p:spPr bwMode="auto">
          <a:xfrm>
            <a:off x="6188221" y="1447800"/>
            <a:ext cx="3336779" cy="2362200"/>
          </a:xfrm>
          <a:prstGeom prst="rect">
            <a:avLst/>
          </a:prstGeom>
          <a:noFill/>
          <a:ln w="38100" algn="ctr">
            <a:noFill/>
            <a:miter lim="800000"/>
            <a:headEnd/>
            <a:tailEnd/>
          </a:ln>
          <a:effectLst/>
        </p:spPr>
      </p:pic>
      <p:sp>
        <p:nvSpPr>
          <p:cNvPr id="15" name="Rectangle 6"/>
          <p:cNvSpPr txBox="1">
            <a:spLocks noChangeArrowheads="1"/>
          </p:cNvSpPr>
          <p:nvPr/>
        </p:nvSpPr>
        <p:spPr bwMode="auto">
          <a:xfrm>
            <a:off x="304800" y="1371600"/>
            <a:ext cx="5196840" cy="2318868"/>
          </a:xfrm>
          <a:prstGeom prst="rect">
            <a:avLst/>
          </a:prstGeom>
          <a:solidFill>
            <a:srgbClr val="F5EE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spAutoFit/>
          </a:bodyPr>
          <a:lstStyle/>
          <a:p>
            <a:pPr marL="457200" marR="0" lvl="0" indent="-457200" algn="l" defTabSz="1019175" rtl="0" eaLnBrk="0" fontAlgn="base" latinLnBrk="0" hangingPunct="0">
              <a:lnSpc>
                <a:spcPct val="8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mn-lt"/>
                <a:ea typeface="+mn-ea"/>
                <a:cs typeface="+mn-cs"/>
              </a:rPr>
              <a:t>Two primary </a:t>
            </a:r>
            <a:r>
              <a:rPr kumimoji="0" lang="en-US" sz="2400" b="1" i="0" u="none" strike="noStrike" kern="0" cap="none" spc="0" normalizeH="0" baseline="0" noProof="0" dirty="0" err="1" smtClean="0">
                <a:ln>
                  <a:noFill/>
                </a:ln>
                <a:solidFill>
                  <a:srgbClr val="FF0000"/>
                </a:solidFill>
                <a:effectLst/>
                <a:uLnTx/>
                <a:uFillTx/>
                <a:latin typeface="+mn-lt"/>
                <a:ea typeface="+mn-ea"/>
                <a:cs typeface="+mn-cs"/>
              </a:rPr>
              <a:t>Sbottom</a:t>
            </a:r>
            <a:r>
              <a:rPr kumimoji="0" lang="en-US" sz="2400" b="1" i="0" u="none" strike="noStrike" kern="0" cap="none" spc="0" normalizeH="0" baseline="0" noProof="0" dirty="0" smtClean="0">
                <a:ln>
                  <a:noFill/>
                </a:ln>
                <a:solidFill>
                  <a:srgbClr val="FF0000"/>
                </a:solidFill>
                <a:effectLst/>
                <a:uLnTx/>
                <a:uFillTx/>
                <a:latin typeface="+mn-lt"/>
                <a:ea typeface="+mn-ea"/>
                <a:cs typeface="+mn-cs"/>
              </a:rPr>
              <a:t> (basically the same as the </a:t>
            </a:r>
            <a:r>
              <a:rPr kumimoji="0" lang="en-US" sz="2400" b="1" i="0" u="none" strike="noStrike" kern="0" cap="none" spc="0" normalizeH="0" baseline="0" noProof="0" dirty="0" err="1" smtClean="0">
                <a:ln>
                  <a:noFill/>
                </a:ln>
                <a:solidFill>
                  <a:srgbClr val="FF0000"/>
                </a:solidFill>
                <a:effectLst/>
                <a:uLnTx/>
                <a:uFillTx/>
                <a:latin typeface="+mn-lt"/>
                <a:ea typeface="+mn-ea"/>
                <a:cs typeface="+mn-cs"/>
              </a:rPr>
              <a:t>Jet+Met</a:t>
            </a:r>
            <a:r>
              <a:rPr kumimoji="0" lang="en-US" sz="2400" b="1" i="0" u="none" strike="noStrike" kern="0" cap="none" spc="0" normalizeH="0" baseline="0" noProof="0" dirty="0" smtClean="0">
                <a:ln>
                  <a:noFill/>
                </a:ln>
                <a:solidFill>
                  <a:srgbClr val="FF0000"/>
                </a:solidFill>
                <a:effectLst/>
                <a:uLnTx/>
                <a:uFillTx/>
                <a:latin typeface="+mn-lt"/>
                <a:ea typeface="+mn-ea"/>
                <a:cs typeface="+mn-cs"/>
              </a:rPr>
              <a:t> Searches, but where we require</a:t>
            </a:r>
            <a:r>
              <a:rPr kumimoji="0" lang="en-US" sz="2400" b="1" i="0" u="none" strike="noStrike" kern="0" cap="none" spc="0" normalizeH="0" noProof="0" dirty="0" smtClean="0">
                <a:ln>
                  <a:noFill/>
                </a:ln>
                <a:solidFill>
                  <a:srgbClr val="FF0000"/>
                </a:solidFill>
                <a:effectLst/>
                <a:uLnTx/>
                <a:uFillTx/>
                <a:latin typeface="+mn-lt"/>
                <a:ea typeface="+mn-ea"/>
                <a:cs typeface="+mn-cs"/>
              </a:rPr>
              <a:t> b-quark tags)</a:t>
            </a:r>
          </a:p>
          <a:p>
            <a:pPr marL="457200" marR="0" lvl="0" indent="-457200" algn="l" defTabSz="1019175" rtl="0" eaLnBrk="0" fontAlgn="base" latinLnBrk="0" hangingPunct="0">
              <a:lnSpc>
                <a:spcPct val="80000"/>
              </a:lnSpc>
              <a:spcBef>
                <a:spcPct val="20000"/>
              </a:spcBef>
              <a:spcAft>
                <a:spcPct val="0"/>
              </a:spcAft>
              <a:buClrTx/>
              <a:buSzTx/>
              <a:buFont typeface="+mj-lt"/>
              <a:buAutoNum type="arabicPeriod"/>
              <a:tabLst/>
              <a:defRPr/>
            </a:pPr>
            <a:r>
              <a:rPr kumimoji="0" lang="en-US" sz="2400" b="1" i="0" u="none" strike="noStrike" kern="0" cap="none" spc="0" normalizeH="0" baseline="0" noProof="0" dirty="0" err="1" smtClean="0">
                <a:ln>
                  <a:noFill/>
                </a:ln>
                <a:solidFill>
                  <a:srgbClr val="0000FF"/>
                </a:solidFill>
                <a:effectLst/>
                <a:uLnTx/>
                <a:uFillTx/>
                <a:latin typeface="+mn-lt"/>
                <a:ea typeface="+mn-ea"/>
                <a:cs typeface="+mn-cs"/>
              </a:rPr>
              <a:t>Sbottoms</a:t>
            </a:r>
            <a:r>
              <a:rPr kumimoji="0" lang="en-US" sz="2400" b="1" i="0" u="none" strike="noStrike" kern="0" cap="none" spc="0" normalizeH="0" baseline="0" noProof="0" dirty="0" smtClean="0">
                <a:ln>
                  <a:noFill/>
                </a:ln>
                <a:solidFill>
                  <a:srgbClr val="0000FF"/>
                </a:solidFill>
                <a:effectLst/>
                <a:uLnTx/>
                <a:uFillTx/>
                <a:latin typeface="+mn-lt"/>
                <a:ea typeface="+mn-ea"/>
                <a:cs typeface="+mn-cs"/>
              </a:rPr>
              <a:t> from </a:t>
            </a:r>
            <a:r>
              <a:rPr kumimoji="0" lang="en-US" sz="2400" b="1" i="0" u="none" strike="noStrike" kern="0" cap="none" spc="0" normalizeH="0" baseline="0" noProof="0" dirty="0" err="1" smtClean="0">
                <a:ln>
                  <a:noFill/>
                </a:ln>
                <a:solidFill>
                  <a:srgbClr val="0000FF"/>
                </a:solidFill>
                <a:effectLst/>
                <a:uLnTx/>
                <a:uFillTx/>
                <a:latin typeface="+mn-lt"/>
                <a:ea typeface="+mn-ea"/>
                <a:cs typeface="+mn-cs"/>
              </a:rPr>
              <a:t>gluinos</a:t>
            </a:r>
            <a:r>
              <a:rPr kumimoji="0" lang="en-US" sz="2400" b="1" i="0" u="none" strike="noStrike" kern="0" cap="none" spc="0" normalizeH="0" baseline="0" noProof="0" dirty="0" smtClean="0">
                <a:ln>
                  <a:noFill/>
                </a:ln>
                <a:solidFill>
                  <a:srgbClr val="0000FF"/>
                </a:solidFill>
                <a:effectLst/>
                <a:uLnTx/>
                <a:uFillTx/>
                <a:latin typeface="+mn-lt"/>
                <a:ea typeface="+mn-ea"/>
                <a:cs typeface="+mn-cs"/>
              </a:rPr>
              <a:t> </a:t>
            </a:r>
          </a:p>
          <a:p>
            <a:pPr marL="457200" marR="0" lvl="0" indent="-457200" algn="l" defTabSz="1019175" rtl="0" eaLnBrk="0" fontAlgn="base" latinLnBrk="0" hangingPunct="0">
              <a:lnSpc>
                <a:spcPct val="80000"/>
              </a:lnSpc>
              <a:spcBef>
                <a:spcPct val="20000"/>
              </a:spcBef>
              <a:spcAft>
                <a:spcPct val="0"/>
              </a:spcAft>
              <a:buClrTx/>
              <a:buSzTx/>
              <a:buFontTx/>
              <a:buAutoNum type="arabicPeriod"/>
              <a:tabLst/>
              <a:defRPr/>
            </a:pPr>
            <a:r>
              <a:rPr kumimoji="0" lang="en-US" sz="2400" b="1" i="0" u="none" strike="noStrike" kern="0" cap="none" spc="0" normalizeH="0" baseline="0" noProof="0" dirty="0" smtClean="0">
                <a:ln>
                  <a:noFill/>
                </a:ln>
                <a:solidFill>
                  <a:srgbClr val="0000FF"/>
                </a:solidFill>
                <a:effectLst/>
                <a:uLnTx/>
                <a:uFillTx/>
                <a:latin typeface="+mn-lt"/>
                <a:ea typeface="+mn-ea"/>
                <a:cs typeface="+mn-cs"/>
              </a:rPr>
              <a:t>Direct </a:t>
            </a:r>
            <a:r>
              <a:rPr kumimoji="0" lang="en-US" sz="2400" b="1" i="0" u="none" strike="noStrike" kern="0" cap="none" spc="0" normalizeH="0" baseline="0" noProof="0" dirty="0" err="1" smtClean="0">
                <a:ln>
                  <a:noFill/>
                </a:ln>
                <a:solidFill>
                  <a:srgbClr val="0000FF"/>
                </a:solidFill>
                <a:effectLst/>
                <a:uLnTx/>
                <a:uFillTx/>
                <a:latin typeface="+mn-lt"/>
                <a:ea typeface="+mn-ea"/>
                <a:cs typeface="+mn-cs"/>
              </a:rPr>
              <a:t>sbottom</a:t>
            </a:r>
            <a:r>
              <a:rPr kumimoji="0" lang="en-US" sz="2400" b="1" i="0" u="none" strike="noStrike" kern="0" cap="none" spc="0" normalizeH="0" baseline="0" noProof="0" dirty="0" smtClean="0">
                <a:ln>
                  <a:noFill/>
                </a:ln>
                <a:solidFill>
                  <a:srgbClr val="0000FF"/>
                </a:solidFill>
                <a:effectLst/>
                <a:uLnTx/>
                <a:uFillTx/>
                <a:latin typeface="+mn-lt"/>
                <a:ea typeface="+mn-ea"/>
                <a:cs typeface="+mn-cs"/>
              </a:rPr>
              <a:t> pair production </a:t>
            </a:r>
            <a:endParaRPr kumimoji="0" lang="en-US" sz="2400" b="1" i="0" u="none" strike="noStrike" kern="0" cap="none" spc="0" normalizeH="0" baseline="0" noProof="0" dirty="0">
              <a:ln>
                <a:noFill/>
              </a:ln>
              <a:solidFill>
                <a:srgbClr val="0000FF"/>
              </a:solidFill>
              <a:effectLst/>
              <a:uLnTx/>
              <a:uFillTx/>
              <a:latin typeface="+mn-lt"/>
              <a:ea typeface="+mn-ea"/>
              <a:cs typeface="+mn-cs"/>
            </a:endParaRPr>
          </a:p>
        </p:txBody>
      </p:sp>
      <p:pic>
        <p:nvPicPr>
          <p:cNvPr id="17" name="Picture 2"/>
          <p:cNvPicPr>
            <a:picLocks noChangeAspect="1" noChangeArrowheads="1"/>
          </p:cNvPicPr>
          <p:nvPr/>
        </p:nvPicPr>
        <p:blipFill>
          <a:blip r:embed="rId3" cstate="print"/>
          <a:srcRect l="3034" t="3546"/>
          <a:stretch>
            <a:fillRect/>
          </a:stretch>
        </p:blipFill>
        <p:spPr bwMode="auto">
          <a:xfrm>
            <a:off x="5867400" y="3996943"/>
            <a:ext cx="3657600" cy="3243086"/>
          </a:xfrm>
          <a:prstGeom prst="rect">
            <a:avLst/>
          </a:prstGeom>
          <a:noFill/>
          <a:ln w="9525">
            <a:noFill/>
            <a:miter lim="800000"/>
            <a:headEnd/>
            <a:tailEnd/>
          </a:ln>
        </p:spPr>
      </p:pic>
      <p:pic>
        <p:nvPicPr>
          <p:cNvPr id="1087496" name="Picture 8"/>
          <p:cNvPicPr>
            <a:picLocks noChangeAspect="1" noChangeArrowheads="1"/>
          </p:cNvPicPr>
          <p:nvPr/>
        </p:nvPicPr>
        <p:blipFill>
          <a:blip r:embed="rId4" cstate="print"/>
          <a:srcRect t="14662" r="13252"/>
          <a:stretch>
            <a:fillRect/>
          </a:stretch>
        </p:blipFill>
        <p:spPr bwMode="auto">
          <a:xfrm>
            <a:off x="942458" y="3886201"/>
            <a:ext cx="3657600" cy="3573561"/>
          </a:xfrm>
          <a:prstGeom prst="rect">
            <a:avLst/>
          </a:prstGeom>
          <a:noFill/>
          <a:ln w="38100" algn="ctr">
            <a:noFill/>
            <a:miter lim="800000"/>
            <a:headEnd/>
            <a:tailEnd/>
          </a:ln>
          <a:effectLst/>
        </p:spPr>
      </p:pic>
      <p:cxnSp>
        <p:nvCxnSpPr>
          <p:cNvPr id="10" name="Straight Arrow Connector 9"/>
          <p:cNvCxnSpPr/>
          <p:nvPr/>
        </p:nvCxnSpPr>
        <p:spPr bwMode="auto">
          <a:xfrm>
            <a:off x="3838058" y="5029200"/>
            <a:ext cx="3048000" cy="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16"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18"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C07BF578-2C0D-47E2-B12A-E6FCFA9B7085}" type="slidenum">
              <a:rPr lang="en-US"/>
              <a:pPr/>
              <a:t>15</a:t>
            </a:fld>
            <a:endParaRPr lang="en-US"/>
          </a:p>
        </p:txBody>
      </p:sp>
      <p:sp>
        <p:nvSpPr>
          <p:cNvPr id="545801" name="Rectangle 9"/>
          <p:cNvSpPr>
            <a:spLocks noGrp="1" noChangeArrowheads="1"/>
          </p:cNvSpPr>
          <p:nvPr>
            <p:ph type="body" idx="1"/>
          </p:nvPr>
        </p:nvSpPr>
        <p:spPr>
          <a:xfrm>
            <a:off x="0" y="1371600"/>
            <a:ext cx="5280660" cy="4870345"/>
          </a:xfrm>
          <a:noFill/>
        </p:spPr>
        <p:txBody>
          <a:bodyPr/>
          <a:lstStyle/>
          <a:p>
            <a:pPr marL="192799" indent="-192799">
              <a:lnSpc>
                <a:spcPct val="90000"/>
              </a:lnSpc>
              <a:buNone/>
            </a:pPr>
            <a:r>
              <a:rPr lang="en-US" sz="2800" dirty="0" smtClean="0"/>
              <a:t>Dick, Teruki, Bhaskar </a:t>
            </a:r>
            <a:r>
              <a:rPr lang="en-US" sz="2800" i="1" dirty="0" smtClean="0"/>
              <a:t>et al,</a:t>
            </a:r>
            <a:r>
              <a:rPr lang="en-US" sz="2800" dirty="0" smtClean="0"/>
              <a:t> argue that the </a:t>
            </a:r>
            <a:r>
              <a:rPr lang="en-US" sz="2800" dirty="0"/>
              <a:t>search for B</a:t>
            </a:r>
            <a:r>
              <a:rPr lang="en-US" sz="2800" baseline="-25000" dirty="0"/>
              <a:t>s</a:t>
            </a:r>
            <a:r>
              <a:rPr lang="en-US" sz="2800" dirty="0"/>
              <a:t> </a:t>
            </a:r>
            <a:r>
              <a:rPr lang="en-US" sz="2800" dirty="0">
                <a:sym typeface="Wingdings" pitchFamily="2" charset="2"/>
              </a:rPr>
              <a:t> </a:t>
            </a:r>
            <a:r>
              <a:rPr lang="en-US" sz="2800" dirty="0">
                <a:latin typeface="Symbol" pitchFamily="18" charset="2"/>
                <a:sym typeface="Wingdings" pitchFamily="2" charset="2"/>
              </a:rPr>
              <a:t>mm</a:t>
            </a:r>
            <a:r>
              <a:rPr lang="en-US" sz="2800" dirty="0"/>
              <a:t> is perhaps the most sensitive to SUSY since sparticles show up in loops</a:t>
            </a:r>
          </a:p>
          <a:p>
            <a:pPr marL="192799" indent="-192799">
              <a:lnSpc>
                <a:spcPct val="90000"/>
              </a:lnSpc>
              <a:buNone/>
            </a:pPr>
            <a:r>
              <a:rPr lang="en-US" sz="2800" dirty="0">
                <a:solidFill>
                  <a:srgbClr val="D60093"/>
                </a:solidFill>
              </a:rPr>
              <a:t>Especially sensitive at high </a:t>
            </a:r>
            <a:r>
              <a:rPr lang="en-US" sz="2800" dirty="0" err="1">
                <a:solidFill>
                  <a:srgbClr val="D60093"/>
                </a:solidFill>
              </a:rPr>
              <a:t>tan</a:t>
            </a:r>
            <a:r>
              <a:rPr lang="en-US" sz="2800" dirty="0" err="1">
                <a:solidFill>
                  <a:srgbClr val="D60093"/>
                </a:solidFill>
                <a:latin typeface="Symbol" pitchFamily="18" charset="2"/>
              </a:rPr>
              <a:t>b</a:t>
            </a:r>
            <a:r>
              <a:rPr lang="en-US" sz="2800" dirty="0">
                <a:solidFill>
                  <a:srgbClr val="D60093"/>
                </a:solidFill>
                <a:latin typeface="Symbol" pitchFamily="18" charset="2"/>
              </a:rPr>
              <a:t> (</a:t>
            </a:r>
            <a:r>
              <a:rPr lang="en-US" sz="2800" dirty="0">
                <a:solidFill>
                  <a:srgbClr val="D60093"/>
                </a:solidFill>
              </a:rPr>
              <a:t>Br </a:t>
            </a:r>
            <a:r>
              <a:rPr lang="en-US" sz="2800" dirty="0">
                <a:solidFill>
                  <a:srgbClr val="D60093"/>
                </a:solidFill>
                <a:latin typeface="Symbol" pitchFamily="18" charset="2"/>
                <a:sym typeface="Symbol" pitchFamily="18" charset="2"/>
              </a:rPr>
              <a:t> </a:t>
            </a:r>
            <a:r>
              <a:rPr lang="en-US" sz="2800" dirty="0">
                <a:solidFill>
                  <a:srgbClr val="D60093"/>
                </a:solidFill>
              </a:rPr>
              <a:t>tan</a:t>
            </a:r>
            <a:r>
              <a:rPr lang="en-US" sz="2800" dirty="0">
                <a:solidFill>
                  <a:srgbClr val="D60093"/>
                </a:solidFill>
                <a:latin typeface="Symbol" pitchFamily="18" charset="2"/>
              </a:rPr>
              <a:t>b</a:t>
            </a:r>
            <a:r>
              <a:rPr lang="en-US" sz="2800" baseline="30000" dirty="0">
                <a:solidFill>
                  <a:srgbClr val="D60093"/>
                </a:solidFill>
                <a:latin typeface="Symbol" pitchFamily="18" charset="2"/>
              </a:rPr>
              <a:t>6</a:t>
            </a:r>
            <a:r>
              <a:rPr lang="en-US" sz="2800" dirty="0">
                <a:solidFill>
                  <a:srgbClr val="D60093"/>
                </a:solidFill>
                <a:latin typeface="Symbol" pitchFamily="18" charset="2"/>
              </a:rPr>
              <a:t>)</a:t>
            </a:r>
          </a:p>
        </p:txBody>
      </p:sp>
      <p:sp>
        <p:nvSpPr>
          <p:cNvPr id="545809" name="Rectangle 17"/>
          <p:cNvSpPr>
            <a:spLocks noGrp="1" noChangeArrowheads="1"/>
          </p:cNvSpPr>
          <p:nvPr>
            <p:ph type="title"/>
          </p:nvPr>
        </p:nvSpPr>
        <p:spPr/>
        <p:txBody>
          <a:bodyPr/>
          <a:lstStyle/>
          <a:p>
            <a:r>
              <a:rPr lang="en-US" sz="4500" dirty="0"/>
              <a:t>Indirect Search: </a:t>
            </a:r>
            <a:r>
              <a:rPr lang="en-US" dirty="0"/>
              <a:t>B</a:t>
            </a:r>
            <a:r>
              <a:rPr lang="en-US" baseline="-25000" dirty="0"/>
              <a:t>s</a:t>
            </a:r>
            <a:r>
              <a:rPr lang="en-US" dirty="0"/>
              <a:t> </a:t>
            </a:r>
            <a:r>
              <a:rPr lang="en-US" dirty="0">
                <a:sym typeface="Wingdings" pitchFamily="2" charset="2"/>
              </a:rPr>
              <a:t> </a:t>
            </a:r>
            <a:r>
              <a:rPr lang="en-US" dirty="0">
                <a:latin typeface="Symbol" pitchFamily="18" charset="2"/>
                <a:sym typeface="Wingdings" pitchFamily="2" charset="2"/>
              </a:rPr>
              <a:t>mm</a:t>
            </a:r>
          </a:p>
        </p:txBody>
      </p:sp>
      <p:pic>
        <p:nvPicPr>
          <p:cNvPr id="545811" name="Picture 19" descr="bs_sCt_bb_HA_mumu"/>
          <p:cNvPicPr>
            <a:picLocks noChangeAspect="1" noChangeArrowheads="1"/>
          </p:cNvPicPr>
          <p:nvPr/>
        </p:nvPicPr>
        <p:blipFill>
          <a:blip r:embed="rId3" cstate="print"/>
          <a:srcRect/>
          <a:stretch>
            <a:fillRect/>
          </a:stretch>
        </p:blipFill>
        <p:spPr bwMode="auto">
          <a:xfrm>
            <a:off x="5333048" y="1122680"/>
            <a:ext cx="4809173" cy="2590800"/>
          </a:xfrm>
          <a:prstGeom prst="rect">
            <a:avLst/>
          </a:prstGeom>
          <a:noFill/>
          <a:ln w="9525">
            <a:noFill/>
            <a:miter lim="800000"/>
            <a:headEnd/>
            <a:tailEnd/>
          </a:ln>
        </p:spPr>
      </p:pic>
      <p:sp>
        <p:nvSpPr>
          <p:cNvPr id="545812" name="Text Box 20"/>
          <p:cNvSpPr txBox="1">
            <a:spLocks noChangeArrowheads="1"/>
          </p:cNvSpPr>
          <p:nvPr/>
        </p:nvSpPr>
        <p:spPr bwMode="auto">
          <a:xfrm>
            <a:off x="167640" y="4572000"/>
            <a:ext cx="4861560" cy="2011092"/>
          </a:xfrm>
          <a:prstGeom prst="rect">
            <a:avLst/>
          </a:prstGeom>
          <a:solidFill>
            <a:srgbClr val="FFFF00"/>
          </a:solidFill>
          <a:ln w="9525">
            <a:noFill/>
            <a:miter lim="800000"/>
            <a:headEnd/>
            <a:tailEnd/>
          </a:ln>
          <a:effectLst/>
        </p:spPr>
        <p:txBody>
          <a:bodyPr lIns="101882" tIns="50941" rIns="101882" bIns="50941">
            <a:spAutoFit/>
          </a:bodyPr>
          <a:lstStyle/>
          <a:p>
            <a:pPr>
              <a:lnSpc>
                <a:spcPct val="100000"/>
              </a:lnSpc>
              <a:spcBef>
                <a:spcPct val="0"/>
              </a:spcBef>
            </a:pPr>
            <a:r>
              <a:rPr lang="en-US" sz="3100" dirty="0">
                <a:solidFill>
                  <a:srgbClr val="0000FF"/>
                </a:solidFill>
              </a:rPr>
              <a:t>In the Standard Model, the FCNC decay of </a:t>
            </a:r>
          </a:p>
          <a:p>
            <a:pPr>
              <a:lnSpc>
                <a:spcPct val="100000"/>
              </a:lnSpc>
              <a:spcBef>
                <a:spcPct val="0"/>
              </a:spcBef>
            </a:pPr>
            <a:r>
              <a:rPr lang="en-US" sz="3100" dirty="0">
                <a:solidFill>
                  <a:srgbClr val="0000FF"/>
                </a:solidFill>
              </a:rPr>
              <a:t>B</a:t>
            </a:r>
            <a:r>
              <a:rPr lang="en-US" sz="3100" baseline="-25000" dirty="0">
                <a:solidFill>
                  <a:srgbClr val="0000FF"/>
                </a:solidFill>
              </a:rPr>
              <a:t>S</a:t>
            </a:r>
            <a:r>
              <a:rPr lang="en-US" sz="3100" dirty="0">
                <a:solidFill>
                  <a:srgbClr val="0000FF"/>
                </a:solidFill>
              </a:rPr>
              <a:t> </a:t>
            </a:r>
            <a:r>
              <a:rPr lang="en-US" sz="3100" dirty="0">
                <a:solidFill>
                  <a:srgbClr val="0000FF"/>
                </a:solidFill>
                <a:sym typeface="Wingdings" pitchFamily="2" charset="2"/>
              </a:rPr>
              <a:t></a:t>
            </a:r>
            <a:r>
              <a:rPr lang="en-US" sz="3100" dirty="0" err="1">
                <a:solidFill>
                  <a:srgbClr val="0000FF"/>
                </a:solidFill>
                <a:latin typeface="Symbol" pitchFamily="18" charset="2"/>
                <a:sym typeface="Wingdings" pitchFamily="2" charset="2"/>
              </a:rPr>
              <a:t>m</a:t>
            </a:r>
            <a:r>
              <a:rPr lang="en-US" sz="3100" baseline="30000" dirty="0" err="1">
                <a:solidFill>
                  <a:srgbClr val="0000FF"/>
                </a:solidFill>
                <a:latin typeface="Symbol" pitchFamily="18" charset="2"/>
                <a:sym typeface="Wingdings" pitchFamily="2" charset="2"/>
              </a:rPr>
              <a:t>+</a:t>
            </a:r>
            <a:r>
              <a:rPr lang="en-US" sz="3100" dirty="0" err="1">
                <a:solidFill>
                  <a:srgbClr val="0000FF"/>
                </a:solidFill>
                <a:latin typeface="Symbol" pitchFamily="18" charset="2"/>
                <a:sym typeface="Wingdings" pitchFamily="2" charset="2"/>
              </a:rPr>
              <a:t>m</a:t>
            </a:r>
            <a:r>
              <a:rPr lang="en-US" sz="3100" baseline="30000" dirty="0">
                <a:solidFill>
                  <a:srgbClr val="0000FF"/>
                </a:solidFill>
                <a:latin typeface="Symbol" pitchFamily="18" charset="2"/>
                <a:sym typeface="Wingdings" pitchFamily="2" charset="2"/>
              </a:rPr>
              <a:t>-</a:t>
            </a:r>
            <a:r>
              <a:rPr lang="en-US" sz="3100" dirty="0">
                <a:solidFill>
                  <a:srgbClr val="0000FF"/>
                </a:solidFill>
                <a:sym typeface="Wingdings" pitchFamily="2" charset="2"/>
              </a:rPr>
              <a:t> is heavily </a:t>
            </a:r>
            <a:r>
              <a:rPr lang="en-US" sz="3100" dirty="0">
                <a:solidFill>
                  <a:srgbClr val="0000FF"/>
                </a:solidFill>
              </a:rPr>
              <a:t>suppressed </a:t>
            </a:r>
          </a:p>
        </p:txBody>
      </p:sp>
      <p:pic>
        <p:nvPicPr>
          <p:cNvPr id="545817" name="Picture 25" descr="bs_twt_Z_mumu"/>
          <p:cNvPicPr>
            <a:picLocks noChangeAspect="1" noChangeArrowheads="1"/>
          </p:cNvPicPr>
          <p:nvPr/>
        </p:nvPicPr>
        <p:blipFill>
          <a:blip r:embed="rId4" cstate="print"/>
          <a:srcRect/>
          <a:stretch>
            <a:fillRect/>
          </a:stretch>
        </p:blipFill>
        <p:spPr bwMode="auto">
          <a:xfrm>
            <a:off x="5331302" y="4058920"/>
            <a:ext cx="4810918" cy="2590800"/>
          </a:xfrm>
          <a:prstGeom prst="rect">
            <a:avLst/>
          </a:prstGeom>
          <a:noFill/>
          <a:ln w="9525">
            <a:noFill/>
            <a:miter lim="800000"/>
            <a:headEnd/>
            <a:tailEnd/>
          </a:ln>
        </p:spPr>
      </p:pic>
      <p:sp>
        <p:nvSpPr>
          <p:cNvPr id="545804" name="Line 12"/>
          <p:cNvSpPr>
            <a:spLocks noChangeShapeType="1"/>
          </p:cNvSpPr>
          <p:nvPr/>
        </p:nvSpPr>
        <p:spPr bwMode="auto">
          <a:xfrm>
            <a:off x="4419600" y="2743200"/>
            <a:ext cx="1447800" cy="20320"/>
          </a:xfrm>
          <a:prstGeom prst="line">
            <a:avLst/>
          </a:prstGeom>
          <a:noFill/>
          <a:ln w="38100">
            <a:solidFill>
              <a:srgbClr val="FF0000"/>
            </a:solidFill>
            <a:round/>
            <a:headEnd/>
            <a:tailEnd type="triangle" w="med" len="med"/>
          </a:ln>
          <a:effectLst/>
        </p:spPr>
        <p:txBody>
          <a:bodyPr wrap="square" lIns="101882" tIns="50941" rIns="101882" bIns="50941">
            <a:spAutoFit/>
          </a:bodyPr>
          <a:lstStyle/>
          <a:p>
            <a:endParaRPr lang="en-US"/>
          </a:p>
        </p:txBody>
      </p:sp>
      <p:graphicFrame>
        <p:nvGraphicFramePr>
          <p:cNvPr id="545815" name="Object 23"/>
          <p:cNvGraphicFramePr>
            <a:graphicFrameLocks noChangeAspect="1"/>
          </p:cNvGraphicFramePr>
          <p:nvPr/>
        </p:nvGraphicFramePr>
        <p:xfrm>
          <a:off x="2589690" y="6503989"/>
          <a:ext cx="7384891" cy="663892"/>
        </p:xfrm>
        <a:graphic>
          <a:graphicData uri="http://schemas.openxmlformats.org/presentationml/2006/ole">
            <mc:AlternateContent xmlns:mc="http://schemas.openxmlformats.org/markup-compatibility/2006">
              <mc:Choice xmlns:v="urn:schemas-microsoft-com:vml" Requires="v">
                <p:oleObj spid="_x0000_s8198" name="Equation" r:id="rId5" imgW="2616120" imgH="228600" progId="Equation.3">
                  <p:embed/>
                </p:oleObj>
              </mc:Choice>
              <mc:Fallback>
                <p:oleObj name="Equation" r:id="rId5" imgW="261612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9690" y="6503989"/>
                        <a:ext cx="7384891" cy="663892"/>
                      </a:xfrm>
                      <a:prstGeom prst="rect">
                        <a:avLst/>
                      </a:prstGeom>
                      <a:solidFill>
                        <a:schemeClr val="folHlink"/>
                      </a:solidFill>
                    </p:spPr>
                  </p:pic>
                </p:oleObj>
              </mc:Fallback>
            </mc:AlternateContent>
          </a:graphicData>
        </a:graphic>
      </p:graphicFrame>
      <p:sp>
        <p:nvSpPr>
          <p:cNvPr id="545816" name="Text Box 24"/>
          <p:cNvSpPr txBox="1">
            <a:spLocks noChangeArrowheads="1"/>
          </p:cNvSpPr>
          <p:nvPr/>
        </p:nvSpPr>
        <p:spPr bwMode="auto">
          <a:xfrm>
            <a:off x="5661343" y="6995160"/>
            <a:ext cx="3729154" cy="349098"/>
          </a:xfrm>
          <a:prstGeom prst="rect">
            <a:avLst/>
          </a:prstGeom>
          <a:solidFill>
            <a:srgbClr val="C5C5C5"/>
          </a:solidFill>
          <a:ln w="9525">
            <a:noFill/>
            <a:miter lim="800000"/>
            <a:headEnd/>
            <a:tailEnd/>
          </a:ln>
          <a:effectLst/>
        </p:spPr>
        <p:txBody>
          <a:bodyPr wrap="none" lIns="101882" tIns="50941" rIns="101882" bIns="50941">
            <a:spAutoFit/>
          </a:bodyPr>
          <a:lstStyle/>
          <a:p>
            <a:pPr algn="l" eaLnBrk="0" hangingPunct="0">
              <a:lnSpc>
                <a:spcPct val="100000"/>
              </a:lnSpc>
              <a:spcBef>
                <a:spcPct val="0"/>
              </a:spcBef>
            </a:pPr>
            <a:r>
              <a:rPr lang="en-US" sz="1600" dirty="0">
                <a:solidFill>
                  <a:schemeClr val="tx1"/>
                </a:solidFill>
              </a:rPr>
              <a:t>(</a:t>
            </a:r>
            <a:r>
              <a:rPr lang="en-US" sz="1600" dirty="0" err="1">
                <a:solidFill>
                  <a:schemeClr val="tx1"/>
                </a:solidFill>
              </a:rPr>
              <a:t>Buchalla</a:t>
            </a:r>
            <a:r>
              <a:rPr lang="en-US" sz="1600" dirty="0">
                <a:solidFill>
                  <a:schemeClr val="tx1"/>
                </a:solidFill>
              </a:rPr>
              <a:t> &amp; Buras, </a:t>
            </a:r>
            <a:r>
              <a:rPr lang="en-US" sz="1600" dirty="0" err="1">
                <a:solidFill>
                  <a:schemeClr val="tx1"/>
                </a:solidFill>
              </a:rPr>
              <a:t>Misiak</a:t>
            </a:r>
            <a:r>
              <a:rPr lang="en-US" sz="1600" dirty="0">
                <a:solidFill>
                  <a:schemeClr val="tx1"/>
                </a:solidFill>
              </a:rPr>
              <a:t> &amp; Urban)</a:t>
            </a:r>
          </a:p>
        </p:txBody>
      </p:sp>
      <p:sp>
        <p:nvSpPr>
          <p:cNvPr id="545820" name="Rectangle 28"/>
          <p:cNvSpPr>
            <a:spLocks noChangeArrowheads="1"/>
          </p:cNvSpPr>
          <p:nvPr/>
        </p:nvSpPr>
        <p:spPr bwMode="auto">
          <a:xfrm>
            <a:off x="5448300" y="1066800"/>
            <a:ext cx="4610100" cy="2743199"/>
          </a:xfrm>
          <a:prstGeom prst="rect">
            <a:avLst/>
          </a:prstGeom>
          <a:solidFill>
            <a:schemeClr val="hlink">
              <a:alpha val="20000"/>
            </a:schemeClr>
          </a:solidFill>
          <a:ln w="38100" algn="ctr">
            <a:solidFill>
              <a:srgbClr val="FF0000"/>
            </a:solidFill>
            <a:miter lim="800000"/>
            <a:headEnd/>
            <a:tailEnd/>
          </a:ln>
          <a:effectLst/>
        </p:spPr>
        <p:txBody>
          <a:bodyPr wrap="square" lIns="101882" tIns="50941" rIns="101882" bIns="50941" anchor="ctr">
            <a:noAutofit/>
          </a:bodyPr>
          <a:lstStyle/>
          <a:p>
            <a:endParaRPr lang="en-US"/>
          </a:p>
        </p:txBody>
      </p:sp>
      <p:sp>
        <p:nvSpPr>
          <p:cNvPr id="545821" name="Rectangle 29"/>
          <p:cNvSpPr>
            <a:spLocks noChangeArrowheads="1"/>
          </p:cNvSpPr>
          <p:nvPr/>
        </p:nvSpPr>
        <p:spPr bwMode="auto">
          <a:xfrm>
            <a:off x="5448300" y="3962400"/>
            <a:ext cx="4610100" cy="2590799"/>
          </a:xfrm>
          <a:prstGeom prst="rect">
            <a:avLst/>
          </a:prstGeom>
          <a:solidFill>
            <a:srgbClr val="FFFF00">
              <a:alpha val="20000"/>
            </a:srgbClr>
          </a:solidFill>
          <a:ln w="38100" algn="ctr">
            <a:solidFill>
              <a:srgbClr val="FF0000"/>
            </a:solidFill>
            <a:miter lim="800000"/>
            <a:headEnd/>
            <a:tailEnd/>
          </a:ln>
          <a:effectLst/>
        </p:spPr>
        <p:txBody>
          <a:bodyPr lIns="101882" tIns="50941" rIns="101882" bIns="50941" anchor="ctr">
            <a:noAutofit/>
          </a:bodyPr>
          <a:lstStyle/>
          <a:p>
            <a:endParaRPr lang="en-US"/>
          </a:p>
        </p:txBody>
      </p:sp>
      <p:sp>
        <p:nvSpPr>
          <p:cNvPr id="15"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16"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5804"/>
                                        </p:tgtEl>
                                        <p:attrNameLst>
                                          <p:attrName>style.visibility</p:attrName>
                                        </p:attrNameLst>
                                      </p:cBhvr>
                                      <p:to>
                                        <p:strVal val="visible"/>
                                      </p:to>
                                    </p:set>
                                    <p:animEffect transition="in" filter="wipe(left)">
                                      <p:cBhvr>
                                        <p:cTn id="7" dur="500"/>
                                        <p:tgtEl>
                                          <p:spTgt spid="54580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45801">
                                            <p:txEl>
                                              <p:pRg st="1" end="1"/>
                                            </p:txEl>
                                          </p:spTgt>
                                        </p:tgtEl>
                                        <p:attrNameLst>
                                          <p:attrName>style.visibility</p:attrName>
                                        </p:attrNameLst>
                                      </p:cBhvr>
                                      <p:to>
                                        <p:strVal val="visible"/>
                                      </p:to>
                                    </p:set>
                                    <p:animEffect transition="in" filter="wipe(left)">
                                      <p:cBhvr>
                                        <p:cTn id="11" dur="500"/>
                                        <p:tgtEl>
                                          <p:spTgt spid="54580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45812"/>
                                        </p:tgtEl>
                                        <p:attrNameLst>
                                          <p:attrName>style.visibility</p:attrName>
                                        </p:attrNameLst>
                                      </p:cBhvr>
                                      <p:to>
                                        <p:strVal val="visible"/>
                                      </p:to>
                                    </p:set>
                                    <p:animEffect transition="in" filter="fade">
                                      <p:cBhvr>
                                        <p:cTn id="16" dur="2000"/>
                                        <p:tgtEl>
                                          <p:spTgt spid="545812"/>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545817"/>
                                        </p:tgtEl>
                                        <p:attrNameLst>
                                          <p:attrName>style.visibility</p:attrName>
                                        </p:attrNameLst>
                                      </p:cBhvr>
                                      <p:to>
                                        <p:strVal val="visible"/>
                                      </p:to>
                                    </p:set>
                                    <p:animEffect transition="in" filter="fade">
                                      <p:cBhvr>
                                        <p:cTn id="20" dur="2000"/>
                                        <p:tgtEl>
                                          <p:spTgt spid="5458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45821"/>
                                        </p:tgtEl>
                                        <p:attrNameLst>
                                          <p:attrName>style.visibility</p:attrName>
                                        </p:attrNameLst>
                                      </p:cBhvr>
                                      <p:to>
                                        <p:strVal val="visible"/>
                                      </p:to>
                                    </p:set>
                                    <p:animEffect transition="in" filter="fade">
                                      <p:cBhvr>
                                        <p:cTn id="23" dur="2000"/>
                                        <p:tgtEl>
                                          <p:spTgt spid="545821"/>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545815"/>
                                        </p:tgtEl>
                                        <p:attrNameLst>
                                          <p:attrName>style.visibility</p:attrName>
                                        </p:attrNameLst>
                                      </p:cBhvr>
                                      <p:to>
                                        <p:strVal val="visible"/>
                                      </p:to>
                                    </p:set>
                                    <p:animEffect transition="in" filter="fade">
                                      <p:cBhvr>
                                        <p:cTn id="27" dur="2000"/>
                                        <p:tgtEl>
                                          <p:spTgt spid="5458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5816"/>
                                        </p:tgtEl>
                                        <p:attrNameLst>
                                          <p:attrName>style.visibility</p:attrName>
                                        </p:attrNameLst>
                                      </p:cBhvr>
                                      <p:to>
                                        <p:strVal val="visible"/>
                                      </p:to>
                                    </p:set>
                                    <p:animEffect transition="in" filter="fade">
                                      <p:cBhvr>
                                        <p:cTn id="30" dur="2000"/>
                                        <p:tgtEl>
                                          <p:spTgt spid="545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812" grpId="0" animBg="1"/>
      <p:bldP spid="545804" grpId="0" animBg="1"/>
      <p:bldP spid="545816" grpId="0" animBg="1"/>
      <p:bldP spid="5458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13"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
        <p:nvSpPr>
          <p:cNvPr id="19" name="Slide Number Placeholder 6"/>
          <p:cNvSpPr>
            <a:spLocks noGrp="1"/>
          </p:cNvSpPr>
          <p:nvPr>
            <p:ph type="sldNum" sz="quarter" idx="12"/>
          </p:nvPr>
        </p:nvSpPr>
        <p:spPr/>
        <p:txBody>
          <a:bodyPr/>
          <a:lstStyle/>
          <a:p>
            <a:fld id="{53C4D058-CDC5-44F4-A0C6-C1ED062637B2}" type="slidenum">
              <a:rPr lang="en-US"/>
              <a:pPr/>
              <a:t>16</a:t>
            </a:fld>
            <a:endParaRPr lang="en-US"/>
          </a:p>
        </p:txBody>
      </p:sp>
      <p:sp>
        <p:nvSpPr>
          <p:cNvPr id="1093634" name="Rectangle 2"/>
          <p:cNvSpPr>
            <a:spLocks noGrp="1" noChangeArrowheads="1"/>
          </p:cNvSpPr>
          <p:nvPr>
            <p:ph type="title"/>
          </p:nvPr>
        </p:nvSpPr>
        <p:spPr/>
        <p:txBody>
          <a:bodyPr/>
          <a:lstStyle/>
          <a:p>
            <a:r>
              <a:rPr lang="en-US" sz="4500" dirty="0"/>
              <a:t>Text</a:t>
            </a:r>
          </a:p>
        </p:txBody>
      </p:sp>
      <p:sp>
        <p:nvSpPr>
          <p:cNvPr id="1093638" name="Rectangle 6"/>
          <p:cNvSpPr>
            <a:spLocks noChangeArrowheads="1"/>
          </p:cNvSpPr>
          <p:nvPr/>
        </p:nvSpPr>
        <p:spPr bwMode="auto">
          <a:xfrm>
            <a:off x="670560" y="94884"/>
            <a:ext cx="9471660" cy="779985"/>
          </a:xfrm>
          <a:prstGeom prst="rect">
            <a:avLst/>
          </a:prstGeom>
          <a:solidFill>
            <a:srgbClr val="FFFFFF"/>
          </a:solidFill>
          <a:ln w="38100" algn="ctr">
            <a:noFill/>
            <a:miter lim="800000"/>
            <a:headEnd/>
            <a:tailEnd/>
          </a:ln>
          <a:effectLst/>
        </p:spPr>
        <p:txBody>
          <a:bodyPr lIns="101882" tIns="50941" rIns="101882" bIns="50941" anchor="ctr">
            <a:spAutoFit/>
          </a:bodyPr>
          <a:lstStyle/>
          <a:p>
            <a:endParaRPr lang="en-US"/>
          </a:p>
        </p:txBody>
      </p:sp>
      <p:sp>
        <p:nvSpPr>
          <p:cNvPr id="1093649" name="Rectangle 17"/>
          <p:cNvSpPr>
            <a:spLocks noChangeArrowheads="1"/>
          </p:cNvSpPr>
          <p:nvPr/>
        </p:nvSpPr>
        <p:spPr bwMode="auto">
          <a:xfrm>
            <a:off x="0" y="240807"/>
            <a:ext cx="10023475" cy="718430"/>
          </a:xfrm>
          <a:prstGeom prst="rect">
            <a:avLst/>
          </a:prstGeom>
          <a:solidFill>
            <a:srgbClr val="FFFF00"/>
          </a:solidFill>
          <a:ln w="38100" algn="ctr">
            <a:solidFill>
              <a:srgbClr val="FF0000"/>
            </a:solidFill>
            <a:miter lim="800000"/>
            <a:headEnd/>
            <a:tailEnd/>
          </a:ln>
          <a:effectLst/>
        </p:spPr>
        <p:txBody>
          <a:bodyPr lIns="101882" tIns="50941" rIns="101882" bIns="50941" anchor="ctr">
            <a:spAutoFit/>
          </a:bodyPr>
          <a:lstStyle/>
          <a:p>
            <a:pPr marL="212255" indent="-212255"/>
            <a:r>
              <a:rPr lang="en-US" sz="4000" dirty="0" smtClean="0">
                <a:solidFill>
                  <a:srgbClr val="0000FF"/>
                </a:solidFill>
              </a:rPr>
              <a:t>Limits, Discovery and Implications</a:t>
            </a:r>
            <a:endParaRPr lang="en-US" sz="4000" dirty="0">
              <a:solidFill>
                <a:srgbClr val="0000FF"/>
              </a:solidFill>
            </a:endParaRPr>
          </a:p>
        </p:txBody>
      </p:sp>
      <p:sp>
        <p:nvSpPr>
          <p:cNvPr id="1093656" name="Rectangle 24"/>
          <p:cNvSpPr>
            <a:spLocks noChangeArrowheads="1"/>
          </p:cNvSpPr>
          <p:nvPr/>
        </p:nvSpPr>
        <p:spPr bwMode="auto">
          <a:xfrm>
            <a:off x="5010110" y="5439307"/>
            <a:ext cx="205819" cy="779985"/>
          </a:xfrm>
          <a:prstGeom prst="rect">
            <a:avLst/>
          </a:prstGeom>
          <a:solidFill>
            <a:srgbClr val="FFFFFF"/>
          </a:solidFill>
          <a:ln w="38100" algn="ctr">
            <a:noFill/>
            <a:miter lim="800000"/>
            <a:headEnd/>
            <a:tailEnd/>
          </a:ln>
          <a:effectLst/>
        </p:spPr>
        <p:txBody>
          <a:bodyPr wrap="none" lIns="101882" tIns="50941" rIns="101882" bIns="50941" anchor="ctr">
            <a:spAutoFit/>
          </a:bodyPr>
          <a:lstStyle/>
          <a:p>
            <a:endParaRPr lang="en-US"/>
          </a:p>
        </p:txBody>
      </p:sp>
      <p:sp>
        <p:nvSpPr>
          <p:cNvPr id="1093657" name="Text Box 25"/>
          <p:cNvSpPr txBox="1">
            <a:spLocks noChangeArrowheads="1"/>
          </p:cNvSpPr>
          <p:nvPr/>
        </p:nvSpPr>
        <p:spPr bwMode="auto">
          <a:xfrm>
            <a:off x="0" y="1600200"/>
            <a:ext cx="5410200" cy="6012187"/>
          </a:xfrm>
          <a:prstGeom prst="rect">
            <a:avLst/>
          </a:prstGeom>
          <a:solidFill>
            <a:schemeClr val="hlink"/>
          </a:solidFill>
          <a:ln w="38100" algn="ctr">
            <a:noFill/>
            <a:miter lim="800000"/>
            <a:headEnd/>
            <a:tailEnd/>
          </a:ln>
          <a:effectLst/>
        </p:spPr>
        <p:txBody>
          <a:bodyPr wrap="square" lIns="101882" tIns="50941" rIns="101882" bIns="50941">
            <a:spAutoFit/>
          </a:bodyPr>
          <a:lstStyle/>
          <a:p>
            <a:pPr marL="457200" indent="-457200" algn="l">
              <a:buFont typeface="Arial" pitchFamily="34" charset="0"/>
              <a:buChar char="•"/>
            </a:pPr>
            <a:r>
              <a:rPr lang="en-US" sz="3200" dirty="0" smtClean="0"/>
              <a:t>Multiple searches at the Tevatron (co-led by Kamon)</a:t>
            </a:r>
          </a:p>
          <a:p>
            <a:pPr marL="457200" indent="-457200" algn="l">
              <a:buFont typeface="Arial" pitchFamily="34" charset="0"/>
              <a:buChar char="•"/>
            </a:pPr>
            <a:r>
              <a:rPr lang="en-US" sz="3200" dirty="0" smtClean="0">
                <a:solidFill>
                  <a:schemeClr val="tx1"/>
                </a:solidFill>
              </a:rPr>
              <a:t>Best limits for many years at CDF</a:t>
            </a:r>
          </a:p>
          <a:p>
            <a:pPr marL="914400" lvl="1" indent="-457200" algn="l">
              <a:buFont typeface="Arial" pitchFamily="34" charset="0"/>
              <a:buChar char="•"/>
            </a:pPr>
            <a:r>
              <a:rPr lang="en-US" sz="3200" dirty="0" smtClean="0">
                <a:solidFill>
                  <a:schemeClr val="tx1"/>
                </a:solidFill>
              </a:rPr>
              <a:t>PhD for Krutelyov</a:t>
            </a:r>
          </a:p>
          <a:p>
            <a:pPr marL="457200" indent="-457200" algn="l">
              <a:buFont typeface="Arial" pitchFamily="34" charset="0"/>
              <a:buChar char="•"/>
            </a:pPr>
            <a:r>
              <a:rPr lang="en-US" sz="3200" dirty="0" smtClean="0">
                <a:solidFill>
                  <a:srgbClr val="0000FF"/>
                </a:solidFill>
              </a:rPr>
              <a:t>Then ~2</a:t>
            </a:r>
            <a:r>
              <a:rPr lang="en-US" sz="3200" dirty="0" smtClean="0">
                <a:solidFill>
                  <a:srgbClr val="0000FF"/>
                </a:solidFill>
                <a:latin typeface="Symbol" pitchFamily="18" charset="2"/>
              </a:rPr>
              <a:t>s</a:t>
            </a:r>
            <a:r>
              <a:rPr lang="en-US" sz="3200" dirty="0" smtClean="0">
                <a:solidFill>
                  <a:srgbClr val="0000FF"/>
                </a:solidFill>
              </a:rPr>
              <a:t> evidence</a:t>
            </a:r>
          </a:p>
          <a:p>
            <a:pPr marL="457200" indent="-457200" algn="l">
              <a:buFont typeface="Arial" pitchFamily="34" charset="0"/>
              <a:buChar char="•"/>
            </a:pPr>
            <a:r>
              <a:rPr lang="en-US" sz="3200" dirty="0" smtClean="0">
                <a:solidFill>
                  <a:schemeClr val="tx1"/>
                </a:solidFill>
              </a:rPr>
              <a:t>B</a:t>
            </a:r>
            <a:r>
              <a:rPr lang="en-US" sz="3200" baseline="-25000" dirty="0" smtClean="0">
                <a:solidFill>
                  <a:schemeClr val="tx1"/>
                </a:solidFill>
              </a:rPr>
              <a:t>S</a:t>
            </a:r>
            <a:r>
              <a:rPr lang="en-US" sz="3200" dirty="0" smtClean="0">
                <a:solidFill>
                  <a:schemeClr val="tx1"/>
                </a:solidFill>
                <a:sym typeface="Wingdings" pitchFamily="2" charset="2"/>
              </a:rPr>
              <a:t> </a:t>
            </a:r>
            <a:r>
              <a:rPr lang="en-US" sz="3200" dirty="0" smtClean="0">
                <a:solidFill>
                  <a:schemeClr val="tx1"/>
                </a:solidFill>
                <a:latin typeface="Symbol" pitchFamily="18" charset="2"/>
                <a:sym typeface="Wingdings" pitchFamily="2" charset="2"/>
              </a:rPr>
              <a:t>mm</a:t>
            </a:r>
            <a:r>
              <a:rPr lang="en-US" sz="3200" dirty="0" smtClean="0">
                <a:solidFill>
                  <a:schemeClr val="tx1"/>
                </a:solidFill>
                <a:sym typeface="Wingdings" pitchFamily="2" charset="2"/>
              </a:rPr>
              <a:t> now observed at SM level</a:t>
            </a:r>
          </a:p>
          <a:p>
            <a:pPr marL="457200" indent="-457200" algn="l">
              <a:buFont typeface="Arial" pitchFamily="34" charset="0"/>
              <a:buChar char="•"/>
            </a:pPr>
            <a:r>
              <a:rPr lang="en-US" sz="3200" dirty="0" smtClean="0">
                <a:sym typeface="Wingdings" pitchFamily="2" charset="2"/>
              </a:rPr>
              <a:t>Disfavors high </a:t>
            </a:r>
            <a:r>
              <a:rPr lang="en-US" sz="3200" dirty="0" err="1" smtClean="0">
                <a:sym typeface="Wingdings" pitchFamily="2" charset="2"/>
              </a:rPr>
              <a:t>tanB</a:t>
            </a:r>
            <a:r>
              <a:rPr lang="en-US" sz="3200" dirty="0" smtClean="0">
                <a:sym typeface="Wingdings" pitchFamily="2" charset="2"/>
              </a:rPr>
              <a:t> of SUSY</a:t>
            </a:r>
          </a:p>
        </p:txBody>
      </p:sp>
      <p:pic>
        <p:nvPicPr>
          <p:cNvPr id="22" name="Picture 4" descr="C:\Users\Toback\AppData\Local\Microsoft\Windows\Temporary Internet Files\Content.Outlook\B9DEH6D3\b2ll-history.png"/>
          <p:cNvPicPr>
            <a:picLocks noChangeAspect="1" noChangeArrowheads="1"/>
          </p:cNvPicPr>
          <p:nvPr/>
        </p:nvPicPr>
        <p:blipFill>
          <a:blip r:embed="rId2" cstate="print"/>
          <a:srcRect/>
          <a:stretch>
            <a:fillRect/>
          </a:stretch>
        </p:blipFill>
        <p:spPr bwMode="auto">
          <a:xfrm>
            <a:off x="5034445" y="2362200"/>
            <a:ext cx="5023955" cy="3388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3657"/>
                                        </p:tgtEl>
                                        <p:attrNameLst>
                                          <p:attrName>style.visibility</p:attrName>
                                        </p:attrNameLst>
                                      </p:cBhvr>
                                      <p:to>
                                        <p:strVal val="visible"/>
                                      </p:to>
                                    </p:set>
                                    <p:animEffect transition="in" filter="fade">
                                      <p:cBhvr>
                                        <p:cTn id="7" dur="2000"/>
                                        <p:tgtEl>
                                          <p:spTgt spid="1093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28"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
        <p:nvSpPr>
          <p:cNvPr id="22" name="Slide Number Placeholder 5"/>
          <p:cNvSpPr>
            <a:spLocks noGrp="1"/>
          </p:cNvSpPr>
          <p:nvPr>
            <p:ph type="sldNum" sz="quarter" idx="12"/>
          </p:nvPr>
        </p:nvSpPr>
        <p:spPr/>
        <p:txBody>
          <a:bodyPr/>
          <a:lstStyle/>
          <a:p>
            <a:fld id="{8B8614D5-DB8B-45AC-A777-2B891414A31A}" type="slidenum">
              <a:rPr lang="en-US"/>
              <a:pPr/>
              <a:t>17</a:t>
            </a:fld>
            <a:endParaRPr lang="en-US"/>
          </a:p>
        </p:txBody>
      </p:sp>
      <p:sp>
        <p:nvSpPr>
          <p:cNvPr id="1204226" name="Rectangle 2"/>
          <p:cNvSpPr>
            <a:spLocks noChangeArrowheads="1"/>
          </p:cNvSpPr>
          <p:nvPr/>
        </p:nvSpPr>
        <p:spPr bwMode="auto">
          <a:xfrm>
            <a:off x="4926290" y="829843"/>
            <a:ext cx="205819" cy="779985"/>
          </a:xfrm>
          <a:prstGeom prst="rect">
            <a:avLst/>
          </a:prstGeom>
          <a:solidFill>
            <a:schemeClr val="bg1"/>
          </a:solidFill>
          <a:ln w="57150" algn="ctr">
            <a:noFill/>
            <a:miter lim="800000"/>
            <a:headEnd/>
            <a:tailEnd/>
          </a:ln>
          <a:effectLst/>
        </p:spPr>
        <p:txBody>
          <a:bodyPr wrap="none" lIns="101882" tIns="50941" rIns="101882" bIns="50941" anchor="ctr">
            <a:spAutoFit/>
          </a:bodyPr>
          <a:lstStyle/>
          <a:p>
            <a:endParaRPr lang="en-US"/>
          </a:p>
        </p:txBody>
      </p:sp>
      <p:sp>
        <p:nvSpPr>
          <p:cNvPr id="1204227" name="Rectangle 3"/>
          <p:cNvSpPr>
            <a:spLocks noGrp="1" noChangeArrowheads="1"/>
          </p:cNvSpPr>
          <p:nvPr>
            <p:ph type="body" idx="1"/>
          </p:nvPr>
        </p:nvSpPr>
        <p:spPr>
          <a:xfrm>
            <a:off x="419100" y="1036320"/>
            <a:ext cx="9304020" cy="921173"/>
          </a:xfrm>
        </p:spPr>
        <p:txBody>
          <a:bodyPr/>
          <a:lstStyle/>
          <a:p>
            <a:endParaRPr lang="en-US"/>
          </a:p>
        </p:txBody>
      </p:sp>
      <p:grpSp>
        <p:nvGrpSpPr>
          <p:cNvPr id="2" name="Group 4"/>
          <p:cNvGrpSpPr>
            <a:grpSpLocks/>
          </p:cNvGrpSpPr>
          <p:nvPr/>
        </p:nvGrpSpPr>
        <p:grpSpPr bwMode="auto">
          <a:xfrm>
            <a:off x="0" y="1142471"/>
            <a:ext cx="10058400" cy="6563360"/>
            <a:chOff x="0" y="762"/>
            <a:chExt cx="6336" cy="4134"/>
          </a:xfrm>
        </p:grpSpPr>
        <p:pic>
          <p:nvPicPr>
            <p:cNvPr id="1204229" name="Picture 5"/>
            <p:cNvPicPr>
              <a:picLocks noChangeAspect="1" noChangeArrowheads="1"/>
            </p:cNvPicPr>
            <p:nvPr/>
          </p:nvPicPr>
          <p:blipFill>
            <a:blip r:embed="rId2" cstate="print">
              <a:lum contrast="20000"/>
            </a:blip>
            <a:srcRect/>
            <a:stretch>
              <a:fillRect/>
            </a:stretch>
          </p:blipFill>
          <p:spPr bwMode="auto">
            <a:xfrm>
              <a:off x="0" y="762"/>
              <a:ext cx="6336" cy="4134"/>
            </a:xfrm>
            <a:prstGeom prst="rect">
              <a:avLst/>
            </a:prstGeom>
            <a:noFill/>
          </p:spPr>
        </p:pic>
        <p:sp>
          <p:nvSpPr>
            <p:cNvPr id="1204230" name="Rectangle 6"/>
            <p:cNvSpPr>
              <a:spLocks noChangeArrowheads="1"/>
            </p:cNvSpPr>
            <p:nvPr/>
          </p:nvSpPr>
          <p:spPr bwMode="auto">
            <a:xfrm>
              <a:off x="5333" y="3811"/>
              <a:ext cx="897" cy="485"/>
            </a:xfrm>
            <a:prstGeom prst="rect">
              <a:avLst/>
            </a:prstGeom>
            <a:solidFill>
              <a:srgbClr val="1C1C1C"/>
            </a:solidFill>
            <a:ln w="57150" algn="ctr">
              <a:solidFill>
                <a:srgbClr val="1C1C1C"/>
              </a:solidFill>
              <a:miter lim="800000"/>
              <a:headEnd/>
              <a:tailEnd/>
            </a:ln>
            <a:effectLst/>
          </p:spPr>
          <p:txBody>
            <a:bodyPr anchor="ctr">
              <a:spAutoFit/>
            </a:bodyPr>
            <a:lstStyle/>
            <a:p>
              <a:endParaRPr lang="en-US"/>
            </a:p>
          </p:txBody>
        </p:sp>
      </p:grpSp>
      <p:sp>
        <p:nvSpPr>
          <p:cNvPr id="1204231" name="Rectangle 7"/>
          <p:cNvSpPr>
            <a:spLocks noChangeArrowheads="1"/>
          </p:cNvSpPr>
          <p:nvPr/>
        </p:nvSpPr>
        <p:spPr bwMode="auto">
          <a:xfrm>
            <a:off x="0" y="1676400"/>
            <a:ext cx="5615940" cy="1372673"/>
          </a:xfrm>
          <a:prstGeom prst="rect">
            <a:avLst/>
          </a:prstGeom>
          <a:solidFill>
            <a:srgbClr val="FFFF00"/>
          </a:solidFill>
          <a:ln w="9525" algn="ctr">
            <a:noFill/>
            <a:miter lim="800000"/>
            <a:headEnd/>
            <a:tailEnd/>
          </a:ln>
          <a:effectLst/>
        </p:spPr>
        <p:txBody>
          <a:bodyPr lIns="91429" tIns="45715" rIns="91429" bIns="45715">
            <a:spAutoFit/>
          </a:bodyPr>
          <a:lstStyle/>
          <a:p>
            <a:pPr defTabSz="914466"/>
            <a:r>
              <a:rPr lang="en-US" sz="1600" u="sng" dirty="0">
                <a:solidFill>
                  <a:srgbClr val="0000FF"/>
                </a:solidFill>
              </a:rPr>
              <a:t>Astronomy, Cosmology and Particle Physics:</a:t>
            </a:r>
            <a:r>
              <a:rPr lang="en-US" sz="1600" dirty="0">
                <a:solidFill>
                  <a:schemeClr val="tx1"/>
                </a:solidFill>
              </a:rPr>
              <a:t> The Dark Matter in the Universe is made up of LOTS of </a:t>
            </a:r>
            <a:r>
              <a:rPr lang="en-US" sz="1600" u="sng" dirty="0" smtClean="0">
                <a:solidFill>
                  <a:schemeClr val="tx1"/>
                </a:solidFill>
              </a:rPr>
              <a:t>Sparticles</a:t>
            </a:r>
            <a:r>
              <a:rPr lang="en-US" sz="1600" dirty="0" smtClean="0">
                <a:solidFill>
                  <a:schemeClr val="tx1"/>
                </a:solidFill>
              </a:rPr>
              <a:t> </a:t>
            </a:r>
            <a:r>
              <a:rPr lang="en-US" sz="1600" dirty="0">
                <a:solidFill>
                  <a:schemeClr val="tx1"/>
                </a:solidFill>
              </a:rPr>
              <a:t>that we haven’t discovered yet!</a:t>
            </a:r>
          </a:p>
          <a:p>
            <a:pPr defTabSz="914466"/>
            <a:r>
              <a:rPr lang="en-US" sz="1600" dirty="0"/>
              <a:t>Got created in the Early Universe like everything else and is still here today!</a:t>
            </a:r>
          </a:p>
        </p:txBody>
      </p:sp>
      <p:sp>
        <p:nvSpPr>
          <p:cNvPr id="1204232" name="Line 8"/>
          <p:cNvSpPr>
            <a:spLocks noChangeShapeType="1"/>
          </p:cNvSpPr>
          <p:nvPr/>
        </p:nvSpPr>
        <p:spPr bwMode="auto">
          <a:xfrm flipH="1">
            <a:off x="2286000" y="2971800"/>
            <a:ext cx="228600" cy="1066800"/>
          </a:xfrm>
          <a:prstGeom prst="line">
            <a:avLst/>
          </a:prstGeom>
          <a:noFill/>
          <a:ln w="57150">
            <a:solidFill>
              <a:srgbClr val="FF0000"/>
            </a:solidFill>
            <a:round/>
            <a:headEnd/>
            <a:tailEnd type="triangle" w="med" len="med"/>
          </a:ln>
          <a:effectLst/>
        </p:spPr>
        <p:txBody>
          <a:bodyPr wrap="none" lIns="101882" tIns="50941" rIns="101882" bIns="50941" anchor="ctr"/>
          <a:lstStyle/>
          <a:p>
            <a:endParaRPr lang="en-US"/>
          </a:p>
        </p:txBody>
      </p:sp>
      <p:sp>
        <p:nvSpPr>
          <p:cNvPr id="1204233" name="Line 9"/>
          <p:cNvSpPr>
            <a:spLocks noChangeShapeType="1"/>
          </p:cNvSpPr>
          <p:nvPr/>
        </p:nvSpPr>
        <p:spPr bwMode="auto">
          <a:xfrm flipV="1">
            <a:off x="2286000" y="3281680"/>
            <a:ext cx="5173980" cy="756920"/>
          </a:xfrm>
          <a:prstGeom prst="line">
            <a:avLst/>
          </a:prstGeom>
          <a:noFill/>
          <a:ln w="57150">
            <a:solidFill>
              <a:srgbClr val="FF0000"/>
            </a:solidFill>
            <a:round/>
            <a:headEnd/>
            <a:tailEnd type="triangle" w="med" len="med"/>
          </a:ln>
          <a:effectLst/>
        </p:spPr>
        <p:txBody>
          <a:bodyPr wrap="none" lIns="101882" tIns="50941" rIns="101882" bIns="50941" anchor="ctr"/>
          <a:lstStyle/>
          <a:p>
            <a:endParaRPr lang="en-US"/>
          </a:p>
        </p:txBody>
      </p:sp>
      <p:sp>
        <p:nvSpPr>
          <p:cNvPr id="1204237" name="Oval 13"/>
          <p:cNvSpPr>
            <a:spLocks noChangeArrowheads="1"/>
          </p:cNvSpPr>
          <p:nvPr/>
        </p:nvSpPr>
        <p:spPr bwMode="auto">
          <a:xfrm>
            <a:off x="7459980" y="2603736"/>
            <a:ext cx="2430780" cy="1096807"/>
          </a:xfrm>
          <a:prstGeom prst="ellipse">
            <a:avLst/>
          </a:prstGeom>
          <a:noFill/>
          <a:ln w="57150" algn="ctr">
            <a:solidFill>
              <a:srgbClr val="FF0000"/>
            </a:solidFill>
            <a:round/>
            <a:headEnd/>
            <a:tailEnd/>
          </a:ln>
          <a:effectLst/>
        </p:spPr>
        <p:txBody>
          <a:bodyPr lIns="101882" tIns="50941" rIns="101882" bIns="50941" anchor="ctr">
            <a:spAutoFit/>
          </a:bodyPr>
          <a:lstStyle/>
          <a:p>
            <a:endParaRPr lang="en-US"/>
          </a:p>
        </p:txBody>
      </p:sp>
      <p:sp>
        <p:nvSpPr>
          <p:cNvPr id="1204239" name="Text Box 15"/>
          <p:cNvSpPr txBox="1">
            <a:spLocks noChangeArrowheads="1"/>
          </p:cNvSpPr>
          <p:nvPr/>
        </p:nvSpPr>
        <p:spPr bwMode="auto">
          <a:xfrm>
            <a:off x="0" y="5761320"/>
            <a:ext cx="4876800" cy="2011080"/>
          </a:xfrm>
          <a:prstGeom prst="rect">
            <a:avLst/>
          </a:prstGeom>
          <a:solidFill>
            <a:srgbClr val="F5EE59"/>
          </a:solidFill>
          <a:ln w="38100" algn="ctr">
            <a:noFill/>
            <a:miter lim="800000"/>
            <a:headEnd/>
            <a:tailEnd/>
          </a:ln>
          <a:effectLst/>
        </p:spPr>
        <p:txBody>
          <a:bodyPr wrap="square" lIns="101870" tIns="50935" rIns="101870" bIns="50935">
            <a:spAutoFit/>
          </a:bodyPr>
          <a:lstStyle/>
          <a:p>
            <a:pPr marL="212255" indent="-212255"/>
            <a:r>
              <a:rPr lang="en-US" sz="2000" i="1" dirty="0" smtClean="0">
                <a:solidFill>
                  <a:srgbClr val="0000FF"/>
                </a:solidFill>
              </a:rPr>
              <a:t>Move from simply providing </a:t>
            </a:r>
            <a:r>
              <a:rPr lang="en-US" sz="2000" i="1" dirty="0">
                <a:solidFill>
                  <a:srgbClr val="0000FF"/>
                </a:solidFill>
              </a:rPr>
              <a:t>a candidate, </a:t>
            </a:r>
            <a:r>
              <a:rPr lang="en-US" sz="2000" i="1" dirty="0" smtClean="0">
                <a:solidFill>
                  <a:srgbClr val="0000FF"/>
                </a:solidFill>
              </a:rPr>
              <a:t>to predicting </a:t>
            </a:r>
            <a:r>
              <a:rPr lang="en-US" sz="2000" i="1" dirty="0">
                <a:solidFill>
                  <a:srgbClr val="0000FF"/>
                </a:solidFill>
              </a:rPr>
              <a:t>the Dark Matter relic </a:t>
            </a:r>
            <a:r>
              <a:rPr lang="en-US" sz="2000" i="1" dirty="0" smtClean="0">
                <a:solidFill>
                  <a:srgbClr val="0000FF"/>
                </a:solidFill>
              </a:rPr>
              <a:t>density with a full SUSY calculation</a:t>
            </a:r>
          </a:p>
          <a:p>
            <a:pPr marL="212255" indent="-212255"/>
            <a:r>
              <a:rPr lang="en-US" sz="2000" dirty="0" smtClean="0"/>
              <a:t>Dick, Teruki, and Bhaskar with help from DT and others</a:t>
            </a:r>
          </a:p>
        </p:txBody>
      </p:sp>
      <p:sp>
        <p:nvSpPr>
          <p:cNvPr id="1204240" name="Line 16"/>
          <p:cNvSpPr>
            <a:spLocks noChangeShapeType="1"/>
          </p:cNvSpPr>
          <p:nvPr/>
        </p:nvSpPr>
        <p:spPr bwMode="auto">
          <a:xfrm flipH="1" flipV="1">
            <a:off x="1905000" y="4724400"/>
            <a:ext cx="1295400" cy="1143000"/>
          </a:xfrm>
          <a:prstGeom prst="line">
            <a:avLst/>
          </a:prstGeom>
          <a:noFill/>
          <a:ln w="57150">
            <a:solidFill>
              <a:srgbClr val="0000FF"/>
            </a:solidFill>
            <a:round/>
            <a:headEnd/>
            <a:tailEnd type="triangle" w="med" len="med"/>
          </a:ln>
          <a:effectLst/>
        </p:spPr>
        <p:txBody>
          <a:bodyPr wrap="square" lIns="101882" tIns="50941" rIns="101882" bIns="50941">
            <a:spAutoFit/>
          </a:bodyPr>
          <a:lstStyle/>
          <a:p>
            <a:endParaRPr lang="en-US"/>
          </a:p>
        </p:txBody>
      </p:sp>
      <p:sp>
        <p:nvSpPr>
          <p:cNvPr id="1204241" name="Oval 17"/>
          <p:cNvSpPr>
            <a:spLocks noChangeArrowheads="1"/>
          </p:cNvSpPr>
          <p:nvPr/>
        </p:nvSpPr>
        <p:spPr bwMode="auto">
          <a:xfrm>
            <a:off x="419100" y="3640056"/>
            <a:ext cx="2514600" cy="1096807"/>
          </a:xfrm>
          <a:prstGeom prst="ellipse">
            <a:avLst/>
          </a:prstGeom>
          <a:noFill/>
          <a:ln w="57150" algn="ctr">
            <a:solidFill>
              <a:srgbClr val="0000FF"/>
            </a:solidFill>
            <a:round/>
            <a:headEnd/>
            <a:tailEnd/>
          </a:ln>
          <a:effectLst/>
        </p:spPr>
        <p:txBody>
          <a:bodyPr lIns="101882" tIns="50941" rIns="101882" bIns="50941" anchor="ctr">
            <a:spAutoFit/>
          </a:bodyPr>
          <a:lstStyle/>
          <a:p>
            <a:endParaRPr lang="en-US"/>
          </a:p>
        </p:txBody>
      </p:sp>
      <p:pic>
        <p:nvPicPr>
          <p:cNvPr id="1204242" name="Picture 18" descr="030626B_s"/>
          <p:cNvPicPr>
            <a:picLocks noChangeAspect="1" noChangeArrowheads="1"/>
          </p:cNvPicPr>
          <p:nvPr/>
        </p:nvPicPr>
        <p:blipFill>
          <a:blip r:embed="rId3" cstate="print"/>
          <a:srcRect/>
          <a:stretch>
            <a:fillRect/>
          </a:stretch>
        </p:blipFill>
        <p:spPr bwMode="auto">
          <a:xfrm>
            <a:off x="7711440" y="4276620"/>
            <a:ext cx="2095500" cy="1423140"/>
          </a:xfrm>
          <a:prstGeom prst="rect">
            <a:avLst/>
          </a:prstGeom>
          <a:noFill/>
        </p:spPr>
      </p:pic>
      <p:sp>
        <p:nvSpPr>
          <p:cNvPr id="23" name="TextBox 22"/>
          <p:cNvSpPr txBox="1"/>
          <p:nvPr/>
        </p:nvSpPr>
        <p:spPr>
          <a:xfrm>
            <a:off x="0" y="0"/>
            <a:ext cx="10058400" cy="1717393"/>
          </a:xfrm>
          <a:prstGeom prst="rect">
            <a:avLst/>
          </a:prstGeom>
          <a:solidFill>
            <a:schemeClr val="accent1"/>
          </a:solidFill>
        </p:spPr>
        <p:txBody>
          <a:bodyPr wrap="square" rtlCol="0">
            <a:spAutoFit/>
          </a:bodyPr>
          <a:lstStyle/>
          <a:p>
            <a:r>
              <a:rPr lang="en-US" u="sng" dirty="0" smtClean="0"/>
              <a:t>Cosmological Connection</a:t>
            </a:r>
          </a:p>
          <a:p>
            <a:r>
              <a:rPr lang="en-US" sz="2800" dirty="0" smtClean="0">
                <a:solidFill>
                  <a:schemeClr val="tx1"/>
                </a:solidFill>
              </a:rPr>
              <a:t>WMAP and others provide cosmological measurements with a precision that allow us to take the next steps</a:t>
            </a:r>
          </a:p>
        </p:txBody>
      </p:sp>
      <p:sp>
        <p:nvSpPr>
          <p:cNvPr id="24" name="Rectangle 23"/>
          <p:cNvSpPr/>
          <p:nvPr/>
        </p:nvSpPr>
        <p:spPr>
          <a:xfrm>
            <a:off x="228600" y="5486400"/>
            <a:ext cx="2971800" cy="461665"/>
          </a:xfrm>
          <a:prstGeom prst="rect">
            <a:avLst/>
          </a:prstGeom>
        </p:spPr>
        <p:txBody>
          <a:bodyPr wrap="square">
            <a:spAutoFit/>
          </a:bodyPr>
          <a:lstStyle/>
          <a:p>
            <a:endParaRPr lang="en-US" sz="2400" dirty="0"/>
          </a:p>
        </p:txBody>
      </p:sp>
      <p:sp>
        <p:nvSpPr>
          <p:cNvPr id="25" name="Title 24"/>
          <p:cNvSpPr>
            <a:spLocks noGrp="1"/>
          </p:cNvSpPr>
          <p:nvPr>
            <p:ph type="title"/>
          </p:nvPr>
        </p:nvSpPr>
        <p:spPr/>
        <p:txBody>
          <a:bodyPr/>
          <a:lstStyle/>
          <a:p>
            <a:endParaRPr lang="en-US"/>
          </a:p>
        </p:txBody>
      </p:sp>
      <p:sp>
        <p:nvSpPr>
          <p:cNvPr id="26" name="Line 16"/>
          <p:cNvSpPr>
            <a:spLocks noChangeShapeType="1"/>
          </p:cNvSpPr>
          <p:nvPr/>
        </p:nvSpPr>
        <p:spPr bwMode="auto">
          <a:xfrm flipV="1">
            <a:off x="3276600" y="5105400"/>
            <a:ext cx="4724400" cy="762000"/>
          </a:xfrm>
          <a:prstGeom prst="line">
            <a:avLst/>
          </a:prstGeom>
          <a:noFill/>
          <a:ln w="57150">
            <a:solidFill>
              <a:srgbClr val="0000FF"/>
            </a:solidFill>
            <a:round/>
            <a:headEnd/>
            <a:tailEnd type="triangle" w="med" len="med"/>
          </a:ln>
          <a:effectLst/>
        </p:spPr>
        <p:txBody>
          <a:bodyPr wrap="square" lIns="101882" tIns="50941" rIns="101882" bIns="50941">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04231">
                                            <p:bg/>
                                          </p:spTgt>
                                        </p:tgtEl>
                                        <p:attrNameLst>
                                          <p:attrName>style.visibility</p:attrName>
                                        </p:attrNameLst>
                                      </p:cBhvr>
                                      <p:to>
                                        <p:strVal val="visible"/>
                                      </p:to>
                                    </p:set>
                                    <p:animEffect transition="in" filter="fade">
                                      <p:cBhvr>
                                        <p:cTn id="11" dur="1000"/>
                                        <p:tgtEl>
                                          <p:spTgt spid="1204231">
                                            <p:bg/>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04231">
                                            <p:txEl>
                                              <p:pRg st="0" end="0"/>
                                            </p:txEl>
                                          </p:spTgt>
                                        </p:tgtEl>
                                        <p:attrNameLst>
                                          <p:attrName>style.visibility</p:attrName>
                                        </p:attrNameLst>
                                      </p:cBhvr>
                                      <p:to>
                                        <p:strVal val="visible"/>
                                      </p:to>
                                    </p:set>
                                    <p:animEffect transition="in" filter="fade">
                                      <p:cBhvr>
                                        <p:cTn id="15" dur="1000"/>
                                        <p:tgtEl>
                                          <p:spTgt spid="1204231">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204231">
                                            <p:txEl>
                                              <p:pRg st="1" end="1"/>
                                            </p:txEl>
                                          </p:spTgt>
                                        </p:tgtEl>
                                        <p:attrNameLst>
                                          <p:attrName>style.visibility</p:attrName>
                                        </p:attrNameLst>
                                      </p:cBhvr>
                                      <p:to>
                                        <p:strVal val="visible"/>
                                      </p:to>
                                    </p:set>
                                    <p:animEffect transition="in" filter="fade">
                                      <p:cBhvr>
                                        <p:cTn id="19" dur="1000"/>
                                        <p:tgtEl>
                                          <p:spTgt spid="1204231">
                                            <p:txEl>
                                              <p:pRg st="1" end="1"/>
                                            </p:txEl>
                                          </p:spTgt>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1204232"/>
                                        </p:tgtEl>
                                        <p:attrNameLst>
                                          <p:attrName>style.visibility</p:attrName>
                                        </p:attrNameLst>
                                      </p:cBhvr>
                                      <p:to>
                                        <p:strVal val="visible"/>
                                      </p:to>
                                    </p:set>
                                    <p:animEffect transition="in" filter="wipe(up)">
                                      <p:cBhvr>
                                        <p:cTn id="23" dur="500"/>
                                        <p:tgtEl>
                                          <p:spTgt spid="1204232"/>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204233"/>
                                        </p:tgtEl>
                                        <p:attrNameLst>
                                          <p:attrName>style.visibility</p:attrName>
                                        </p:attrNameLst>
                                      </p:cBhvr>
                                      <p:to>
                                        <p:strVal val="visible"/>
                                      </p:to>
                                    </p:set>
                                    <p:animEffect transition="in" filter="wipe(left)">
                                      <p:cBhvr>
                                        <p:cTn id="27" dur="500"/>
                                        <p:tgtEl>
                                          <p:spTgt spid="120423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204237"/>
                                        </p:tgtEl>
                                        <p:attrNameLst>
                                          <p:attrName>style.visibility</p:attrName>
                                        </p:attrNameLst>
                                      </p:cBhvr>
                                      <p:to>
                                        <p:strVal val="visible"/>
                                      </p:to>
                                    </p:set>
                                    <p:animEffect transition="in" filter="wipe(left)">
                                      <p:cBhvr>
                                        <p:cTn id="31" dur="500"/>
                                        <p:tgtEl>
                                          <p:spTgt spid="12042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04239"/>
                                        </p:tgtEl>
                                        <p:attrNameLst>
                                          <p:attrName>style.visibility</p:attrName>
                                        </p:attrNameLst>
                                      </p:cBhvr>
                                      <p:to>
                                        <p:strVal val="visible"/>
                                      </p:to>
                                    </p:set>
                                    <p:animEffect transition="in" filter="fade">
                                      <p:cBhvr>
                                        <p:cTn id="36" dur="2000"/>
                                        <p:tgtEl>
                                          <p:spTgt spid="1204239"/>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1204240"/>
                                        </p:tgtEl>
                                        <p:attrNameLst>
                                          <p:attrName>style.visibility</p:attrName>
                                        </p:attrNameLst>
                                      </p:cBhvr>
                                      <p:to>
                                        <p:strVal val="visible"/>
                                      </p:to>
                                    </p:set>
                                    <p:animEffect transition="in" filter="wipe(down)">
                                      <p:cBhvr>
                                        <p:cTn id="40" dur="500"/>
                                        <p:tgtEl>
                                          <p:spTgt spid="1204240"/>
                                        </p:tgtEl>
                                      </p:cBhvr>
                                    </p:animEffect>
                                  </p:childTnLst>
                                </p:cTn>
                              </p:par>
                            </p:childTnLst>
                          </p:cTn>
                        </p:par>
                        <p:par>
                          <p:cTn id="41" fill="hold">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1204241"/>
                                        </p:tgtEl>
                                        <p:attrNameLst>
                                          <p:attrName>style.visibility</p:attrName>
                                        </p:attrNameLst>
                                      </p:cBhvr>
                                      <p:to>
                                        <p:strVal val="visible"/>
                                      </p:to>
                                    </p:set>
                                    <p:animEffect transition="in" filter="wipe(down)">
                                      <p:cBhvr>
                                        <p:cTn id="44" dur="500"/>
                                        <p:tgtEl>
                                          <p:spTgt spid="1204241"/>
                                        </p:tgtEl>
                                      </p:cBhvr>
                                    </p:animEffect>
                                  </p:childTnLst>
                                </p:cTn>
                              </p:par>
                              <p:par>
                                <p:cTn id="45" presetID="10" presetClass="entr" presetSubtype="0" fill="hold" nodeType="withEffect">
                                  <p:stCondLst>
                                    <p:cond delay="0"/>
                                  </p:stCondLst>
                                  <p:childTnLst>
                                    <p:set>
                                      <p:cBhvr>
                                        <p:cTn id="46" dur="1" fill="hold">
                                          <p:stCondLst>
                                            <p:cond delay="0"/>
                                          </p:stCondLst>
                                        </p:cTn>
                                        <p:tgtEl>
                                          <p:spTgt spid="1204242"/>
                                        </p:tgtEl>
                                        <p:attrNameLst>
                                          <p:attrName>style.visibility</p:attrName>
                                        </p:attrNameLst>
                                      </p:cBhvr>
                                      <p:to>
                                        <p:strVal val="visible"/>
                                      </p:to>
                                    </p:set>
                                    <p:animEffect transition="in" filter="fade">
                                      <p:cBhvr>
                                        <p:cTn id="47" dur="2000"/>
                                        <p:tgtEl>
                                          <p:spTgt spid="1204242"/>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31" grpId="0" build="allAtOnce" animBg="1"/>
      <p:bldP spid="1204232" grpId="0" animBg="1"/>
      <p:bldP spid="1204233" grpId="0" animBg="1"/>
      <p:bldP spid="1204237" grpId="0" animBg="1"/>
      <p:bldP spid="1204239" grpId="0" animBg="1"/>
      <p:bldP spid="1204240" grpId="0" animBg="1"/>
      <p:bldP spid="1204241"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fld id="{FB1001E3-2B26-4E54-B4C3-71BFF93B4CE2}" type="slidenum">
              <a:rPr lang="en-US"/>
              <a:pPr/>
              <a:t>18</a:t>
            </a:fld>
            <a:endParaRPr lang="en-US"/>
          </a:p>
        </p:txBody>
      </p:sp>
      <p:sp>
        <p:nvSpPr>
          <p:cNvPr id="335874" name="Rectangle 2"/>
          <p:cNvSpPr>
            <a:spLocks noGrp="1" noChangeArrowheads="1"/>
          </p:cNvSpPr>
          <p:nvPr>
            <p:ph type="title"/>
          </p:nvPr>
        </p:nvSpPr>
        <p:spPr/>
        <p:txBody>
          <a:bodyPr/>
          <a:lstStyle/>
          <a:p>
            <a:r>
              <a:rPr lang="en-US" sz="4000" dirty="0"/>
              <a:t>Co-Annihilation in the Early Universe</a:t>
            </a:r>
          </a:p>
        </p:txBody>
      </p:sp>
      <p:sp>
        <p:nvSpPr>
          <p:cNvPr id="335875" name="Rectangle 3"/>
          <p:cNvSpPr>
            <a:spLocks noGrp="1" noChangeArrowheads="1"/>
          </p:cNvSpPr>
          <p:nvPr>
            <p:ph type="body" sz="half" idx="1"/>
          </p:nvPr>
        </p:nvSpPr>
        <p:spPr>
          <a:xfrm>
            <a:off x="251460" y="1381760"/>
            <a:ext cx="5448300" cy="5561225"/>
          </a:xfrm>
        </p:spPr>
        <p:txBody>
          <a:bodyPr/>
          <a:lstStyle/>
          <a:p>
            <a:pPr marL="191030" indent="-191030">
              <a:lnSpc>
                <a:spcPct val="80000"/>
              </a:lnSpc>
            </a:pPr>
            <a:r>
              <a:rPr lang="en-US" sz="2700" dirty="0"/>
              <a:t>If there is a second SUSY particle with small mass (similar to that of the LSP) it can have a large abundance in the early universe</a:t>
            </a:r>
          </a:p>
          <a:p>
            <a:pPr marL="191030" indent="-191030">
              <a:lnSpc>
                <a:spcPct val="80000"/>
              </a:lnSpc>
            </a:pPr>
            <a:r>
              <a:rPr lang="en-US" sz="2700" dirty="0">
                <a:solidFill>
                  <a:srgbClr val="0000FF"/>
                </a:solidFill>
              </a:rPr>
              <a:t>The presence of large amounts of this second particle would allow large amounts of the LSP to annihilate away and reduce the Dark Matter relic density to the value observed today</a:t>
            </a:r>
          </a:p>
          <a:p>
            <a:pPr lvl="1">
              <a:lnSpc>
                <a:spcPct val="80000"/>
              </a:lnSpc>
            </a:pPr>
            <a:r>
              <a:rPr lang="en-US" sz="2700" dirty="0"/>
              <a:t>Co-annihilation effect (</a:t>
            </a:r>
            <a:r>
              <a:rPr lang="en-US" sz="2700" dirty="0" err="1"/>
              <a:t>Griest</a:t>
            </a:r>
            <a:r>
              <a:rPr lang="en-US" sz="2700" dirty="0"/>
              <a:t>, Seckel:92)</a:t>
            </a:r>
          </a:p>
          <a:p>
            <a:pPr lvl="1">
              <a:lnSpc>
                <a:spcPct val="80000"/>
              </a:lnSpc>
            </a:pPr>
            <a:r>
              <a:rPr lang="en-US" sz="2700" dirty="0"/>
              <a:t>Common in many models</a:t>
            </a:r>
          </a:p>
        </p:txBody>
      </p:sp>
      <p:pic>
        <p:nvPicPr>
          <p:cNvPr id="335876" name="Picture 4"/>
          <p:cNvPicPr>
            <a:picLocks noChangeAspect="1" noChangeArrowheads="1"/>
          </p:cNvPicPr>
          <p:nvPr/>
        </p:nvPicPr>
        <p:blipFill>
          <a:blip r:embed="rId3" cstate="print"/>
          <a:srcRect/>
          <a:stretch>
            <a:fillRect/>
          </a:stretch>
        </p:blipFill>
        <p:spPr bwMode="auto">
          <a:xfrm rot="16200000">
            <a:off x="6635184" y="2886147"/>
            <a:ext cx="2270762" cy="2594469"/>
          </a:xfrm>
          <a:prstGeom prst="rect">
            <a:avLst/>
          </a:prstGeom>
          <a:noFill/>
          <a:ln w="9525" algn="ctr">
            <a:noFill/>
            <a:miter lim="800000"/>
            <a:headEnd/>
            <a:tailEnd/>
          </a:ln>
          <a:effectLst/>
        </p:spPr>
      </p:pic>
      <p:graphicFrame>
        <p:nvGraphicFramePr>
          <p:cNvPr id="335879" name="Object 7"/>
          <p:cNvGraphicFramePr>
            <a:graphicFrameLocks noGrp="1" noChangeAspect="1"/>
          </p:cNvGraphicFramePr>
          <p:nvPr>
            <p:ph sz="half" idx="2"/>
          </p:nvPr>
        </p:nvGraphicFramePr>
        <p:xfrm>
          <a:off x="5699760" y="5771727"/>
          <a:ext cx="4358640" cy="1396153"/>
        </p:xfrm>
        <a:graphic>
          <a:graphicData uri="http://schemas.openxmlformats.org/presentationml/2006/ole">
            <mc:AlternateContent xmlns:mc="http://schemas.openxmlformats.org/markup-compatibility/2006">
              <mc:Choice xmlns:v="urn:schemas-microsoft-com:vml" Requires="v">
                <p:oleObj spid="_x0000_s16390" name="Equation" r:id="rId4" imgW="1511280" imgH="469800" progId="Equation.3">
                  <p:embed/>
                </p:oleObj>
              </mc:Choice>
              <mc:Fallback>
                <p:oleObj name="Equation" r:id="rId4" imgW="1511280" imgH="469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760" y="5771727"/>
                        <a:ext cx="4358640" cy="1396153"/>
                      </a:xfrm>
                      <a:prstGeom prst="rect">
                        <a:avLst/>
                      </a:prstGeom>
                      <a:solidFill>
                        <a:srgbClr val="FFFF66"/>
                      </a:solidFill>
                      <a:ln>
                        <a:noFill/>
                      </a:ln>
                      <a:effectLst/>
                      <a:extLs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5943600" y="1447800"/>
            <a:ext cx="4114800" cy="978729"/>
          </a:xfrm>
          <a:prstGeom prst="rect">
            <a:avLst/>
          </a:prstGeom>
          <a:solidFill>
            <a:srgbClr val="FFFF00"/>
          </a:solidFill>
        </p:spPr>
        <p:txBody>
          <a:bodyPr wrap="square">
            <a:spAutoFit/>
          </a:bodyPr>
          <a:lstStyle/>
          <a:p>
            <a:r>
              <a:rPr lang="en-US" sz="1800" dirty="0" smtClean="0">
                <a:sym typeface="Wingdings" pitchFamily="2" charset="2"/>
              </a:rPr>
              <a:t>SUSY with taus in the final state</a:t>
            </a:r>
          </a:p>
          <a:p>
            <a:pPr marL="0" lvl="1"/>
            <a:r>
              <a:rPr lang="en-US" sz="1800" dirty="0" smtClean="0">
                <a:sym typeface="Wingdings" pitchFamily="2" charset="2"/>
              </a:rPr>
              <a:t>Pheno was done with Dick, Teruki, Bhaskar, DT + Students</a:t>
            </a:r>
          </a:p>
        </p:txBody>
      </p:sp>
      <p:sp>
        <p:nvSpPr>
          <p:cNvPr id="12"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14"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5879"/>
                                        </p:tgtEl>
                                        <p:attrNameLst>
                                          <p:attrName>style.visibility</p:attrName>
                                        </p:attrNameLst>
                                      </p:cBhvr>
                                      <p:to>
                                        <p:strVal val="visible"/>
                                      </p:to>
                                    </p:set>
                                    <p:animEffect transition="in" filter="fade">
                                      <p:cBhvr>
                                        <p:cTn id="7" dur="2000"/>
                                        <p:tgtEl>
                                          <p:spTgt spid="335879"/>
                                        </p:tgtEl>
                                      </p:cBhvr>
                                    </p:animEffect>
                                  </p:childTnLst>
                                </p:cTn>
                              </p:par>
                              <p:par>
                                <p:cTn id="8" presetID="10" presetClass="entr" presetSubtype="0" fill="hold" nodeType="withEffect">
                                  <p:stCondLst>
                                    <p:cond delay="0"/>
                                  </p:stCondLst>
                                  <p:childTnLst>
                                    <p:set>
                                      <p:cBhvr>
                                        <p:cTn id="9" dur="1" fill="hold">
                                          <p:stCondLst>
                                            <p:cond delay="0"/>
                                          </p:stCondLst>
                                        </p:cTn>
                                        <p:tgtEl>
                                          <p:spTgt spid="335875">
                                            <p:txEl>
                                              <p:pRg st="1" end="1"/>
                                            </p:txEl>
                                          </p:spTgt>
                                        </p:tgtEl>
                                        <p:attrNameLst>
                                          <p:attrName>style.visibility</p:attrName>
                                        </p:attrNameLst>
                                      </p:cBhvr>
                                      <p:to>
                                        <p:strVal val="visible"/>
                                      </p:to>
                                    </p:set>
                                    <p:animEffect transition="in" filter="fade">
                                      <p:cBhvr>
                                        <p:cTn id="10" dur="2000"/>
                                        <p:tgtEl>
                                          <p:spTgt spid="33587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5875">
                                            <p:txEl>
                                              <p:pRg st="2" end="2"/>
                                            </p:txEl>
                                          </p:spTgt>
                                        </p:tgtEl>
                                        <p:attrNameLst>
                                          <p:attrName>style.visibility</p:attrName>
                                        </p:attrNameLst>
                                      </p:cBhvr>
                                      <p:to>
                                        <p:strVal val="visible"/>
                                      </p:to>
                                    </p:set>
                                    <p:animEffect transition="in" filter="fade">
                                      <p:cBhvr>
                                        <p:cTn id="13" dur="2000"/>
                                        <p:tgtEl>
                                          <p:spTgt spid="33587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35875">
                                            <p:txEl>
                                              <p:pRg st="3" end="3"/>
                                            </p:txEl>
                                          </p:spTgt>
                                        </p:tgtEl>
                                        <p:attrNameLst>
                                          <p:attrName>style.visibility</p:attrName>
                                        </p:attrNameLst>
                                      </p:cBhvr>
                                      <p:to>
                                        <p:strVal val="visible"/>
                                      </p:to>
                                    </p:set>
                                    <p:animEffect transition="in" filter="fade">
                                      <p:cBhvr>
                                        <p:cTn id="16" dur="2000"/>
                                        <p:tgtEl>
                                          <p:spTgt spid="3358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1295400" y="3505200"/>
            <a:ext cx="2819400" cy="3962400"/>
          </a:xfrm>
          <a:prstGeom prst="roundRect">
            <a:avLst/>
          </a:prstGeom>
          <a:solidFill>
            <a:schemeClr val="accent1"/>
          </a:solidFill>
          <a:ln w="57150" cap="flat" cmpd="sng" algn="ctr">
            <a:solidFill>
              <a:srgbClr val="0000FF"/>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2" name="Title 1"/>
          <p:cNvSpPr>
            <a:spLocks noGrp="1"/>
          </p:cNvSpPr>
          <p:nvPr>
            <p:ph type="title"/>
          </p:nvPr>
        </p:nvSpPr>
        <p:spPr>
          <a:xfrm>
            <a:off x="0" y="0"/>
            <a:ext cx="10058400" cy="1295400"/>
          </a:xfrm>
          <a:solidFill>
            <a:schemeClr val="accent1"/>
          </a:solidFill>
        </p:spPr>
        <p:txBody>
          <a:bodyPr/>
          <a:lstStyle/>
          <a:p>
            <a:r>
              <a:rPr lang="en-US" sz="4400" dirty="0" smtClean="0"/>
              <a:t>Searches for evidence of Co-annihilation region at CMS</a:t>
            </a:r>
            <a:r>
              <a:rPr lang="en-US" dirty="0" smtClean="0"/>
              <a:t> </a:t>
            </a:r>
            <a:endParaRPr lang="en-US" dirty="0"/>
          </a:p>
        </p:txBody>
      </p:sp>
      <p:sp>
        <p:nvSpPr>
          <p:cNvPr id="3" name="Content Placeholder 2"/>
          <p:cNvSpPr>
            <a:spLocks noGrp="1"/>
          </p:cNvSpPr>
          <p:nvPr>
            <p:ph idx="1"/>
          </p:nvPr>
        </p:nvSpPr>
        <p:spPr>
          <a:xfrm>
            <a:off x="457200" y="1371600"/>
            <a:ext cx="4419600" cy="5537200"/>
          </a:xfrm>
        </p:spPr>
        <p:txBody>
          <a:bodyPr/>
          <a:lstStyle/>
          <a:p>
            <a:r>
              <a:rPr lang="en-US" sz="2400" dirty="0" smtClean="0"/>
              <a:t>A&amp;M led search</a:t>
            </a:r>
          </a:p>
          <a:p>
            <a:pPr lvl="1"/>
            <a:r>
              <a:rPr lang="en-US" sz="2400" dirty="0" err="1" smtClean="0"/>
              <a:t>Phd</a:t>
            </a:r>
            <a:r>
              <a:rPr lang="en-US" sz="2400" dirty="0" smtClean="0"/>
              <a:t> for Gurrola and Montalvo</a:t>
            </a:r>
          </a:p>
          <a:p>
            <a:r>
              <a:rPr lang="en-US" sz="2400" dirty="0" smtClean="0">
                <a:solidFill>
                  <a:srgbClr val="0000FF"/>
                </a:solidFill>
              </a:rPr>
              <a:t>Again, not good for mSUGRA</a:t>
            </a:r>
          </a:p>
        </p:txBody>
      </p:sp>
      <p:sp>
        <p:nvSpPr>
          <p:cNvPr id="4" name="Date Placeholder 3"/>
          <p:cNvSpPr>
            <a:spLocks noGrp="1"/>
          </p:cNvSpPr>
          <p:nvPr>
            <p:ph type="dt" sz="half" idx="10"/>
          </p:nvPr>
        </p:nvSpPr>
        <p:spPr/>
        <p:txBody>
          <a:bodyPr/>
          <a:lstStyle/>
          <a:p>
            <a:pPr>
              <a:defRPr/>
            </a:pPr>
            <a:endParaRPr lang="en-US" smtClean="0"/>
          </a:p>
          <a:p>
            <a:pPr>
              <a:defRPr/>
            </a:pPr>
            <a:r>
              <a:rPr lang="en-US" smtClean="0"/>
              <a:t>September 2014</a:t>
            </a:r>
          </a:p>
          <a:p>
            <a:pPr>
              <a:defRPr/>
            </a:pPr>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David Toback, Arnowitt Fest</a:t>
            </a:r>
            <a:endParaRPr lang="en-US" dirty="0"/>
          </a:p>
        </p:txBody>
      </p:sp>
      <p:sp>
        <p:nvSpPr>
          <p:cNvPr id="6" name="Slide Number Placeholder 5"/>
          <p:cNvSpPr>
            <a:spLocks noGrp="1"/>
          </p:cNvSpPr>
          <p:nvPr>
            <p:ph type="sldNum" sz="quarter" idx="12"/>
          </p:nvPr>
        </p:nvSpPr>
        <p:spPr/>
        <p:txBody>
          <a:bodyPr/>
          <a:lstStyle/>
          <a:p>
            <a:pPr>
              <a:defRPr/>
            </a:pPr>
            <a:endParaRPr lang="en-US" dirty="0" smtClean="0"/>
          </a:p>
          <a:p>
            <a:pPr>
              <a:defRPr/>
            </a:pPr>
            <a:fld id="{8B197BE5-CE62-4DA8-97FA-A4A2D109B341}" type="slidenum">
              <a:rPr lang="en-US" smtClean="0"/>
              <a:pPr>
                <a:defRPr/>
              </a:pPr>
              <a:t>19</a:t>
            </a:fld>
            <a:endParaRPr lang="en-US" dirty="0"/>
          </a:p>
        </p:txBody>
      </p:sp>
      <p:pic>
        <p:nvPicPr>
          <p:cNvPr id="14339" name="Picture 3"/>
          <p:cNvPicPr>
            <a:picLocks noChangeAspect="1" noChangeArrowheads="1"/>
          </p:cNvPicPr>
          <p:nvPr/>
        </p:nvPicPr>
        <p:blipFill>
          <a:blip r:embed="rId3" cstate="print"/>
          <a:srcRect l="1320" t="3198"/>
          <a:stretch>
            <a:fillRect/>
          </a:stretch>
        </p:blipFill>
        <p:spPr bwMode="auto">
          <a:xfrm>
            <a:off x="4953000" y="2209800"/>
            <a:ext cx="4937259" cy="5334000"/>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1524000" y="3657600"/>
            <a:ext cx="2291459" cy="3510280"/>
          </a:xfrm>
          <a:prstGeom prst="rect">
            <a:avLst/>
          </a:prstGeom>
          <a:noFill/>
          <a:ln w="76200" algn="ctr">
            <a:noFill/>
            <a:miter lim="800000"/>
            <a:headEnd/>
            <a:tailEnd/>
          </a:ln>
          <a:effectLst/>
        </p:spPr>
      </p:pic>
      <p:graphicFrame>
        <p:nvGraphicFramePr>
          <p:cNvPr id="9" name="Object 12"/>
          <p:cNvGraphicFramePr>
            <a:graphicFrameLocks noChangeAspect="1"/>
          </p:cNvGraphicFramePr>
          <p:nvPr/>
        </p:nvGraphicFramePr>
        <p:xfrm>
          <a:off x="5862638" y="1524000"/>
          <a:ext cx="3738562" cy="752475"/>
        </p:xfrm>
        <a:graphic>
          <a:graphicData uri="http://schemas.openxmlformats.org/presentationml/2006/ole">
            <mc:AlternateContent xmlns:mc="http://schemas.openxmlformats.org/markup-compatibility/2006">
              <mc:Choice xmlns:v="urn:schemas-microsoft-com:vml" Requires="v">
                <p:oleObj spid="_x0000_s23558" name="Equation" r:id="rId5" imgW="1168200" imgH="228600" progId="Equation.3">
                  <p:embed/>
                </p:oleObj>
              </mc:Choice>
              <mc:Fallback>
                <p:oleObj name="Equation" r:id="rId5" imgW="116820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2638" y="1524000"/>
                        <a:ext cx="3738562" cy="752475"/>
                      </a:xfrm>
                      <a:prstGeom prst="rect">
                        <a:avLst/>
                      </a:prstGeom>
                      <a:solidFill>
                        <a:srgbClr val="FFFF66"/>
                      </a:soli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Date Placeholder 3"/>
          <p:cNvSpPr>
            <a:spLocks noGrp="1"/>
          </p:cNvSpPr>
          <p:nvPr>
            <p:ph type="dt" sz="half" idx="10"/>
          </p:nvPr>
        </p:nvSpPr>
        <p:spPr/>
        <p:txBody>
          <a:bodyPr/>
          <a:lstStyle/>
          <a:p>
            <a:pPr>
              <a:defRPr/>
            </a:pPr>
            <a:endParaRPr lang="en-US" dirty="0" smtClean="0"/>
          </a:p>
          <a:p>
            <a:pPr>
              <a:defRPr/>
            </a:pPr>
            <a:r>
              <a:rPr lang="en-US" dirty="0" smtClean="0"/>
              <a:t>September 2014</a:t>
            </a:r>
          </a:p>
          <a:p>
            <a:pPr>
              <a:defRPr/>
            </a:pPr>
            <a:endParaRPr lang="en-US" dirty="0"/>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David Toback, Arnowitt Fest</a:t>
            </a:r>
            <a:endParaRPr lang="en-US" dirty="0"/>
          </a:p>
        </p:txBody>
      </p:sp>
      <p:sp>
        <p:nvSpPr>
          <p:cNvPr id="6" name="Slide Number Placeholder 5"/>
          <p:cNvSpPr>
            <a:spLocks noGrp="1"/>
          </p:cNvSpPr>
          <p:nvPr>
            <p:ph type="sldNum" sz="quarter" idx="12"/>
          </p:nvPr>
        </p:nvSpPr>
        <p:spPr/>
        <p:txBody>
          <a:bodyPr/>
          <a:lstStyle/>
          <a:p>
            <a:pPr>
              <a:defRPr/>
            </a:pPr>
            <a:endParaRPr lang="en-US" smtClean="0"/>
          </a:p>
          <a:p>
            <a:pPr>
              <a:defRPr/>
            </a:pPr>
            <a:fld id="{8B197BE5-CE62-4DA8-97FA-A4A2D109B341}" type="slidenum">
              <a:rPr lang="en-US" smtClean="0"/>
              <a:pPr>
                <a:defRPr/>
              </a:pPr>
              <a:t>2</a:t>
            </a:fld>
            <a:endParaRPr lang="en-US"/>
          </a:p>
        </p:txBody>
      </p:sp>
      <p:sp>
        <p:nvSpPr>
          <p:cNvPr id="3" name="Content Placeholder 2"/>
          <p:cNvSpPr>
            <a:spLocks noGrp="1"/>
          </p:cNvSpPr>
          <p:nvPr>
            <p:ph idx="1"/>
          </p:nvPr>
        </p:nvSpPr>
        <p:spPr>
          <a:xfrm>
            <a:off x="457200" y="1290059"/>
            <a:ext cx="9067800" cy="5913698"/>
          </a:xfrm>
          <a:solidFill>
            <a:srgbClr val="FFFF00"/>
          </a:solidFill>
        </p:spPr>
        <p:txBody>
          <a:bodyPr>
            <a:spAutoFit/>
          </a:bodyPr>
          <a:lstStyle/>
          <a:p>
            <a:r>
              <a:rPr lang="en-US" sz="3200" dirty="0" smtClean="0"/>
              <a:t>Overview of the Science: from Supersymmetry to minimal </a:t>
            </a:r>
            <a:r>
              <a:rPr lang="en-US" sz="3200" dirty="0" err="1" smtClean="0"/>
              <a:t>Supergravity</a:t>
            </a:r>
            <a:endParaRPr lang="en-US" sz="3200" dirty="0" smtClean="0"/>
          </a:p>
          <a:p>
            <a:r>
              <a:rPr lang="en-US" sz="3200" dirty="0" smtClean="0">
                <a:solidFill>
                  <a:schemeClr val="tx1"/>
                </a:solidFill>
              </a:rPr>
              <a:t>Overview of the A&amp;M Collider Physics Group, the Tevatron and LHC, and our role in the search for SUSY</a:t>
            </a:r>
          </a:p>
          <a:p>
            <a:r>
              <a:rPr lang="en-US" sz="3200" dirty="0" smtClean="0">
                <a:solidFill>
                  <a:srgbClr val="0000FF"/>
                </a:solidFill>
              </a:rPr>
              <a:t>Golden search modes at the Tevatron and LHC</a:t>
            </a:r>
          </a:p>
          <a:p>
            <a:r>
              <a:rPr lang="en-US" sz="3200" dirty="0" smtClean="0">
                <a:solidFill>
                  <a:schemeClr val="tx1"/>
                </a:solidFill>
              </a:rPr>
              <a:t>Second generation searches inspired by new particle physics and cosmological results</a:t>
            </a:r>
          </a:p>
          <a:p>
            <a:r>
              <a:rPr lang="en-US" sz="3200" dirty="0" smtClean="0"/>
              <a:t>What we’ve learned and conclusions</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fld id="{8D0BBFDB-9FB5-46D6-BB1B-3DE47D6B31B3}" type="slidenum">
              <a:rPr lang="en-US"/>
              <a:pPr/>
              <a:t>20</a:t>
            </a:fld>
            <a:endParaRPr lang="en-US"/>
          </a:p>
        </p:txBody>
      </p:sp>
      <p:sp>
        <p:nvSpPr>
          <p:cNvPr id="1199106" name="Rectangle 2"/>
          <p:cNvSpPr>
            <a:spLocks noGrp="1" noChangeArrowheads="1"/>
          </p:cNvSpPr>
          <p:nvPr>
            <p:ph type="title"/>
          </p:nvPr>
        </p:nvSpPr>
        <p:spPr>
          <a:xfrm>
            <a:off x="0" y="-111548"/>
            <a:ext cx="10058400" cy="1209040"/>
          </a:xfrm>
          <a:solidFill>
            <a:srgbClr val="C9C9C9"/>
          </a:solidFill>
        </p:spPr>
        <p:txBody>
          <a:bodyPr/>
          <a:lstStyle/>
          <a:p>
            <a:r>
              <a:rPr lang="en-US" sz="3600" dirty="0" smtClean="0"/>
              <a:t>Discovery of the Higgs also changes the emphasis in searches</a:t>
            </a:r>
            <a:endParaRPr lang="en-US" sz="3600" dirty="0">
              <a:solidFill>
                <a:srgbClr val="FF0000"/>
              </a:solidFill>
            </a:endParaRPr>
          </a:p>
        </p:txBody>
      </p:sp>
      <p:sp>
        <p:nvSpPr>
          <p:cNvPr id="1199107" name="Rectangle 3"/>
          <p:cNvSpPr>
            <a:spLocks noGrp="1" noChangeArrowheads="1"/>
          </p:cNvSpPr>
          <p:nvPr>
            <p:ph type="body" sz="half" idx="1"/>
          </p:nvPr>
        </p:nvSpPr>
        <p:spPr>
          <a:xfrm>
            <a:off x="586740" y="1137074"/>
            <a:ext cx="4442460" cy="4998085"/>
          </a:xfrm>
          <a:solidFill>
            <a:srgbClr val="FFFF00"/>
          </a:solidFill>
        </p:spPr>
        <p:txBody>
          <a:bodyPr/>
          <a:lstStyle/>
          <a:p>
            <a:pPr marL="0" indent="0" algn="ctr">
              <a:lnSpc>
                <a:spcPct val="90000"/>
              </a:lnSpc>
              <a:buNone/>
            </a:pPr>
            <a:r>
              <a:rPr lang="en-US" dirty="0">
                <a:solidFill>
                  <a:schemeClr val="tx1"/>
                </a:solidFill>
              </a:rPr>
              <a:t>The Standard Model</a:t>
            </a:r>
          </a:p>
          <a:p>
            <a:pPr marL="0" indent="0" algn="ctr">
              <a:lnSpc>
                <a:spcPct val="90000"/>
              </a:lnSpc>
              <a:buNone/>
            </a:pPr>
            <a:endParaRPr lang="en-US" dirty="0">
              <a:solidFill>
                <a:schemeClr val="tx1"/>
              </a:solidFill>
            </a:endParaRPr>
          </a:p>
          <a:p>
            <a:pPr marL="0" indent="0" algn="ctr">
              <a:lnSpc>
                <a:spcPct val="90000"/>
              </a:lnSpc>
              <a:buNone/>
            </a:pPr>
            <a:endParaRPr lang="en-US" dirty="0">
              <a:solidFill>
                <a:schemeClr val="tx1"/>
              </a:solidFill>
            </a:endParaRPr>
          </a:p>
          <a:p>
            <a:pPr marL="0" indent="0" algn="ctr">
              <a:lnSpc>
                <a:spcPct val="90000"/>
              </a:lnSpc>
              <a:buNone/>
            </a:pPr>
            <a:endParaRPr lang="en-US" dirty="0">
              <a:solidFill>
                <a:schemeClr val="tx1"/>
              </a:solidFill>
            </a:endParaRPr>
          </a:p>
          <a:p>
            <a:pPr marL="0" indent="0" algn="ctr">
              <a:lnSpc>
                <a:spcPct val="90000"/>
              </a:lnSpc>
              <a:buNone/>
            </a:pPr>
            <a:endParaRPr lang="en-US" dirty="0">
              <a:solidFill>
                <a:schemeClr val="tx1"/>
              </a:solidFill>
            </a:endParaRPr>
          </a:p>
          <a:p>
            <a:pPr marL="0" indent="0" algn="ctr">
              <a:lnSpc>
                <a:spcPct val="90000"/>
              </a:lnSpc>
              <a:buNone/>
            </a:pPr>
            <a:r>
              <a:rPr lang="en-US" sz="2700" dirty="0"/>
              <a:t>Corrections to Higgs boson mass not only finite, but in fact divergent</a:t>
            </a:r>
          </a:p>
        </p:txBody>
      </p:sp>
      <p:sp>
        <p:nvSpPr>
          <p:cNvPr id="1199108" name="Rectangle 4"/>
          <p:cNvSpPr>
            <a:spLocks noGrp="1" noChangeArrowheads="1"/>
          </p:cNvSpPr>
          <p:nvPr>
            <p:ph type="body" sz="half" idx="2"/>
          </p:nvPr>
        </p:nvSpPr>
        <p:spPr>
          <a:xfrm>
            <a:off x="5113020" y="1122680"/>
            <a:ext cx="4777740" cy="4318000"/>
          </a:xfrm>
          <a:solidFill>
            <a:schemeClr val="folHlink"/>
          </a:solidFill>
        </p:spPr>
        <p:txBody>
          <a:bodyPr/>
          <a:lstStyle/>
          <a:p>
            <a:pPr marL="0" indent="0" algn="ctr">
              <a:lnSpc>
                <a:spcPct val="80000"/>
              </a:lnSpc>
              <a:buNone/>
            </a:pPr>
            <a:r>
              <a:rPr lang="en-US" dirty="0">
                <a:solidFill>
                  <a:schemeClr val="tx1"/>
                </a:solidFill>
              </a:rPr>
              <a:t>Supersymmetry</a:t>
            </a:r>
          </a:p>
          <a:p>
            <a:pPr marL="0" indent="0" algn="ctr">
              <a:lnSpc>
                <a:spcPct val="80000"/>
              </a:lnSpc>
            </a:pPr>
            <a:endParaRPr lang="en-US" sz="3600" dirty="0"/>
          </a:p>
          <a:p>
            <a:pPr marL="0" indent="0" algn="ctr">
              <a:lnSpc>
                <a:spcPct val="80000"/>
              </a:lnSpc>
            </a:pPr>
            <a:endParaRPr lang="en-US" sz="3600" dirty="0"/>
          </a:p>
          <a:p>
            <a:pPr marL="0" indent="0" algn="ctr">
              <a:lnSpc>
                <a:spcPct val="80000"/>
              </a:lnSpc>
            </a:pPr>
            <a:endParaRPr lang="en-US" sz="3600" dirty="0"/>
          </a:p>
          <a:p>
            <a:pPr marL="0" indent="0">
              <a:lnSpc>
                <a:spcPct val="80000"/>
              </a:lnSpc>
              <a:buNone/>
            </a:pPr>
            <a:endParaRPr lang="en-US" sz="2700" dirty="0"/>
          </a:p>
          <a:p>
            <a:pPr marL="0" indent="0" algn="ctr">
              <a:lnSpc>
                <a:spcPct val="80000"/>
              </a:lnSpc>
              <a:buNone/>
            </a:pPr>
            <a:r>
              <a:rPr lang="en-US" sz="2700" dirty="0"/>
              <a:t>Fermion and Boson contributions to the Higgs cancel nearly exactly in supersymmetry</a:t>
            </a:r>
          </a:p>
        </p:txBody>
      </p:sp>
      <p:pic>
        <p:nvPicPr>
          <p:cNvPr id="1199109" name="Picture 5" descr="htloop"/>
          <p:cNvPicPr>
            <a:picLocks noChangeAspect="1" noChangeArrowheads="1"/>
          </p:cNvPicPr>
          <p:nvPr/>
        </p:nvPicPr>
        <p:blipFill>
          <a:blip r:embed="rId3" cstate="print"/>
          <a:srcRect/>
          <a:stretch>
            <a:fillRect/>
          </a:stretch>
        </p:blipFill>
        <p:spPr bwMode="auto">
          <a:xfrm>
            <a:off x="1173480" y="1953896"/>
            <a:ext cx="3185160" cy="1327785"/>
          </a:xfrm>
          <a:prstGeom prst="rect">
            <a:avLst/>
          </a:prstGeom>
          <a:noFill/>
        </p:spPr>
      </p:pic>
      <p:pic>
        <p:nvPicPr>
          <p:cNvPr id="1199110" name="Picture 6" descr="hstloop"/>
          <p:cNvPicPr>
            <a:picLocks noChangeAspect="1" noChangeArrowheads="1"/>
          </p:cNvPicPr>
          <p:nvPr/>
        </p:nvPicPr>
        <p:blipFill>
          <a:blip r:embed="rId4" cstate="print"/>
          <a:srcRect/>
          <a:stretch>
            <a:fillRect/>
          </a:stretch>
        </p:blipFill>
        <p:spPr bwMode="auto">
          <a:xfrm>
            <a:off x="6118860" y="1899921"/>
            <a:ext cx="2682240" cy="1387158"/>
          </a:xfrm>
          <a:prstGeom prst="rect">
            <a:avLst/>
          </a:prstGeom>
          <a:noFill/>
        </p:spPr>
      </p:pic>
      <p:graphicFrame>
        <p:nvGraphicFramePr>
          <p:cNvPr id="1199111" name="Object 7"/>
          <p:cNvGraphicFramePr>
            <a:graphicFrameLocks noChangeAspect="1"/>
          </p:cNvGraphicFramePr>
          <p:nvPr/>
        </p:nvGraphicFramePr>
        <p:xfrm>
          <a:off x="4452938" y="5143819"/>
          <a:ext cx="5605463" cy="728662"/>
        </p:xfrm>
        <a:graphic>
          <a:graphicData uri="http://schemas.openxmlformats.org/presentationml/2006/ole">
            <mc:AlternateContent xmlns:mc="http://schemas.openxmlformats.org/markup-compatibility/2006">
              <mc:Choice xmlns:v="urn:schemas-microsoft-com:vml" Requires="v">
                <p:oleObj spid="_x0000_s1038" name="Equation" r:id="rId5" imgW="1714320" imgH="228600" progId="Equation.3">
                  <p:embed/>
                </p:oleObj>
              </mc:Choice>
              <mc:Fallback>
                <p:oleObj name="Equation" r:id="rId5" imgW="171432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2938" y="5143819"/>
                        <a:ext cx="5605463" cy="728662"/>
                      </a:xfrm>
                      <a:prstGeom prst="rect">
                        <a:avLst/>
                      </a:prstGeom>
                      <a:solidFill>
                        <a:srgbClr val="CCFFFF"/>
                      </a:solidFill>
                    </p:spPr>
                  </p:pic>
                </p:oleObj>
              </mc:Fallback>
            </mc:AlternateContent>
          </a:graphicData>
        </a:graphic>
      </p:graphicFrame>
      <p:sp>
        <p:nvSpPr>
          <p:cNvPr id="1199112" name="Rectangle 8"/>
          <p:cNvSpPr>
            <a:spLocks noChangeArrowheads="1"/>
          </p:cNvSpPr>
          <p:nvPr/>
        </p:nvSpPr>
        <p:spPr bwMode="auto">
          <a:xfrm>
            <a:off x="419100" y="6217920"/>
            <a:ext cx="9304020" cy="1122680"/>
          </a:xfrm>
          <a:prstGeom prst="rect">
            <a:avLst/>
          </a:prstGeom>
          <a:solidFill>
            <a:srgbClr val="89FFD8"/>
          </a:solidFill>
          <a:ln w="9525">
            <a:noFill/>
            <a:miter lim="800000"/>
            <a:headEnd/>
            <a:tailEnd/>
          </a:ln>
          <a:effectLst/>
        </p:spPr>
        <p:txBody>
          <a:bodyPr lIns="101882" tIns="50941" rIns="101882" bIns="50941" anchor="ctr" anchorCtr="1"/>
          <a:lstStyle/>
          <a:p>
            <a:pPr>
              <a:lnSpc>
                <a:spcPct val="100000"/>
              </a:lnSpc>
              <a:spcBef>
                <a:spcPct val="0"/>
              </a:spcBef>
            </a:pPr>
            <a:r>
              <a:rPr lang="en-US" sz="2700" dirty="0">
                <a:solidFill>
                  <a:srgbClr val="0000FF"/>
                </a:solidFill>
              </a:rPr>
              <a:t>The one loop divergences will cancel, provided that the SUSY particles have masses that are small </a:t>
            </a:r>
            <a:r>
              <a:rPr lang="en-US" sz="2700" dirty="0" smtClean="0">
                <a:solidFill>
                  <a:srgbClr val="0000FF"/>
                </a:solidFill>
              </a:rPr>
              <a:t>enough… Maybe only Stop contributions matter?</a:t>
            </a:r>
            <a:endParaRPr lang="en-US" sz="2700" dirty="0">
              <a:solidFill>
                <a:srgbClr val="0000FF"/>
              </a:solidFill>
            </a:endParaRPr>
          </a:p>
        </p:txBody>
      </p:sp>
      <p:graphicFrame>
        <p:nvGraphicFramePr>
          <p:cNvPr id="1199113" name="Object 9"/>
          <p:cNvGraphicFramePr>
            <a:graphicFrameLocks noChangeAspect="1"/>
          </p:cNvGraphicFramePr>
          <p:nvPr/>
        </p:nvGraphicFramePr>
        <p:xfrm>
          <a:off x="7370922" y="2495445"/>
          <a:ext cx="340518" cy="501967"/>
        </p:xfrm>
        <a:graphic>
          <a:graphicData uri="http://schemas.openxmlformats.org/presentationml/2006/ole">
            <mc:AlternateContent xmlns:mc="http://schemas.openxmlformats.org/markup-compatibility/2006">
              <mc:Choice xmlns:v="urn:schemas-microsoft-com:vml" Requires="v">
                <p:oleObj spid="_x0000_s1039" name="Equation" r:id="rId7" imgW="126720" imgH="203040" progId="Equation.3">
                  <p:embed/>
                </p:oleObj>
              </mc:Choice>
              <mc:Fallback>
                <p:oleObj name="Equation" r:id="rId7" imgW="126720" imgH="2030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0922" y="2495445"/>
                        <a:ext cx="340518" cy="501967"/>
                      </a:xfrm>
                      <a:prstGeom prst="rect">
                        <a:avLst/>
                      </a:prstGeom>
                      <a:solidFill>
                        <a:schemeClr val="bg1"/>
                      </a:solidFill>
                    </p:spPr>
                  </p:pic>
                </p:oleObj>
              </mc:Fallback>
            </mc:AlternateContent>
          </a:graphicData>
        </a:graphic>
      </p:graphicFrame>
      <p:graphicFrame>
        <p:nvGraphicFramePr>
          <p:cNvPr id="1199114" name="Object 10"/>
          <p:cNvGraphicFramePr>
            <a:graphicFrameLocks noChangeAspect="1"/>
          </p:cNvGraphicFramePr>
          <p:nvPr/>
        </p:nvGraphicFramePr>
        <p:xfrm>
          <a:off x="2683987" y="2362307"/>
          <a:ext cx="237490" cy="376025"/>
        </p:xfrm>
        <a:graphic>
          <a:graphicData uri="http://schemas.openxmlformats.org/presentationml/2006/ole">
            <mc:AlternateContent xmlns:mc="http://schemas.openxmlformats.org/markup-compatibility/2006">
              <mc:Choice xmlns:v="urn:schemas-microsoft-com:vml" Requires="v">
                <p:oleObj spid="_x0000_s1040" name="Equation" r:id="rId9" imgW="88560" imgH="152280" progId="Equation.3">
                  <p:embed/>
                </p:oleObj>
              </mc:Choice>
              <mc:Fallback>
                <p:oleObj name="Equation" r:id="rId9" imgW="88560" imgH="15228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3987" y="2362307"/>
                        <a:ext cx="237490" cy="376025"/>
                      </a:xfrm>
                      <a:prstGeom prst="rect">
                        <a:avLst/>
                      </a:prstGeom>
                      <a:solidFill>
                        <a:schemeClr val="bg1"/>
                      </a:solidFill>
                    </p:spPr>
                  </p:pic>
                </p:oleObj>
              </mc:Fallback>
            </mc:AlternateContent>
          </a:graphicData>
        </a:graphic>
      </p:graphicFrame>
      <p:sp>
        <p:nvSpPr>
          <p:cNvPr id="1199115" name="Oval 11"/>
          <p:cNvSpPr>
            <a:spLocks noChangeArrowheads="1"/>
          </p:cNvSpPr>
          <p:nvPr/>
        </p:nvSpPr>
        <p:spPr bwMode="auto">
          <a:xfrm>
            <a:off x="6286500" y="4921064"/>
            <a:ext cx="3771900" cy="1096807"/>
          </a:xfrm>
          <a:prstGeom prst="ellipse">
            <a:avLst/>
          </a:prstGeom>
          <a:noFill/>
          <a:ln w="38100" algn="ctr">
            <a:solidFill>
              <a:srgbClr val="0000FF"/>
            </a:solidFill>
            <a:round/>
            <a:headEnd/>
            <a:tailEnd/>
          </a:ln>
          <a:effectLst/>
        </p:spPr>
        <p:txBody>
          <a:bodyPr lIns="101882" tIns="50941" rIns="101882" bIns="50941" anchor="ctr">
            <a:spAutoFit/>
          </a:bodyPr>
          <a:lstStyle/>
          <a:p>
            <a:endParaRPr lang="en-US"/>
          </a:p>
        </p:txBody>
      </p:sp>
      <p:sp>
        <p:nvSpPr>
          <p:cNvPr id="16"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17"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99108">
                                            <p:bg/>
                                          </p:spTgt>
                                        </p:tgtEl>
                                        <p:attrNameLst>
                                          <p:attrName>style.visibility</p:attrName>
                                        </p:attrNameLst>
                                      </p:cBhvr>
                                      <p:to>
                                        <p:strVal val="visible"/>
                                      </p:to>
                                    </p:set>
                                    <p:animEffect transition="in" filter="fade">
                                      <p:cBhvr>
                                        <p:cTn id="7" dur="2000"/>
                                        <p:tgtEl>
                                          <p:spTgt spid="119910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99108">
                                            <p:txEl>
                                              <p:pRg st="0" end="0"/>
                                            </p:txEl>
                                          </p:spTgt>
                                        </p:tgtEl>
                                        <p:attrNameLst>
                                          <p:attrName>style.visibility</p:attrName>
                                        </p:attrNameLst>
                                      </p:cBhvr>
                                      <p:to>
                                        <p:strVal val="visible"/>
                                      </p:to>
                                    </p:set>
                                    <p:animEffect transition="in" filter="fade">
                                      <p:cBhvr>
                                        <p:cTn id="10" dur="2000"/>
                                        <p:tgtEl>
                                          <p:spTgt spid="119910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99108">
                                            <p:txEl>
                                              <p:pRg st="5" end="5"/>
                                            </p:txEl>
                                          </p:spTgt>
                                        </p:tgtEl>
                                        <p:attrNameLst>
                                          <p:attrName>style.visibility</p:attrName>
                                        </p:attrNameLst>
                                      </p:cBhvr>
                                      <p:to>
                                        <p:strVal val="visible"/>
                                      </p:to>
                                    </p:set>
                                    <p:animEffect transition="in" filter="fade">
                                      <p:cBhvr>
                                        <p:cTn id="13" dur="2000"/>
                                        <p:tgtEl>
                                          <p:spTgt spid="119910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99110"/>
                                        </p:tgtEl>
                                        <p:attrNameLst>
                                          <p:attrName>style.visibility</p:attrName>
                                        </p:attrNameLst>
                                      </p:cBhvr>
                                      <p:to>
                                        <p:strVal val="visible"/>
                                      </p:to>
                                    </p:set>
                                    <p:animEffect transition="in" filter="fade">
                                      <p:cBhvr>
                                        <p:cTn id="16" dur="2000"/>
                                        <p:tgtEl>
                                          <p:spTgt spid="1199110"/>
                                        </p:tgtEl>
                                      </p:cBhvr>
                                    </p:animEffect>
                                  </p:childTnLst>
                                </p:cTn>
                              </p:par>
                              <p:par>
                                <p:cTn id="17" presetID="10" presetClass="entr" presetSubtype="0" fill="hold" nodeType="withEffect">
                                  <p:stCondLst>
                                    <p:cond delay="0"/>
                                  </p:stCondLst>
                                  <p:childTnLst>
                                    <p:set>
                                      <p:cBhvr>
                                        <p:cTn id="18" dur="1" fill="hold">
                                          <p:stCondLst>
                                            <p:cond delay="0"/>
                                          </p:stCondLst>
                                        </p:cTn>
                                        <p:tgtEl>
                                          <p:spTgt spid="1199113"/>
                                        </p:tgtEl>
                                        <p:attrNameLst>
                                          <p:attrName>style.visibility</p:attrName>
                                        </p:attrNameLst>
                                      </p:cBhvr>
                                      <p:to>
                                        <p:strVal val="visible"/>
                                      </p:to>
                                    </p:set>
                                    <p:animEffect transition="in" filter="fade">
                                      <p:cBhvr>
                                        <p:cTn id="19" dur="2000"/>
                                        <p:tgtEl>
                                          <p:spTgt spid="11991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99111"/>
                                        </p:tgtEl>
                                        <p:attrNameLst>
                                          <p:attrName>style.visibility</p:attrName>
                                        </p:attrNameLst>
                                      </p:cBhvr>
                                      <p:to>
                                        <p:strVal val="visible"/>
                                      </p:to>
                                    </p:set>
                                    <p:animEffect transition="in" filter="fade">
                                      <p:cBhvr>
                                        <p:cTn id="23" dur="2000"/>
                                        <p:tgtEl>
                                          <p:spTgt spid="1199111"/>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199112"/>
                                        </p:tgtEl>
                                        <p:attrNameLst>
                                          <p:attrName>style.visibility</p:attrName>
                                        </p:attrNameLst>
                                      </p:cBhvr>
                                      <p:to>
                                        <p:strVal val="visible"/>
                                      </p:to>
                                    </p:set>
                                    <p:animEffect transition="in" filter="fade">
                                      <p:cBhvr>
                                        <p:cTn id="27" dur="2000"/>
                                        <p:tgtEl>
                                          <p:spTgt spid="1199112"/>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199115"/>
                                        </p:tgtEl>
                                        <p:attrNameLst>
                                          <p:attrName>style.visibility</p:attrName>
                                        </p:attrNameLst>
                                      </p:cBhvr>
                                      <p:to>
                                        <p:strVal val="visible"/>
                                      </p:to>
                                    </p:set>
                                    <p:animEffect transition="in" filter="wipe(left)">
                                      <p:cBhvr>
                                        <p:cTn id="31" dur="500"/>
                                        <p:tgtEl>
                                          <p:spTgt spid="1199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108" grpId="0" uiExpand="1" build="p" animBg="1"/>
      <p:bldP spid="1199112" grpId="0" animBg="1"/>
      <p:bldP spid="11991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61"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
        <p:nvSpPr>
          <p:cNvPr id="64" name="Slide Number Placeholder 8"/>
          <p:cNvSpPr>
            <a:spLocks noGrp="1"/>
          </p:cNvSpPr>
          <p:nvPr>
            <p:ph type="sldNum" sz="quarter" idx="12"/>
          </p:nvPr>
        </p:nvSpPr>
        <p:spPr/>
        <p:txBody>
          <a:bodyPr/>
          <a:lstStyle/>
          <a:p>
            <a:fld id="{D764E7E8-D19F-479C-B5B4-F53F5A07E563}" type="slidenum">
              <a:rPr lang="en-US"/>
              <a:pPr/>
              <a:t>21</a:t>
            </a:fld>
            <a:endParaRPr lang="en-US"/>
          </a:p>
        </p:txBody>
      </p:sp>
      <p:pic>
        <p:nvPicPr>
          <p:cNvPr id="1210370" name="Picture 2"/>
          <p:cNvPicPr>
            <a:picLocks noChangeAspect="1" noChangeArrowheads="1"/>
          </p:cNvPicPr>
          <p:nvPr/>
        </p:nvPicPr>
        <p:blipFill>
          <a:blip r:embed="rId3" cstate="print"/>
          <a:srcRect t="9380"/>
          <a:stretch>
            <a:fillRect/>
          </a:stretch>
        </p:blipFill>
        <p:spPr bwMode="auto">
          <a:xfrm>
            <a:off x="304800" y="4366351"/>
            <a:ext cx="3543300" cy="3406049"/>
          </a:xfrm>
          <a:prstGeom prst="rect">
            <a:avLst/>
          </a:prstGeom>
          <a:noFill/>
          <a:ln w="38100" algn="ctr">
            <a:noFill/>
            <a:miter lim="800000"/>
            <a:headEnd/>
            <a:tailEnd/>
          </a:ln>
          <a:effectLst/>
        </p:spPr>
      </p:pic>
      <p:sp>
        <p:nvSpPr>
          <p:cNvPr id="1210373" name="Rectangle 5"/>
          <p:cNvSpPr>
            <a:spLocks noGrp="1" noChangeArrowheads="1"/>
          </p:cNvSpPr>
          <p:nvPr>
            <p:ph type="title" sz="quarter"/>
          </p:nvPr>
        </p:nvSpPr>
        <p:spPr>
          <a:xfrm>
            <a:off x="0" y="116946"/>
            <a:ext cx="10058400" cy="746654"/>
          </a:xfrm>
        </p:spPr>
        <p:txBody>
          <a:bodyPr/>
          <a:lstStyle/>
          <a:p>
            <a:r>
              <a:rPr lang="en-US" sz="4500" i="1" dirty="0"/>
              <a:t>Lightest Squark = Stop?</a:t>
            </a:r>
          </a:p>
        </p:txBody>
      </p:sp>
      <p:graphicFrame>
        <p:nvGraphicFramePr>
          <p:cNvPr id="1210374" name="Object 1052"/>
          <p:cNvGraphicFramePr>
            <a:graphicFrameLocks noGrp="1" noChangeAspect="1"/>
          </p:cNvGraphicFramePr>
          <p:nvPr>
            <p:ph sz="quarter" idx="2"/>
          </p:nvPr>
        </p:nvGraphicFramePr>
        <p:xfrm>
          <a:off x="2612390" y="3220509"/>
          <a:ext cx="237490" cy="415608"/>
        </p:xfrm>
        <a:graphic>
          <a:graphicData uri="http://schemas.openxmlformats.org/presentationml/2006/ole">
            <mc:AlternateContent xmlns:mc="http://schemas.openxmlformats.org/markup-compatibility/2006">
              <mc:Choice xmlns:v="urn:schemas-microsoft-com:vml" Requires="v">
                <p:oleObj spid="_x0000_s10324" name="Equation" r:id="rId4" imgW="152280" imgH="253800" progId="Equation.3">
                  <p:embed/>
                </p:oleObj>
              </mc:Choice>
              <mc:Fallback>
                <p:oleObj name="Equation" r:id="rId4" imgW="152280" imgH="253800" progId="Equation.3">
                  <p:embed/>
                  <p:pic>
                    <p:nvPicPr>
                      <p:cNvPr id="0" name="Object 1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2390" y="3220509"/>
                        <a:ext cx="237490" cy="415608"/>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sp>
        <p:nvSpPr>
          <p:cNvPr id="1210376" name="Line 8"/>
          <p:cNvSpPr>
            <a:spLocks noChangeShapeType="1"/>
          </p:cNvSpPr>
          <p:nvPr/>
        </p:nvSpPr>
        <p:spPr bwMode="auto">
          <a:xfrm>
            <a:off x="167640" y="2308332"/>
            <a:ext cx="838200" cy="678285"/>
          </a:xfrm>
          <a:prstGeom prst="line">
            <a:avLst/>
          </a:prstGeom>
          <a:noFill/>
          <a:ln w="38100">
            <a:solidFill>
              <a:srgbClr val="FF0000"/>
            </a:solidFill>
            <a:round/>
            <a:headEnd/>
            <a:tailEnd type="triangle" w="med" len="med"/>
          </a:ln>
          <a:effectLst/>
        </p:spPr>
        <p:txBody>
          <a:bodyPr lIns="101882" tIns="50941" rIns="101882" bIns="50941">
            <a:spAutoFit/>
          </a:bodyPr>
          <a:lstStyle/>
          <a:p>
            <a:endParaRPr lang="en-US"/>
          </a:p>
        </p:txBody>
      </p:sp>
      <p:sp>
        <p:nvSpPr>
          <p:cNvPr id="1210377" name="Line 9"/>
          <p:cNvSpPr>
            <a:spLocks noChangeShapeType="1"/>
          </p:cNvSpPr>
          <p:nvPr/>
        </p:nvSpPr>
        <p:spPr bwMode="auto">
          <a:xfrm flipV="1">
            <a:off x="167640" y="2986617"/>
            <a:ext cx="838200" cy="789835"/>
          </a:xfrm>
          <a:prstGeom prst="line">
            <a:avLst/>
          </a:prstGeom>
          <a:noFill/>
          <a:ln w="38100">
            <a:solidFill>
              <a:srgbClr val="FF0000"/>
            </a:solidFill>
            <a:round/>
            <a:headEnd/>
            <a:tailEnd type="triangle" w="med" len="med"/>
          </a:ln>
          <a:effectLst/>
        </p:spPr>
        <p:txBody>
          <a:bodyPr lIns="101882" tIns="50941" rIns="101882" bIns="50941">
            <a:spAutoFit/>
          </a:bodyPr>
          <a:lstStyle/>
          <a:p>
            <a:endParaRPr lang="en-US"/>
          </a:p>
        </p:txBody>
      </p:sp>
      <p:sp>
        <p:nvSpPr>
          <p:cNvPr id="1210378" name="Line 10"/>
          <p:cNvSpPr>
            <a:spLocks noChangeShapeType="1"/>
          </p:cNvSpPr>
          <p:nvPr/>
        </p:nvSpPr>
        <p:spPr bwMode="auto">
          <a:xfrm flipH="1">
            <a:off x="2069307" y="2209377"/>
            <a:ext cx="1341120" cy="777240"/>
          </a:xfrm>
          <a:prstGeom prst="line">
            <a:avLst/>
          </a:prstGeom>
          <a:noFill/>
          <a:ln w="38100">
            <a:solidFill>
              <a:srgbClr val="CC3399"/>
            </a:solidFill>
            <a:prstDash val="dash"/>
            <a:round/>
            <a:headEnd/>
            <a:tailEnd/>
          </a:ln>
          <a:effectLst/>
        </p:spPr>
        <p:txBody>
          <a:bodyPr lIns="101882" tIns="50941" rIns="101882" bIns="50941">
            <a:spAutoFit/>
          </a:bodyPr>
          <a:lstStyle/>
          <a:p>
            <a:endParaRPr lang="en-US"/>
          </a:p>
        </p:txBody>
      </p:sp>
      <p:sp>
        <p:nvSpPr>
          <p:cNvPr id="1210379" name="Line 11"/>
          <p:cNvSpPr>
            <a:spLocks noChangeShapeType="1"/>
          </p:cNvSpPr>
          <p:nvPr/>
        </p:nvSpPr>
        <p:spPr bwMode="auto">
          <a:xfrm flipH="1" flipV="1">
            <a:off x="2069307" y="2986617"/>
            <a:ext cx="1341120" cy="690880"/>
          </a:xfrm>
          <a:prstGeom prst="line">
            <a:avLst/>
          </a:prstGeom>
          <a:noFill/>
          <a:ln w="38100">
            <a:solidFill>
              <a:srgbClr val="CC3399"/>
            </a:solidFill>
            <a:prstDash val="dash"/>
            <a:round/>
            <a:headEnd/>
            <a:tailEnd/>
          </a:ln>
          <a:effectLst/>
        </p:spPr>
        <p:txBody>
          <a:bodyPr lIns="101882" tIns="50941" rIns="101882" bIns="50941">
            <a:spAutoFit/>
          </a:bodyPr>
          <a:lstStyle/>
          <a:p>
            <a:endParaRPr lang="en-US"/>
          </a:p>
        </p:txBody>
      </p:sp>
      <p:graphicFrame>
        <p:nvGraphicFramePr>
          <p:cNvPr id="1210381" name="Object 1052"/>
          <p:cNvGraphicFramePr>
            <a:graphicFrameLocks noChangeAspect="1"/>
          </p:cNvGraphicFramePr>
          <p:nvPr/>
        </p:nvGraphicFramePr>
        <p:xfrm>
          <a:off x="2582705" y="2159001"/>
          <a:ext cx="267176" cy="413808"/>
        </p:xfrm>
        <a:graphic>
          <a:graphicData uri="http://schemas.openxmlformats.org/presentationml/2006/ole">
            <mc:AlternateContent xmlns:mc="http://schemas.openxmlformats.org/markup-compatibility/2006">
              <mc:Choice xmlns:v="urn:schemas-microsoft-com:vml" Requires="v">
                <p:oleObj spid="_x0000_s10325" name="Equation" r:id="rId6" imgW="152280" imgH="228600" progId="Equation.3">
                  <p:embed/>
                </p:oleObj>
              </mc:Choice>
              <mc:Fallback>
                <p:oleObj name="Equation" r:id="rId6" imgW="152280" imgH="2286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2705" y="2159001"/>
                        <a:ext cx="267176" cy="413808"/>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0382" name="Object 1052"/>
          <p:cNvGraphicFramePr>
            <a:graphicFrameLocks noChangeAspect="1"/>
          </p:cNvGraphicFramePr>
          <p:nvPr/>
        </p:nvGraphicFramePr>
        <p:xfrm>
          <a:off x="3855720" y="1640841"/>
          <a:ext cx="401638" cy="413808"/>
        </p:xfrm>
        <a:graphic>
          <a:graphicData uri="http://schemas.openxmlformats.org/presentationml/2006/ole">
            <mc:AlternateContent xmlns:mc="http://schemas.openxmlformats.org/markup-compatibility/2006">
              <mc:Choice xmlns:v="urn:schemas-microsoft-com:vml" Requires="v">
                <p:oleObj spid="_x0000_s10326" name="Equation" r:id="rId8" imgW="241200" imgH="241200" progId="Equation.3">
                  <p:embed/>
                </p:oleObj>
              </mc:Choice>
              <mc:Fallback>
                <p:oleObj name="Equation" r:id="rId8" imgW="241200" imgH="2412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5720" y="1640841"/>
                        <a:ext cx="401638" cy="413808"/>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0383" name="Object 1052"/>
          <p:cNvGraphicFramePr>
            <a:graphicFrameLocks noChangeAspect="1"/>
          </p:cNvGraphicFramePr>
          <p:nvPr/>
        </p:nvGraphicFramePr>
        <p:xfrm>
          <a:off x="3855721" y="2349712"/>
          <a:ext cx="333534" cy="413808"/>
        </p:xfrm>
        <a:graphic>
          <a:graphicData uri="http://schemas.openxmlformats.org/presentationml/2006/ole">
            <mc:AlternateContent xmlns:mc="http://schemas.openxmlformats.org/markup-compatibility/2006">
              <mc:Choice xmlns:v="urn:schemas-microsoft-com:vml" Requires="v">
                <p:oleObj spid="_x0000_s10327" name="Equation" r:id="rId10" imgW="126720" imgH="152280" progId="Equation.3">
                  <p:embed/>
                </p:oleObj>
              </mc:Choice>
              <mc:Fallback>
                <p:oleObj name="Equation" r:id="rId10" imgW="126720" imgH="15228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5721" y="2349712"/>
                        <a:ext cx="333534" cy="413808"/>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sp>
        <p:nvSpPr>
          <p:cNvPr id="1210384" name="Line 16"/>
          <p:cNvSpPr>
            <a:spLocks noChangeShapeType="1"/>
          </p:cNvSpPr>
          <p:nvPr/>
        </p:nvSpPr>
        <p:spPr bwMode="auto">
          <a:xfrm flipH="1">
            <a:off x="3436620" y="1950297"/>
            <a:ext cx="1089660" cy="259080"/>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0385" name="Line 17"/>
          <p:cNvSpPr>
            <a:spLocks noChangeShapeType="1"/>
          </p:cNvSpPr>
          <p:nvPr/>
        </p:nvSpPr>
        <p:spPr bwMode="auto">
          <a:xfrm flipH="1" flipV="1">
            <a:off x="3436620" y="2209377"/>
            <a:ext cx="1089660" cy="172720"/>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0386" name="Line 18"/>
          <p:cNvSpPr>
            <a:spLocks noChangeShapeType="1"/>
          </p:cNvSpPr>
          <p:nvPr/>
        </p:nvSpPr>
        <p:spPr bwMode="auto">
          <a:xfrm flipH="1">
            <a:off x="3436620" y="3504777"/>
            <a:ext cx="1089660" cy="172720"/>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0387" name="Line 19"/>
          <p:cNvSpPr>
            <a:spLocks noChangeShapeType="1"/>
          </p:cNvSpPr>
          <p:nvPr/>
        </p:nvSpPr>
        <p:spPr bwMode="auto">
          <a:xfrm flipH="1" flipV="1">
            <a:off x="3436620" y="3677497"/>
            <a:ext cx="1089660" cy="259080"/>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graphicFrame>
        <p:nvGraphicFramePr>
          <p:cNvPr id="1210388" name="Object 1052"/>
          <p:cNvGraphicFramePr>
            <a:graphicFrameLocks noGrp="1" noChangeAspect="1"/>
          </p:cNvGraphicFramePr>
          <p:nvPr>
            <p:ph sz="quarter" idx="4"/>
          </p:nvPr>
        </p:nvGraphicFramePr>
        <p:xfrm>
          <a:off x="3873183" y="3126952"/>
          <a:ext cx="401638" cy="413808"/>
        </p:xfrm>
        <a:graphic>
          <a:graphicData uri="http://schemas.openxmlformats.org/presentationml/2006/ole">
            <mc:AlternateContent xmlns:mc="http://schemas.openxmlformats.org/markup-compatibility/2006">
              <mc:Choice xmlns:v="urn:schemas-microsoft-com:vml" Requires="v">
                <p:oleObj spid="_x0000_s10328" name="Equation" r:id="rId12" imgW="241200" imgH="241200" progId="Equation.3">
                  <p:embed/>
                </p:oleObj>
              </mc:Choice>
              <mc:Fallback>
                <p:oleObj name="Equation" r:id="rId12" imgW="241200" imgH="241200"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73183" y="3126952"/>
                        <a:ext cx="401638" cy="413808"/>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sp>
        <p:nvSpPr>
          <p:cNvPr id="1210389" name="Line 21"/>
          <p:cNvSpPr>
            <a:spLocks noChangeShapeType="1"/>
          </p:cNvSpPr>
          <p:nvPr/>
        </p:nvSpPr>
        <p:spPr bwMode="auto">
          <a:xfrm flipH="1">
            <a:off x="4442460" y="1604857"/>
            <a:ext cx="1424940" cy="345440"/>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0390" name="Line 22"/>
          <p:cNvSpPr>
            <a:spLocks noChangeShapeType="1"/>
          </p:cNvSpPr>
          <p:nvPr/>
        </p:nvSpPr>
        <p:spPr bwMode="auto">
          <a:xfrm flipH="1" flipV="1">
            <a:off x="4358640" y="1950297"/>
            <a:ext cx="1517492" cy="318453"/>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0391" name="Line 23"/>
          <p:cNvSpPr>
            <a:spLocks noChangeShapeType="1"/>
          </p:cNvSpPr>
          <p:nvPr/>
        </p:nvSpPr>
        <p:spPr bwMode="auto">
          <a:xfrm flipH="1">
            <a:off x="4526280" y="3159337"/>
            <a:ext cx="1424940" cy="345440"/>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0392" name="Line 24"/>
          <p:cNvSpPr>
            <a:spLocks noChangeShapeType="1"/>
          </p:cNvSpPr>
          <p:nvPr/>
        </p:nvSpPr>
        <p:spPr bwMode="auto">
          <a:xfrm flipH="1" flipV="1">
            <a:off x="4610100" y="3504777"/>
            <a:ext cx="1341120" cy="259080"/>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graphicFrame>
        <p:nvGraphicFramePr>
          <p:cNvPr id="1210393" name="Object 1052"/>
          <p:cNvGraphicFramePr>
            <a:graphicFrameLocks noChangeAspect="1"/>
          </p:cNvGraphicFramePr>
          <p:nvPr/>
        </p:nvGraphicFramePr>
        <p:xfrm>
          <a:off x="5951221" y="1259417"/>
          <a:ext cx="298609" cy="440796"/>
        </p:xfrm>
        <a:graphic>
          <a:graphicData uri="http://schemas.openxmlformats.org/presentationml/2006/ole">
            <mc:AlternateContent xmlns:mc="http://schemas.openxmlformats.org/markup-compatibility/2006">
              <mc:Choice xmlns:v="urn:schemas-microsoft-com:vml" Requires="v">
                <p:oleObj spid="_x0000_s10329" name="Equation" r:id="rId14" imgW="139680" imgH="203040" progId="Equation.3">
                  <p:embed/>
                </p:oleObj>
              </mc:Choice>
              <mc:Fallback>
                <p:oleObj name="Equation" r:id="rId14" imgW="139680" imgH="203040" progId="Equation.3">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51221" y="1259417"/>
                        <a:ext cx="298609" cy="440796"/>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0394" name="Object 1052"/>
          <p:cNvGraphicFramePr>
            <a:graphicFrameLocks noChangeAspect="1"/>
          </p:cNvGraphicFramePr>
          <p:nvPr/>
        </p:nvGraphicFramePr>
        <p:xfrm>
          <a:off x="6035040" y="2812099"/>
          <a:ext cx="267177" cy="442595"/>
        </p:xfrm>
        <a:graphic>
          <a:graphicData uri="http://schemas.openxmlformats.org/presentationml/2006/ole">
            <mc:AlternateContent xmlns:mc="http://schemas.openxmlformats.org/markup-compatibility/2006">
              <mc:Choice xmlns:v="urn:schemas-microsoft-com:vml" Requires="v">
                <p:oleObj spid="_x0000_s10330" name="Equation" r:id="rId16" imgW="126720" imgH="203040" progId="Equation.3">
                  <p:embed/>
                </p:oleObj>
              </mc:Choice>
              <mc:Fallback>
                <p:oleObj name="Equation" r:id="rId16" imgW="126720" imgH="203040" progId="Equation.3">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35040" y="2812099"/>
                        <a:ext cx="267177" cy="442595"/>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0395" name="Object 1052"/>
          <p:cNvGraphicFramePr>
            <a:graphicFrameLocks noChangeAspect="1"/>
          </p:cNvGraphicFramePr>
          <p:nvPr/>
        </p:nvGraphicFramePr>
        <p:xfrm>
          <a:off x="3855721" y="3850217"/>
          <a:ext cx="368459" cy="482177"/>
        </p:xfrm>
        <a:graphic>
          <a:graphicData uri="http://schemas.openxmlformats.org/presentationml/2006/ole">
            <mc:AlternateContent xmlns:mc="http://schemas.openxmlformats.org/markup-compatibility/2006">
              <mc:Choice xmlns:v="urn:schemas-microsoft-com:vml" Requires="v">
                <p:oleObj spid="_x0000_s10331" name="Equation" r:id="rId18" imgW="139680" imgH="177480" progId="Equation.3">
                  <p:embed/>
                </p:oleObj>
              </mc:Choice>
              <mc:Fallback>
                <p:oleObj name="Equation" r:id="rId18" imgW="139680" imgH="177480" progId="Equation.3">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55721" y="3850217"/>
                        <a:ext cx="368459" cy="482177"/>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0396" name="Object 1052"/>
          <p:cNvGraphicFramePr>
            <a:graphicFrameLocks noChangeAspect="1"/>
          </p:cNvGraphicFramePr>
          <p:nvPr/>
        </p:nvGraphicFramePr>
        <p:xfrm>
          <a:off x="4107180" y="2382097"/>
          <a:ext cx="267177" cy="413808"/>
        </p:xfrm>
        <a:graphic>
          <a:graphicData uri="http://schemas.openxmlformats.org/presentationml/2006/ole">
            <mc:AlternateContent xmlns:mc="http://schemas.openxmlformats.org/markup-compatibility/2006">
              <mc:Choice xmlns:v="urn:schemas-microsoft-com:vml" Requires="v">
                <p:oleObj spid="_x0000_s10332" name="Equation" r:id="rId20" imgW="126720" imgH="190440" progId="Equation.3">
                  <p:embed/>
                </p:oleObj>
              </mc:Choice>
              <mc:Fallback>
                <p:oleObj name="Equation" r:id="rId20" imgW="126720" imgH="190440" progId="Equation.3">
                  <p:embed/>
                  <p:pic>
                    <p:nvPicPr>
                      <p:cNvPr id="0"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07180" y="2382097"/>
                        <a:ext cx="267177" cy="413808"/>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0397" name="Object 1052"/>
          <p:cNvGraphicFramePr>
            <a:graphicFrameLocks noChangeAspect="1"/>
          </p:cNvGraphicFramePr>
          <p:nvPr/>
        </p:nvGraphicFramePr>
        <p:xfrm>
          <a:off x="4107180" y="3936577"/>
          <a:ext cx="321310" cy="467783"/>
        </p:xfrm>
        <a:graphic>
          <a:graphicData uri="http://schemas.openxmlformats.org/presentationml/2006/ole">
            <mc:AlternateContent xmlns:mc="http://schemas.openxmlformats.org/markup-compatibility/2006">
              <mc:Choice xmlns:v="urn:schemas-microsoft-com:vml" Requires="v">
                <p:oleObj spid="_x0000_s10333" name="Equation" r:id="rId22" imgW="152280" imgH="215640" progId="Equation.3">
                  <p:embed/>
                </p:oleObj>
              </mc:Choice>
              <mc:Fallback>
                <p:oleObj name="Equation" r:id="rId22" imgW="152280" imgH="215640" progId="Equation.3">
                  <p:embed/>
                  <p:pic>
                    <p:nvPicPr>
                      <p:cNvPr id="0" name="Picture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07180" y="3936577"/>
                        <a:ext cx="321310" cy="467783"/>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0398" name="Object 1052"/>
          <p:cNvGraphicFramePr>
            <a:graphicFrameLocks noChangeAspect="1"/>
          </p:cNvGraphicFramePr>
          <p:nvPr/>
        </p:nvGraphicFramePr>
        <p:xfrm>
          <a:off x="3939540" y="1604857"/>
          <a:ext cx="380683" cy="413808"/>
        </p:xfrm>
        <a:graphic>
          <a:graphicData uri="http://schemas.openxmlformats.org/presentationml/2006/ole">
            <mc:AlternateContent xmlns:mc="http://schemas.openxmlformats.org/markup-compatibility/2006">
              <mc:Choice xmlns:v="urn:schemas-microsoft-com:vml" Requires="v">
                <p:oleObj spid="_x0000_s10334" name="Equation" r:id="rId24" imgW="228600" imgH="241200" progId="Equation.3">
                  <p:embed/>
                </p:oleObj>
              </mc:Choice>
              <mc:Fallback>
                <p:oleObj name="Equation" r:id="rId24" imgW="228600" imgH="241200" progId="Equation.3">
                  <p:embed/>
                  <p:pic>
                    <p:nvPicPr>
                      <p:cNvPr id="0"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39540" y="1604857"/>
                        <a:ext cx="380683" cy="413808"/>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0399" name="Object 1052"/>
          <p:cNvGraphicFramePr>
            <a:graphicFrameLocks noChangeAspect="1"/>
          </p:cNvGraphicFramePr>
          <p:nvPr/>
        </p:nvGraphicFramePr>
        <p:xfrm>
          <a:off x="4046062" y="3090969"/>
          <a:ext cx="380683" cy="413808"/>
        </p:xfrm>
        <a:graphic>
          <a:graphicData uri="http://schemas.openxmlformats.org/presentationml/2006/ole">
            <mc:AlternateContent xmlns:mc="http://schemas.openxmlformats.org/markup-compatibility/2006">
              <mc:Choice xmlns:v="urn:schemas-microsoft-com:vml" Requires="v">
                <p:oleObj spid="_x0000_s10335" name="Equation" r:id="rId26" imgW="228600" imgH="241200" progId="Equation.3">
                  <p:embed/>
                </p:oleObj>
              </mc:Choice>
              <mc:Fallback>
                <p:oleObj name="Equation" r:id="rId26" imgW="228600" imgH="241200" progId="Equation.3">
                  <p:embed/>
                  <p:pic>
                    <p:nvPicPr>
                      <p:cNvPr id="0" name="Picture 1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46062" y="3090969"/>
                        <a:ext cx="380683" cy="413808"/>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0400" name="Object 1052"/>
          <p:cNvGraphicFramePr>
            <a:graphicFrameLocks noChangeAspect="1"/>
          </p:cNvGraphicFramePr>
          <p:nvPr/>
        </p:nvGraphicFramePr>
        <p:xfrm>
          <a:off x="6035041" y="3591137"/>
          <a:ext cx="382429" cy="456988"/>
        </p:xfrm>
        <a:graphic>
          <a:graphicData uri="http://schemas.openxmlformats.org/presentationml/2006/ole">
            <mc:AlternateContent xmlns:mc="http://schemas.openxmlformats.org/markup-compatibility/2006">
              <mc:Choice xmlns:v="urn:schemas-microsoft-com:vml" Requires="v">
                <p:oleObj spid="_x0000_s10336" name="Equation" r:id="rId28" imgW="228600" imgH="266400" progId="Equation.3">
                  <p:embed/>
                </p:oleObj>
              </mc:Choice>
              <mc:Fallback>
                <p:oleObj name="Equation" r:id="rId28" imgW="228600" imgH="266400" progId="Equation.3">
                  <p:embed/>
                  <p:pic>
                    <p:nvPicPr>
                      <p:cNvPr id="0" name="Picture 1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035041" y="3591137"/>
                        <a:ext cx="382429" cy="456988"/>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0401" name="Object 1052"/>
          <p:cNvGraphicFramePr>
            <a:graphicFrameLocks noChangeAspect="1"/>
          </p:cNvGraphicFramePr>
          <p:nvPr/>
        </p:nvGraphicFramePr>
        <p:xfrm>
          <a:off x="5867401" y="2159001"/>
          <a:ext cx="382429" cy="413808"/>
        </p:xfrm>
        <a:graphic>
          <a:graphicData uri="http://schemas.openxmlformats.org/presentationml/2006/ole">
            <mc:AlternateContent xmlns:mc="http://schemas.openxmlformats.org/markup-compatibility/2006">
              <mc:Choice xmlns:v="urn:schemas-microsoft-com:vml" Requires="v">
                <p:oleObj spid="_x0000_s10337" name="Equation" r:id="rId30" imgW="228600" imgH="241200" progId="Equation.3">
                  <p:embed/>
                </p:oleObj>
              </mc:Choice>
              <mc:Fallback>
                <p:oleObj name="Equation" r:id="rId30" imgW="228600" imgH="241200" progId="Equation.3">
                  <p:embed/>
                  <p:pic>
                    <p:nvPicPr>
                      <p:cNvPr id="0" name="Picture 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867401" y="2159001"/>
                        <a:ext cx="382429" cy="413808"/>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sp>
        <p:nvSpPr>
          <p:cNvPr id="1210403" name="Line 35"/>
          <p:cNvSpPr>
            <a:spLocks noChangeShapeType="1"/>
          </p:cNvSpPr>
          <p:nvPr/>
        </p:nvSpPr>
        <p:spPr bwMode="auto">
          <a:xfrm flipH="1">
            <a:off x="3436620" y="1950297"/>
            <a:ext cx="1005840" cy="259080"/>
          </a:xfrm>
          <a:prstGeom prst="line">
            <a:avLst/>
          </a:prstGeom>
          <a:noFill/>
          <a:ln w="38100">
            <a:solidFill>
              <a:srgbClr val="0000FF"/>
            </a:solidFill>
            <a:prstDash val="dash"/>
            <a:round/>
            <a:headEnd/>
            <a:tailEnd/>
          </a:ln>
          <a:effectLst/>
        </p:spPr>
        <p:txBody>
          <a:bodyPr lIns="101882" tIns="50941" rIns="101882" bIns="50941">
            <a:spAutoFit/>
          </a:bodyPr>
          <a:lstStyle/>
          <a:p>
            <a:endParaRPr lang="en-US"/>
          </a:p>
        </p:txBody>
      </p:sp>
      <p:sp>
        <p:nvSpPr>
          <p:cNvPr id="1210404" name="Line 36"/>
          <p:cNvSpPr>
            <a:spLocks noChangeShapeType="1"/>
          </p:cNvSpPr>
          <p:nvPr/>
        </p:nvSpPr>
        <p:spPr bwMode="auto">
          <a:xfrm flipH="1">
            <a:off x="3436620" y="3504777"/>
            <a:ext cx="1089660" cy="172720"/>
          </a:xfrm>
          <a:prstGeom prst="line">
            <a:avLst/>
          </a:prstGeom>
          <a:noFill/>
          <a:ln w="38100">
            <a:solidFill>
              <a:srgbClr val="0000FF"/>
            </a:solidFill>
            <a:prstDash val="dash"/>
            <a:round/>
            <a:headEnd/>
            <a:tailEnd/>
          </a:ln>
          <a:effectLst/>
        </p:spPr>
        <p:txBody>
          <a:bodyPr lIns="101882" tIns="50941" rIns="101882" bIns="50941">
            <a:spAutoFit/>
          </a:bodyPr>
          <a:lstStyle/>
          <a:p>
            <a:endParaRPr lang="en-US"/>
          </a:p>
        </p:txBody>
      </p:sp>
      <p:sp>
        <p:nvSpPr>
          <p:cNvPr id="1210405" name="Rectangle 37"/>
          <p:cNvSpPr>
            <a:spLocks noChangeArrowheads="1"/>
          </p:cNvSpPr>
          <p:nvPr/>
        </p:nvSpPr>
        <p:spPr bwMode="auto">
          <a:xfrm>
            <a:off x="492186" y="926935"/>
            <a:ext cx="2130937" cy="1321660"/>
          </a:xfrm>
          <a:prstGeom prst="rect">
            <a:avLst/>
          </a:prstGeom>
          <a:solidFill>
            <a:srgbClr val="0000FF"/>
          </a:solidFill>
          <a:ln w="38100" algn="ctr">
            <a:solidFill>
              <a:srgbClr val="FF0000"/>
            </a:solidFill>
            <a:miter lim="800000"/>
            <a:headEnd/>
            <a:tailEnd/>
          </a:ln>
          <a:effectLst/>
        </p:spPr>
        <p:txBody>
          <a:bodyPr wrap="none" lIns="101870" tIns="50935" rIns="101870" bIns="50935" anchor="ctr">
            <a:spAutoFit/>
          </a:bodyPr>
          <a:lstStyle/>
          <a:p>
            <a:pPr marL="212255" indent="-212255"/>
            <a:r>
              <a:rPr lang="en-US" sz="3600" dirty="0"/>
              <a:t>Lots of</a:t>
            </a:r>
          </a:p>
          <a:p>
            <a:pPr marL="212255" indent="-212255"/>
            <a:r>
              <a:rPr lang="en-US" sz="3600" dirty="0"/>
              <a:t>Analyses</a:t>
            </a:r>
          </a:p>
        </p:txBody>
      </p:sp>
      <p:grpSp>
        <p:nvGrpSpPr>
          <p:cNvPr id="2" name="Group 38"/>
          <p:cNvGrpSpPr>
            <a:grpSpLocks noChangeAspect="1"/>
          </p:cNvGrpSpPr>
          <p:nvPr/>
        </p:nvGrpSpPr>
        <p:grpSpPr bwMode="auto">
          <a:xfrm>
            <a:off x="1005840" y="2896658"/>
            <a:ext cx="1089660" cy="151130"/>
            <a:chOff x="804" y="3206"/>
            <a:chExt cx="2344" cy="314"/>
          </a:xfrm>
        </p:grpSpPr>
        <p:sp>
          <p:nvSpPr>
            <p:cNvPr id="1210407" name="Freeform 39"/>
            <p:cNvSpPr>
              <a:spLocks noChangeAspect="1"/>
            </p:cNvSpPr>
            <p:nvPr/>
          </p:nvSpPr>
          <p:spPr bwMode="auto">
            <a:xfrm>
              <a:off x="804" y="3218"/>
              <a:ext cx="352" cy="302"/>
            </a:xfrm>
            <a:custGeom>
              <a:avLst/>
              <a:gdLst/>
              <a:ahLst/>
              <a:cxnLst>
                <a:cxn ang="0">
                  <a:pos x="0" y="302"/>
                </a:cxn>
                <a:cxn ang="0">
                  <a:pos x="108" y="294"/>
                </a:cxn>
                <a:cxn ang="0">
                  <a:pos x="200" y="258"/>
                </a:cxn>
                <a:cxn ang="0">
                  <a:pos x="240" y="202"/>
                </a:cxn>
                <a:cxn ang="0">
                  <a:pos x="252" y="98"/>
                </a:cxn>
                <a:cxn ang="0">
                  <a:pos x="212" y="34"/>
                </a:cxn>
                <a:cxn ang="0">
                  <a:pos x="148" y="2"/>
                </a:cxn>
                <a:cxn ang="0">
                  <a:pos x="96" y="25"/>
                </a:cxn>
                <a:cxn ang="0">
                  <a:pos x="52" y="94"/>
                </a:cxn>
                <a:cxn ang="0">
                  <a:pos x="56" y="190"/>
                </a:cxn>
                <a:cxn ang="0">
                  <a:pos x="108" y="258"/>
                </a:cxn>
                <a:cxn ang="0">
                  <a:pos x="216" y="290"/>
                </a:cxn>
                <a:cxn ang="0">
                  <a:pos x="352" y="302"/>
                </a:cxn>
              </a:cxnLst>
              <a:rect l="0" t="0" r="r" b="b"/>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noFill/>
            <a:ln w="28575" cmpd="sng">
              <a:solidFill>
                <a:schemeClr val="tx1"/>
              </a:solidFill>
              <a:round/>
              <a:headEnd/>
              <a:tailEnd/>
            </a:ln>
            <a:effectLst/>
          </p:spPr>
          <p:txBody>
            <a:bodyPr wrap="none" anchor="ctr"/>
            <a:lstStyle/>
            <a:p>
              <a:endParaRPr lang="en-US"/>
            </a:p>
          </p:txBody>
        </p:sp>
        <p:sp>
          <p:nvSpPr>
            <p:cNvPr id="1210408" name="Freeform 40"/>
            <p:cNvSpPr>
              <a:spLocks noChangeAspect="1"/>
            </p:cNvSpPr>
            <p:nvPr/>
          </p:nvSpPr>
          <p:spPr bwMode="auto">
            <a:xfrm>
              <a:off x="1136" y="3216"/>
              <a:ext cx="352" cy="302"/>
            </a:xfrm>
            <a:custGeom>
              <a:avLst/>
              <a:gdLst/>
              <a:ahLst/>
              <a:cxnLst>
                <a:cxn ang="0">
                  <a:pos x="0" y="302"/>
                </a:cxn>
                <a:cxn ang="0">
                  <a:pos x="108" y="294"/>
                </a:cxn>
                <a:cxn ang="0">
                  <a:pos x="200" y="258"/>
                </a:cxn>
                <a:cxn ang="0">
                  <a:pos x="240" y="202"/>
                </a:cxn>
                <a:cxn ang="0">
                  <a:pos x="252" y="98"/>
                </a:cxn>
                <a:cxn ang="0">
                  <a:pos x="212" y="34"/>
                </a:cxn>
                <a:cxn ang="0">
                  <a:pos x="148" y="2"/>
                </a:cxn>
                <a:cxn ang="0">
                  <a:pos x="96" y="25"/>
                </a:cxn>
                <a:cxn ang="0">
                  <a:pos x="52" y="94"/>
                </a:cxn>
                <a:cxn ang="0">
                  <a:pos x="56" y="190"/>
                </a:cxn>
                <a:cxn ang="0">
                  <a:pos x="108" y="258"/>
                </a:cxn>
                <a:cxn ang="0">
                  <a:pos x="216" y="290"/>
                </a:cxn>
                <a:cxn ang="0">
                  <a:pos x="352" y="302"/>
                </a:cxn>
              </a:cxnLst>
              <a:rect l="0" t="0" r="r" b="b"/>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noFill/>
            <a:ln w="28575" cmpd="sng">
              <a:solidFill>
                <a:schemeClr val="tx1"/>
              </a:solidFill>
              <a:round/>
              <a:headEnd/>
              <a:tailEnd/>
            </a:ln>
            <a:effectLst/>
          </p:spPr>
          <p:txBody>
            <a:bodyPr wrap="none" anchor="ctr"/>
            <a:lstStyle/>
            <a:p>
              <a:endParaRPr lang="en-US"/>
            </a:p>
          </p:txBody>
        </p:sp>
        <p:sp>
          <p:nvSpPr>
            <p:cNvPr id="1210409" name="Freeform 41"/>
            <p:cNvSpPr>
              <a:spLocks noChangeAspect="1"/>
            </p:cNvSpPr>
            <p:nvPr/>
          </p:nvSpPr>
          <p:spPr bwMode="auto">
            <a:xfrm>
              <a:off x="1468" y="3214"/>
              <a:ext cx="352" cy="302"/>
            </a:xfrm>
            <a:custGeom>
              <a:avLst/>
              <a:gdLst/>
              <a:ahLst/>
              <a:cxnLst>
                <a:cxn ang="0">
                  <a:pos x="0" y="302"/>
                </a:cxn>
                <a:cxn ang="0">
                  <a:pos x="108" y="294"/>
                </a:cxn>
                <a:cxn ang="0">
                  <a:pos x="200" y="258"/>
                </a:cxn>
                <a:cxn ang="0">
                  <a:pos x="240" y="202"/>
                </a:cxn>
                <a:cxn ang="0">
                  <a:pos x="252" y="98"/>
                </a:cxn>
                <a:cxn ang="0">
                  <a:pos x="212" y="34"/>
                </a:cxn>
                <a:cxn ang="0">
                  <a:pos x="148" y="2"/>
                </a:cxn>
                <a:cxn ang="0">
                  <a:pos x="96" y="25"/>
                </a:cxn>
                <a:cxn ang="0">
                  <a:pos x="52" y="94"/>
                </a:cxn>
                <a:cxn ang="0">
                  <a:pos x="56" y="190"/>
                </a:cxn>
                <a:cxn ang="0">
                  <a:pos x="108" y="258"/>
                </a:cxn>
                <a:cxn ang="0">
                  <a:pos x="216" y="290"/>
                </a:cxn>
                <a:cxn ang="0">
                  <a:pos x="352" y="302"/>
                </a:cxn>
              </a:cxnLst>
              <a:rect l="0" t="0" r="r" b="b"/>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noFill/>
            <a:ln w="28575" cmpd="sng">
              <a:solidFill>
                <a:schemeClr val="tx1"/>
              </a:solidFill>
              <a:round/>
              <a:headEnd/>
              <a:tailEnd/>
            </a:ln>
            <a:effectLst/>
          </p:spPr>
          <p:txBody>
            <a:bodyPr wrap="none" anchor="ctr"/>
            <a:lstStyle/>
            <a:p>
              <a:endParaRPr lang="en-US"/>
            </a:p>
          </p:txBody>
        </p:sp>
        <p:sp>
          <p:nvSpPr>
            <p:cNvPr id="1210410" name="Freeform 42"/>
            <p:cNvSpPr>
              <a:spLocks noChangeAspect="1"/>
            </p:cNvSpPr>
            <p:nvPr/>
          </p:nvSpPr>
          <p:spPr bwMode="auto">
            <a:xfrm>
              <a:off x="1800" y="3212"/>
              <a:ext cx="352" cy="302"/>
            </a:xfrm>
            <a:custGeom>
              <a:avLst/>
              <a:gdLst/>
              <a:ahLst/>
              <a:cxnLst>
                <a:cxn ang="0">
                  <a:pos x="0" y="302"/>
                </a:cxn>
                <a:cxn ang="0">
                  <a:pos x="108" y="294"/>
                </a:cxn>
                <a:cxn ang="0">
                  <a:pos x="200" y="258"/>
                </a:cxn>
                <a:cxn ang="0">
                  <a:pos x="240" y="202"/>
                </a:cxn>
                <a:cxn ang="0">
                  <a:pos x="252" y="98"/>
                </a:cxn>
                <a:cxn ang="0">
                  <a:pos x="212" y="34"/>
                </a:cxn>
                <a:cxn ang="0">
                  <a:pos x="148" y="2"/>
                </a:cxn>
                <a:cxn ang="0">
                  <a:pos x="96" y="25"/>
                </a:cxn>
                <a:cxn ang="0">
                  <a:pos x="52" y="94"/>
                </a:cxn>
                <a:cxn ang="0">
                  <a:pos x="56" y="190"/>
                </a:cxn>
                <a:cxn ang="0">
                  <a:pos x="108" y="258"/>
                </a:cxn>
                <a:cxn ang="0">
                  <a:pos x="216" y="290"/>
                </a:cxn>
                <a:cxn ang="0">
                  <a:pos x="352" y="302"/>
                </a:cxn>
              </a:cxnLst>
              <a:rect l="0" t="0" r="r" b="b"/>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noFill/>
            <a:ln w="28575" cmpd="sng">
              <a:solidFill>
                <a:schemeClr val="tx1"/>
              </a:solidFill>
              <a:round/>
              <a:headEnd/>
              <a:tailEnd/>
            </a:ln>
            <a:effectLst/>
          </p:spPr>
          <p:txBody>
            <a:bodyPr wrap="none" anchor="ctr"/>
            <a:lstStyle/>
            <a:p>
              <a:endParaRPr lang="en-US"/>
            </a:p>
          </p:txBody>
        </p:sp>
        <p:sp>
          <p:nvSpPr>
            <p:cNvPr id="1210411" name="Freeform 43"/>
            <p:cNvSpPr>
              <a:spLocks noChangeAspect="1"/>
            </p:cNvSpPr>
            <p:nvPr/>
          </p:nvSpPr>
          <p:spPr bwMode="auto">
            <a:xfrm>
              <a:off x="2132" y="3210"/>
              <a:ext cx="352" cy="302"/>
            </a:xfrm>
            <a:custGeom>
              <a:avLst/>
              <a:gdLst/>
              <a:ahLst/>
              <a:cxnLst>
                <a:cxn ang="0">
                  <a:pos x="0" y="302"/>
                </a:cxn>
                <a:cxn ang="0">
                  <a:pos x="108" y="294"/>
                </a:cxn>
                <a:cxn ang="0">
                  <a:pos x="200" y="258"/>
                </a:cxn>
                <a:cxn ang="0">
                  <a:pos x="240" y="202"/>
                </a:cxn>
                <a:cxn ang="0">
                  <a:pos x="252" y="98"/>
                </a:cxn>
                <a:cxn ang="0">
                  <a:pos x="212" y="34"/>
                </a:cxn>
                <a:cxn ang="0">
                  <a:pos x="148" y="2"/>
                </a:cxn>
                <a:cxn ang="0">
                  <a:pos x="96" y="25"/>
                </a:cxn>
                <a:cxn ang="0">
                  <a:pos x="52" y="94"/>
                </a:cxn>
                <a:cxn ang="0">
                  <a:pos x="56" y="190"/>
                </a:cxn>
                <a:cxn ang="0">
                  <a:pos x="108" y="258"/>
                </a:cxn>
                <a:cxn ang="0">
                  <a:pos x="216" y="290"/>
                </a:cxn>
                <a:cxn ang="0">
                  <a:pos x="352" y="302"/>
                </a:cxn>
              </a:cxnLst>
              <a:rect l="0" t="0" r="r" b="b"/>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noFill/>
            <a:ln w="28575" cmpd="sng">
              <a:solidFill>
                <a:schemeClr val="tx1"/>
              </a:solidFill>
              <a:round/>
              <a:headEnd/>
              <a:tailEnd/>
            </a:ln>
            <a:effectLst/>
          </p:spPr>
          <p:txBody>
            <a:bodyPr wrap="none" anchor="ctr"/>
            <a:lstStyle/>
            <a:p>
              <a:endParaRPr lang="en-US"/>
            </a:p>
          </p:txBody>
        </p:sp>
        <p:sp>
          <p:nvSpPr>
            <p:cNvPr id="1210412" name="Freeform 44"/>
            <p:cNvSpPr>
              <a:spLocks noChangeAspect="1"/>
            </p:cNvSpPr>
            <p:nvPr/>
          </p:nvSpPr>
          <p:spPr bwMode="auto">
            <a:xfrm>
              <a:off x="2464" y="3208"/>
              <a:ext cx="352" cy="302"/>
            </a:xfrm>
            <a:custGeom>
              <a:avLst/>
              <a:gdLst/>
              <a:ahLst/>
              <a:cxnLst>
                <a:cxn ang="0">
                  <a:pos x="0" y="302"/>
                </a:cxn>
                <a:cxn ang="0">
                  <a:pos x="108" y="294"/>
                </a:cxn>
                <a:cxn ang="0">
                  <a:pos x="200" y="258"/>
                </a:cxn>
                <a:cxn ang="0">
                  <a:pos x="240" y="202"/>
                </a:cxn>
                <a:cxn ang="0">
                  <a:pos x="252" y="98"/>
                </a:cxn>
                <a:cxn ang="0">
                  <a:pos x="212" y="34"/>
                </a:cxn>
                <a:cxn ang="0">
                  <a:pos x="148" y="2"/>
                </a:cxn>
                <a:cxn ang="0">
                  <a:pos x="96" y="25"/>
                </a:cxn>
                <a:cxn ang="0">
                  <a:pos x="52" y="94"/>
                </a:cxn>
                <a:cxn ang="0">
                  <a:pos x="56" y="190"/>
                </a:cxn>
                <a:cxn ang="0">
                  <a:pos x="108" y="258"/>
                </a:cxn>
                <a:cxn ang="0">
                  <a:pos x="216" y="290"/>
                </a:cxn>
                <a:cxn ang="0">
                  <a:pos x="352" y="302"/>
                </a:cxn>
              </a:cxnLst>
              <a:rect l="0" t="0" r="r" b="b"/>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noFill/>
            <a:ln w="28575" cmpd="sng">
              <a:solidFill>
                <a:schemeClr val="tx1"/>
              </a:solidFill>
              <a:round/>
              <a:headEnd/>
              <a:tailEnd/>
            </a:ln>
            <a:effectLst/>
          </p:spPr>
          <p:txBody>
            <a:bodyPr wrap="none" anchor="ctr"/>
            <a:lstStyle/>
            <a:p>
              <a:endParaRPr lang="en-US"/>
            </a:p>
          </p:txBody>
        </p:sp>
        <p:sp>
          <p:nvSpPr>
            <p:cNvPr id="1210413" name="Freeform 45"/>
            <p:cNvSpPr>
              <a:spLocks noChangeAspect="1"/>
            </p:cNvSpPr>
            <p:nvPr/>
          </p:nvSpPr>
          <p:spPr bwMode="auto">
            <a:xfrm>
              <a:off x="2796" y="3206"/>
              <a:ext cx="352" cy="302"/>
            </a:xfrm>
            <a:custGeom>
              <a:avLst/>
              <a:gdLst/>
              <a:ahLst/>
              <a:cxnLst>
                <a:cxn ang="0">
                  <a:pos x="0" y="302"/>
                </a:cxn>
                <a:cxn ang="0">
                  <a:pos x="108" y="294"/>
                </a:cxn>
                <a:cxn ang="0">
                  <a:pos x="200" y="258"/>
                </a:cxn>
                <a:cxn ang="0">
                  <a:pos x="240" y="202"/>
                </a:cxn>
                <a:cxn ang="0">
                  <a:pos x="252" y="98"/>
                </a:cxn>
                <a:cxn ang="0">
                  <a:pos x="212" y="34"/>
                </a:cxn>
                <a:cxn ang="0">
                  <a:pos x="148" y="2"/>
                </a:cxn>
                <a:cxn ang="0">
                  <a:pos x="96" y="25"/>
                </a:cxn>
                <a:cxn ang="0">
                  <a:pos x="52" y="94"/>
                </a:cxn>
                <a:cxn ang="0">
                  <a:pos x="56" y="190"/>
                </a:cxn>
                <a:cxn ang="0">
                  <a:pos x="108" y="258"/>
                </a:cxn>
                <a:cxn ang="0">
                  <a:pos x="216" y="290"/>
                </a:cxn>
                <a:cxn ang="0">
                  <a:pos x="352" y="302"/>
                </a:cxn>
              </a:cxnLst>
              <a:rect l="0" t="0" r="r" b="b"/>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noFill/>
            <a:ln w="28575" cmpd="sng">
              <a:solidFill>
                <a:schemeClr val="tx1"/>
              </a:solidFill>
              <a:round/>
              <a:headEnd/>
              <a:tailEnd/>
            </a:ln>
            <a:effectLst/>
          </p:spPr>
          <p:txBody>
            <a:bodyPr wrap="none" anchor="ctr"/>
            <a:lstStyle/>
            <a:p>
              <a:endParaRPr lang="en-US"/>
            </a:p>
          </p:txBody>
        </p:sp>
      </p:grpSp>
      <p:sp>
        <p:nvSpPr>
          <p:cNvPr id="1210414" name="Rectangle 46"/>
          <p:cNvSpPr>
            <a:spLocks noChangeArrowheads="1"/>
          </p:cNvSpPr>
          <p:nvPr/>
        </p:nvSpPr>
        <p:spPr bwMode="auto">
          <a:xfrm>
            <a:off x="6370320" y="1539356"/>
            <a:ext cx="3688080" cy="2106490"/>
          </a:xfrm>
          <a:prstGeom prst="rect">
            <a:avLst/>
          </a:prstGeom>
          <a:solidFill>
            <a:schemeClr val="accent1"/>
          </a:solidFill>
          <a:ln w="38100" algn="ctr">
            <a:solidFill>
              <a:srgbClr val="FF0000"/>
            </a:solidFill>
            <a:miter lim="800000"/>
            <a:headEnd/>
            <a:tailEnd/>
          </a:ln>
          <a:effectLst/>
        </p:spPr>
        <p:txBody>
          <a:bodyPr lIns="101870" tIns="50935" rIns="101870" bIns="50935" anchor="ctr">
            <a:spAutoFit/>
          </a:bodyPr>
          <a:lstStyle/>
          <a:p>
            <a:pPr marL="212255" indent="-212255"/>
            <a:r>
              <a:rPr lang="en-US" sz="3100" dirty="0"/>
              <a:t>Direct Counting</a:t>
            </a:r>
          </a:p>
          <a:p>
            <a:pPr marL="212255" indent="-212255"/>
            <a:r>
              <a:rPr lang="en-US" sz="3100" dirty="0"/>
              <a:t>Experiments and Sophisticated Fitting Methods</a:t>
            </a:r>
          </a:p>
        </p:txBody>
      </p:sp>
      <p:sp>
        <p:nvSpPr>
          <p:cNvPr id="1210416" name="Line 48"/>
          <p:cNvSpPr>
            <a:spLocks noChangeShapeType="1"/>
          </p:cNvSpPr>
          <p:nvPr/>
        </p:nvSpPr>
        <p:spPr bwMode="auto">
          <a:xfrm flipH="1">
            <a:off x="4451192" y="1381760"/>
            <a:ext cx="1416208" cy="570336"/>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0417" name="Line 49"/>
          <p:cNvSpPr>
            <a:spLocks noChangeShapeType="1"/>
          </p:cNvSpPr>
          <p:nvPr/>
        </p:nvSpPr>
        <p:spPr bwMode="auto">
          <a:xfrm flipH="1" flipV="1">
            <a:off x="4442460" y="1986280"/>
            <a:ext cx="1433672" cy="518160"/>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0418" name="Line 50"/>
          <p:cNvSpPr>
            <a:spLocks noChangeShapeType="1"/>
          </p:cNvSpPr>
          <p:nvPr/>
        </p:nvSpPr>
        <p:spPr bwMode="auto">
          <a:xfrm flipH="1">
            <a:off x="4610100" y="2936240"/>
            <a:ext cx="1341120" cy="604520"/>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0419" name="Line 51"/>
          <p:cNvSpPr>
            <a:spLocks noChangeShapeType="1"/>
          </p:cNvSpPr>
          <p:nvPr/>
        </p:nvSpPr>
        <p:spPr bwMode="auto">
          <a:xfrm flipH="1" flipV="1">
            <a:off x="4610100" y="3540760"/>
            <a:ext cx="1257300" cy="431800"/>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0420" name="Line 52"/>
          <p:cNvSpPr>
            <a:spLocks noChangeShapeType="1"/>
          </p:cNvSpPr>
          <p:nvPr/>
        </p:nvSpPr>
        <p:spPr bwMode="auto">
          <a:xfrm flipH="1">
            <a:off x="4465162" y="1948498"/>
            <a:ext cx="1500028" cy="26987"/>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sp>
        <p:nvSpPr>
          <p:cNvPr id="1210421" name="Line 53"/>
          <p:cNvSpPr>
            <a:spLocks noChangeShapeType="1"/>
          </p:cNvSpPr>
          <p:nvPr/>
        </p:nvSpPr>
        <p:spPr bwMode="auto">
          <a:xfrm flipH="1">
            <a:off x="4610100" y="3540760"/>
            <a:ext cx="1341120" cy="0"/>
          </a:xfrm>
          <a:prstGeom prst="line">
            <a:avLst/>
          </a:prstGeom>
          <a:noFill/>
          <a:ln w="38100">
            <a:solidFill>
              <a:srgbClr val="FF0000"/>
            </a:solidFill>
            <a:prstDash val="dash"/>
            <a:round/>
            <a:headEnd/>
            <a:tailEnd/>
          </a:ln>
          <a:effectLst/>
        </p:spPr>
        <p:txBody>
          <a:bodyPr lIns="101882" tIns="50941" rIns="101882" bIns="50941">
            <a:spAutoFit/>
          </a:bodyPr>
          <a:lstStyle/>
          <a:p>
            <a:endParaRPr lang="en-US"/>
          </a:p>
        </p:txBody>
      </p:sp>
      <p:graphicFrame>
        <p:nvGraphicFramePr>
          <p:cNvPr id="1210423" name="Object 1052"/>
          <p:cNvGraphicFramePr>
            <a:graphicFrameLocks noChangeAspect="1"/>
          </p:cNvGraphicFramePr>
          <p:nvPr/>
        </p:nvGraphicFramePr>
        <p:xfrm>
          <a:off x="5951220" y="2331721"/>
          <a:ext cx="401638" cy="413808"/>
        </p:xfrm>
        <a:graphic>
          <a:graphicData uri="http://schemas.openxmlformats.org/presentationml/2006/ole">
            <mc:AlternateContent xmlns:mc="http://schemas.openxmlformats.org/markup-compatibility/2006">
              <mc:Choice xmlns:v="urn:schemas-microsoft-com:vml" Requires="v">
                <p:oleObj spid="_x0000_s10338" name="Equation" r:id="rId32" imgW="241200" imgH="241200" progId="Equation.3">
                  <p:embed/>
                </p:oleObj>
              </mc:Choice>
              <mc:Fallback>
                <p:oleObj name="Equation" r:id="rId32" imgW="241200" imgH="241200" progId="Equation.3">
                  <p:embed/>
                  <p:pic>
                    <p:nvPicPr>
                      <p:cNvPr id="0" name="Picture 1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951220" y="2331721"/>
                        <a:ext cx="401638" cy="413808"/>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0424" name="Object 1052"/>
          <p:cNvGraphicFramePr>
            <a:graphicFrameLocks noChangeAspect="1"/>
          </p:cNvGraphicFramePr>
          <p:nvPr/>
        </p:nvGraphicFramePr>
        <p:xfrm>
          <a:off x="5951221" y="1122680"/>
          <a:ext cx="298609" cy="440796"/>
        </p:xfrm>
        <a:graphic>
          <a:graphicData uri="http://schemas.openxmlformats.org/presentationml/2006/ole">
            <mc:AlternateContent xmlns:mc="http://schemas.openxmlformats.org/markup-compatibility/2006">
              <mc:Choice xmlns:v="urn:schemas-microsoft-com:vml" Requires="v">
                <p:oleObj spid="_x0000_s10339" name="Equation" r:id="rId34" imgW="139680" imgH="203040" progId="Equation.3">
                  <p:embed/>
                </p:oleObj>
              </mc:Choice>
              <mc:Fallback>
                <p:oleObj name="Equation" r:id="rId34" imgW="139680" imgH="203040" progId="Equation.3">
                  <p:embed/>
                  <p:pic>
                    <p:nvPicPr>
                      <p:cNvPr id="0" name="Picture 1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951221" y="1122680"/>
                        <a:ext cx="298609" cy="440796"/>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0425" name="Object 1052"/>
          <p:cNvGraphicFramePr>
            <a:graphicFrameLocks noChangeAspect="1"/>
          </p:cNvGraphicFramePr>
          <p:nvPr/>
        </p:nvGraphicFramePr>
        <p:xfrm>
          <a:off x="5951220" y="3799841"/>
          <a:ext cx="401638" cy="413808"/>
        </p:xfrm>
        <a:graphic>
          <a:graphicData uri="http://schemas.openxmlformats.org/presentationml/2006/ole">
            <mc:AlternateContent xmlns:mc="http://schemas.openxmlformats.org/markup-compatibility/2006">
              <mc:Choice xmlns:v="urn:schemas-microsoft-com:vml" Requires="v">
                <p:oleObj spid="_x0000_s10340" name="Equation" r:id="rId36" imgW="241200" imgH="241200" progId="Equation.3">
                  <p:embed/>
                </p:oleObj>
              </mc:Choice>
              <mc:Fallback>
                <p:oleObj name="Equation" r:id="rId36" imgW="241200" imgH="241200" progId="Equation.3">
                  <p:embed/>
                  <p:pic>
                    <p:nvPicPr>
                      <p:cNvPr id="0" name="Picture 2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951220" y="3799841"/>
                        <a:ext cx="401638" cy="413808"/>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0426" name="Object 1052"/>
          <p:cNvGraphicFramePr>
            <a:graphicFrameLocks noChangeAspect="1"/>
          </p:cNvGraphicFramePr>
          <p:nvPr/>
        </p:nvGraphicFramePr>
        <p:xfrm>
          <a:off x="6019325" y="2590801"/>
          <a:ext cx="267176" cy="442595"/>
        </p:xfrm>
        <a:graphic>
          <a:graphicData uri="http://schemas.openxmlformats.org/presentationml/2006/ole">
            <mc:AlternateContent xmlns:mc="http://schemas.openxmlformats.org/markup-compatibility/2006">
              <mc:Choice xmlns:v="urn:schemas-microsoft-com:vml" Requires="v">
                <p:oleObj spid="_x0000_s10341" name="Equation" r:id="rId38" imgW="126720" imgH="203040" progId="Equation.3">
                  <p:embed/>
                </p:oleObj>
              </mc:Choice>
              <mc:Fallback>
                <p:oleObj name="Equation" r:id="rId38" imgW="126720" imgH="203040" progId="Equation.3">
                  <p:embed/>
                  <p:pic>
                    <p:nvPicPr>
                      <p:cNvPr id="0" name="Picture 2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019325" y="2590801"/>
                        <a:ext cx="267176" cy="442595"/>
                      </a:xfrm>
                      <a:prstGeom prst="rect">
                        <a:avLst/>
                      </a:prstGeom>
                      <a:noFill/>
                      <a:extLst>
                        <a:ext uri="{909E8E84-426E-40DD-AFC4-6F175D3DCCD1}">
                          <a14:hiddenFill xmlns:a14="http://schemas.microsoft.com/office/drawing/2010/main">
                            <a:solidFill>
                              <a:srgbClr val="CC9900"/>
                            </a:solidFill>
                          </a14:hiddenFill>
                        </a:ext>
                      </a:extLst>
                    </p:spPr>
                  </p:pic>
                </p:oleObj>
              </mc:Fallback>
            </mc:AlternateContent>
          </a:graphicData>
        </a:graphic>
      </p:graphicFrame>
      <p:graphicFrame>
        <p:nvGraphicFramePr>
          <p:cNvPr id="1210427" name="Object 1052"/>
          <p:cNvGraphicFramePr>
            <a:graphicFrameLocks noChangeAspect="1"/>
          </p:cNvGraphicFramePr>
          <p:nvPr/>
        </p:nvGraphicFramePr>
        <p:xfrm>
          <a:off x="5951220" y="1813560"/>
          <a:ext cx="272415" cy="302260"/>
        </p:xfrm>
        <a:graphic>
          <a:graphicData uri="http://schemas.openxmlformats.org/presentationml/2006/ole">
            <mc:AlternateContent xmlns:mc="http://schemas.openxmlformats.org/markup-compatibility/2006">
              <mc:Choice xmlns:v="urn:schemas-microsoft-com:vml" Requires="v">
                <p:oleObj spid="_x0000_s10342" name="Equation" r:id="rId40" imgW="126720" imgH="139680" progId="Equation.3">
                  <p:embed/>
                </p:oleObj>
              </mc:Choice>
              <mc:Fallback>
                <p:oleObj name="Equation" r:id="rId40" imgW="126720" imgH="139680" progId="Equation.3">
                  <p:embed/>
                  <p:pic>
                    <p:nvPicPr>
                      <p:cNvPr id="0" name="Picture 2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951220" y="1813560"/>
                        <a:ext cx="272415" cy="302260"/>
                      </a:xfrm>
                      <a:prstGeom prst="rect">
                        <a:avLst/>
                      </a:prstGeom>
                      <a:noFill/>
                      <a:ln>
                        <a:noFill/>
                      </a:ln>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rgbClr val="FF0066"/>
                            </a:solidFill>
                            <a:miter lim="800000"/>
                            <a:headEnd/>
                            <a:tailEnd/>
                          </a14:hiddenLine>
                        </a:ext>
                      </a:extLst>
                    </p:spPr>
                  </p:pic>
                </p:oleObj>
              </mc:Fallback>
            </mc:AlternateContent>
          </a:graphicData>
        </a:graphic>
      </p:graphicFrame>
      <p:graphicFrame>
        <p:nvGraphicFramePr>
          <p:cNvPr id="1210428" name="Object 1052"/>
          <p:cNvGraphicFramePr>
            <a:graphicFrameLocks noChangeAspect="1"/>
          </p:cNvGraphicFramePr>
          <p:nvPr/>
        </p:nvGraphicFramePr>
        <p:xfrm>
          <a:off x="6049010" y="3353647"/>
          <a:ext cx="321310" cy="359833"/>
        </p:xfrm>
        <a:graphic>
          <a:graphicData uri="http://schemas.openxmlformats.org/presentationml/2006/ole">
            <mc:AlternateContent xmlns:mc="http://schemas.openxmlformats.org/markup-compatibility/2006">
              <mc:Choice xmlns:v="urn:schemas-microsoft-com:vml" Requires="v">
                <p:oleObj spid="_x0000_s10343" name="Equation" r:id="rId42" imgW="152280" imgH="164880" progId="Equation.3">
                  <p:embed/>
                </p:oleObj>
              </mc:Choice>
              <mc:Fallback>
                <p:oleObj name="Equation" r:id="rId42" imgW="152280" imgH="164880" progId="Equation.3">
                  <p:embed/>
                  <p:pic>
                    <p:nvPicPr>
                      <p:cNvPr id="0" name="Picture 23"/>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049010" y="3353647"/>
                        <a:ext cx="321310" cy="359833"/>
                      </a:xfrm>
                      <a:prstGeom prst="rect">
                        <a:avLst/>
                      </a:prstGeom>
                      <a:noFill/>
                      <a:ln>
                        <a:noFill/>
                      </a:ln>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rgbClr val="FF0066"/>
                            </a:solidFill>
                            <a:miter lim="800000"/>
                            <a:headEnd/>
                            <a:tailEnd/>
                          </a14:hiddenLine>
                        </a:ext>
                      </a:extLst>
                    </p:spPr>
                  </p:pic>
                </p:oleObj>
              </mc:Fallback>
            </mc:AlternateContent>
          </a:graphicData>
        </a:graphic>
      </p:graphicFrame>
      <p:pic>
        <p:nvPicPr>
          <p:cNvPr id="66" name="Picture 5"/>
          <p:cNvPicPr>
            <a:picLocks noChangeAspect="1" noChangeArrowheads="1"/>
          </p:cNvPicPr>
          <p:nvPr/>
        </p:nvPicPr>
        <p:blipFill>
          <a:blip r:embed="rId44" cstate="print"/>
          <a:srcRect l="2265" b="1176"/>
          <a:stretch>
            <a:fillRect/>
          </a:stretch>
        </p:blipFill>
        <p:spPr bwMode="auto">
          <a:xfrm>
            <a:off x="6517437" y="4191000"/>
            <a:ext cx="3540963" cy="3429000"/>
          </a:xfrm>
          <a:prstGeom prst="rect">
            <a:avLst/>
          </a:prstGeom>
          <a:noFill/>
          <a:ln w="9525">
            <a:noFill/>
            <a:miter lim="800000"/>
            <a:headEnd/>
            <a:tailEnd/>
          </a:ln>
        </p:spPr>
      </p:pic>
      <p:cxnSp>
        <p:nvCxnSpPr>
          <p:cNvPr id="59" name="Straight Arrow Connector 58"/>
          <p:cNvCxnSpPr/>
          <p:nvPr/>
        </p:nvCxnSpPr>
        <p:spPr bwMode="auto">
          <a:xfrm>
            <a:off x="3657600" y="6019800"/>
            <a:ext cx="3429000" cy="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68" name="TextBox 67"/>
          <p:cNvSpPr txBox="1"/>
          <p:nvPr/>
        </p:nvSpPr>
        <p:spPr>
          <a:xfrm>
            <a:off x="3657600" y="6172200"/>
            <a:ext cx="2895601" cy="954107"/>
          </a:xfrm>
          <a:prstGeom prst="rect">
            <a:avLst/>
          </a:prstGeom>
          <a:solidFill>
            <a:srgbClr val="FFFF00"/>
          </a:solidFill>
        </p:spPr>
        <p:txBody>
          <a:bodyPr wrap="square" rtlCol="0">
            <a:spAutoFit/>
          </a:bodyPr>
          <a:lstStyle/>
          <a:p>
            <a:r>
              <a:rPr lang="en-US" sz="2800" dirty="0" smtClean="0"/>
              <a:t>No evidence, just limits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10376"/>
                                        </p:tgtEl>
                                        <p:attrNameLst>
                                          <p:attrName>style.visibility</p:attrName>
                                        </p:attrNameLst>
                                      </p:cBhvr>
                                      <p:to>
                                        <p:strVal val="visible"/>
                                      </p:to>
                                    </p:set>
                                    <p:animEffect transition="in" filter="wipe(left)">
                                      <p:cBhvr>
                                        <p:cTn id="7" dur="500"/>
                                        <p:tgtEl>
                                          <p:spTgt spid="121037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10377"/>
                                        </p:tgtEl>
                                        <p:attrNameLst>
                                          <p:attrName>style.visibility</p:attrName>
                                        </p:attrNameLst>
                                      </p:cBhvr>
                                      <p:to>
                                        <p:strVal val="visible"/>
                                      </p:to>
                                    </p:set>
                                    <p:animEffect transition="in" filter="wipe(left)">
                                      <p:cBhvr>
                                        <p:cTn id="10" dur="500"/>
                                        <p:tgtEl>
                                          <p:spTgt spid="121037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10378"/>
                                        </p:tgtEl>
                                        <p:attrNameLst>
                                          <p:attrName>style.visibility</p:attrName>
                                        </p:attrNameLst>
                                      </p:cBhvr>
                                      <p:to>
                                        <p:strVal val="visible"/>
                                      </p:to>
                                    </p:set>
                                    <p:animEffect transition="in" filter="wipe(left)">
                                      <p:cBhvr>
                                        <p:cTn id="18" dur="500"/>
                                        <p:tgtEl>
                                          <p:spTgt spid="121037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10379"/>
                                        </p:tgtEl>
                                        <p:attrNameLst>
                                          <p:attrName>style.visibility</p:attrName>
                                        </p:attrNameLst>
                                      </p:cBhvr>
                                      <p:to>
                                        <p:strVal val="visible"/>
                                      </p:to>
                                    </p:set>
                                    <p:animEffect transition="in" filter="wipe(left)">
                                      <p:cBhvr>
                                        <p:cTn id="21" dur="500"/>
                                        <p:tgtEl>
                                          <p:spTgt spid="1210379"/>
                                        </p:tgtEl>
                                      </p:cBhvr>
                                    </p:animEffect>
                                  </p:childTnLst>
                                </p:cTn>
                              </p:par>
                              <p:par>
                                <p:cTn id="22" presetID="10" presetClass="entr" presetSubtype="0" fill="hold" nodeType="withEffect">
                                  <p:stCondLst>
                                    <p:cond delay="0"/>
                                  </p:stCondLst>
                                  <p:childTnLst>
                                    <p:set>
                                      <p:cBhvr>
                                        <p:cTn id="23" dur="1" fill="hold">
                                          <p:stCondLst>
                                            <p:cond delay="0"/>
                                          </p:stCondLst>
                                        </p:cTn>
                                        <p:tgtEl>
                                          <p:spTgt spid="1210374"/>
                                        </p:tgtEl>
                                        <p:attrNameLst>
                                          <p:attrName>style.visibility</p:attrName>
                                        </p:attrNameLst>
                                      </p:cBhvr>
                                      <p:to>
                                        <p:strVal val="visible"/>
                                      </p:to>
                                    </p:set>
                                    <p:animEffect transition="in" filter="fade">
                                      <p:cBhvr>
                                        <p:cTn id="24" dur="500"/>
                                        <p:tgtEl>
                                          <p:spTgt spid="1210374"/>
                                        </p:tgtEl>
                                      </p:cBhvr>
                                    </p:animEffect>
                                  </p:childTnLst>
                                </p:cTn>
                              </p:par>
                              <p:par>
                                <p:cTn id="25" presetID="10" presetClass="entr" presetSubtype="0" fill="hold" nodeType="withEffect">
                                  <p:stCondLst>
                                    <p:cond delay="0"/>
                                  </p:stCondLst>
                                  <p:childTnLst>
                                    <p:set>
                                      <p:cBhvr>
                                        <p:cTn id="26" dur="1" fill="hold">
                                          <p:stCondLst>
                                            <p:cond delay="0"/>
                                          </p:stCondLst>
                                        </p:cTn>
                                        <p:tgtEl>
                                          <p:spTgt spid="1210381"/>
                                        </p:tgtEl>
                                        <p:attrNameLst>
                                          <p:attrName>style.visibility</p:attrName>
                                        </p:attrNameLst>
                                      </p:cBhvr>
                                      <p:to>
                                        <p:strVal val="visible"/>
                                      </p:to>
                                    </p:set>
                                    <p:animEffect transition="in" filter="fade">
                                      <p:cBhvr>
                                        <p:cTn id="27" dur="500"/>
                                        <p:tgtEl>
                                          <p:spTgt spid="1210381"/>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210384"/>
                                        </p:tgtEl>
                                        <p:attrNameLst>
                                          <p:attrName>style.visibility</p:attrName>
                                        </p:attrNameLst>
                                      </p:cBhvr>
                                      <p:to>
                                        <p:strVal val="visible"/>
                                      </p:to>
                                    </p:set>
                                    <p:animEffect transition="in" filter="wipe(left)">
                                      <p:cBhvr>
                                        <p:cTn id="31" dur="500"/>
                                        <p:tgtEl>
                                          <p:spTgt spid="121038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10385"/>
                                        </p:tgtEl>
                                        <p:attrNameLst>
                                          <p:attrName>style.visibility</p:attrName>
                                        </p:attrNameLst>
                                      </p:cBhvr>
                                      <p:to>
                                        <p:strVal val="visible"/>
                                      </p:to>
                                    </p:set>
                                    <p:animEffect transition="in" filter="wipe(left)">
                                      <p:cBhvr>
                                        <p:cTn id="34" dur="500"/>
                                        <p:tgtEl>
                                          <p:spTgt spid="121038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10386"/>
                                        </p:tgtEl>
                                        <p:attrNameLst>
                                          <p:attrName>style.visibility</p:attrName>
                                        </p:attrNameLst>
                                      </p:cBhvr>
                                      <p:to>
                                        <p:strVal val="visible"/>
                                      </p:to>
                                    </p:set>
                                    <p:animEffect transition="in" filter="wipe(left)">
                                      <p:cBhvr>
                                        <p:cTn id="37" dur="500"/>
                                        <p:tgtEl>
                                          <p:spTgt spid="121038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10387"/>
                                        </p:tgtEl>
                                        <p:attrNameLst>
                                          <p:attrName>style.visibility</p:attrName>
                                        </p:attrNameLst>
                                      </p:cBhvr>
                                      <p:to>
                                        <p:strVal val="visible"/>
                                      </p:to>
                                    </p:set>
                                    <p:animEffect transition="in" filter="wipe(left)">
                                      <p:cBhvr>
                                        <p:cTn id="40" dur="500"/>
                                        <p:tgtEl>
                                          <p:spTgt spid="1210387"/>
                                        </p:tgtEl>
                                      </p:cBhvr>
                                    </p:animEffect>
                                  </p:childTnLst>
                                </p:cTn>
                              </p:par>
                              <p:par>
                                <p:cTn id="41" presetID="10" presetClass="entr" presetSubtype="0" fill="hold" nodeType="withEffect">
                                  <p:stCondLst>
                                    <p:cond delay="0"/>
                                  </p:stCondLst>
                                  <p:childTnLst>
                                    <p:set>
                                      <p:cBhvr>
                                        <p:cTn id="42" dur="1" fill="hold">
                                          <p:stCondLst>
                                            <p:cond delay="0"/>
                                          </p:stCondLst>
                                        </p:cTn>
                                        <p:tgtEl>
                                          <p:spTgt spid="1210382"/>
                                        </p:tgtEl>
                                        <p:attrNameLst>
                                          <p:attrName>style.visibility</p:attrName>
                                        </p:attrNameLst>
                                      </p:cBhvr>
                                      <p:to>
                                        <p:strVal val="visible"/>
                                      </p:to>
                                    </p:set>
                                    <p:animEffect transition="in" filter="fade">
                                      <p:cBhvr>
                                        <p:cTn id="43" dur="500"/>
                                        <p:tgtEl>
                                          <p:spTgt spid="1210382"/>
                                        </p:tgtEl>
                                      </p:cBhvr>
                                    </p:animEffect>
                                  </p:childTnLst>
                                </p:cTn>
                              </p:par>
                              <p:par>
                                <p:cTn id="44" presetID="10" presetClass="entr" presetSubtype="0" fill="hold" nodeType="withEffect">
                                  <p:stCondLst>
                                    <p:cond delay="0"/>
                                  </p:stCondLst>
                                  <p:childTnLst>
                                    <p:set>
                                      <p:cBhvr>
                                        <p:cTn id="45" dur="1" fill="hold">
                                          <p:stCondLst>
                                            <p:cond delay="0"/>
                                          </p:stCondLst>
                                        </p:cTn>
                                        <p:tgtEl>
                                          <p:spTgt spid="1210383"/>
                                        </p:tgtEl>
                                        <p:attrNameLst>
                                          <p:attrName>style.visibility</p:attrName>
                                        </p:attrNameLst>
                                      </p:cBhvr>
                                      <p:to>
                                        <p:strVal val="visible"/>
                                      </p:to>
                                    </p:set>
                                    <p:animEffect transition="in" filter="fade">
                                      <p:cBhvr>
                                        <p:cTn id="46" dur="500"/>
                                        <p:tgtEl>
                                          <p:spTgt spid="1210383"/>
                                        </p:tgtEl>
                                      </p:cBhvr>
                                    </p:animEffect>
                                  </p:childTnLst>
                                </p:cTn>
                              </p:par>
                              <p:par>
                                <p:cTn id="47" presetID="10" presetClass="entr" presetSubtype="0" fill="hold" nodeType="withEffect">
                                  <p:stCondLst>
                                    <p:cond delay="0"/>
                                  </p:stCondLst>
                                  <p:childTnLst>
                                    <p:set>
                                      <p:cBhvr>
                                        <p:cTn id="48" dur="1" fill="hold">
                                          <p:stCondLst>
                                            <p:cond delay="0"/>
                                          </p:stCondLst>
                                        </p:cTn>
                                        <p:tgtEl>
                                          <p:spTgt spid="1210388"/>
                                        </p:tgtEl>
                                        <p:attrNameLst>
                                          <p:attrName>style.visibility</p:attrName>
                                        </p:attrNameLst>
                                      </p:cBhvr>
                                      <p:to>
                                        <p:strVal val="visible"/>
                                      </p:to>
                                    </p:set>
                                    <p:animEffect transition="in" filter="fade">
                                      <p:cBhvr>
                                        <p:cTn id="49" dur="500"/>
                                        <p:tgtEl>
                                          <p:spTgt spid="1210388"/>
                                        </p:tgtEl>
                                      </p:cBhvr>
                                    </p:animEffect>
                                  </p:childTnLst>
                                </p:cTn>
                              </p:par>
                              <p:par>
                                <p:cTn id="50" presetID="10" presetClass="entr" presetSubtype="0" fill="hold" nodeType="withEffect">
                                  <p:stCondLst>
                                    <p:cond delay="0"/>
                                  </p:stCondLst>
                                  <p:childTnLst>
                                    <p:set>
                                      <p:cBhvr>
                                        <p:cTn id="51" dur="1" fill="hold">
                                          <p:stCondLst>
                                            <p:cond delay="0"/>
                                          </p:stCondLst>
                                        </p:cTn>
                                        <p:tgtEl>
                                          <p:spTgt spid="1210395"/>
                                        </p:tgtEl>
                                        <p:attrNameLst>
                                          <p:attrName>style.visibility</p:attrName>
                                        </p:attrNameLst>
                                      </p:cBhvr>
                                      <p:to>
                                        <p:strVal val="visible"/>
                                      </p:to>
                                    </p:set>
                                    <p:animEffect transition="in" filter="fade">
                                      <p:cBhvr>
                                        <p:cTn id="52" dur="500"/>
                                        <p:tgtEl>
                                          <p:spTgt spid="1210395"/>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210414"/>
                                        </p:tgtEl>
                                        <p:attrNameLst>
                                          <p:attrName>style.visibility</p:attrName>
                                        </p:attrNameLst>
                                      </p:cBhvr>
                                      <p:to>
                                        <p:strVal val="visible"/>
                                      </p:to>
                                    </p:set>
                                    <p:animEffect transition="in" filter="fade">
                                      <p:cBhvr>
                                        <p:cTn id="56" dur="2000"/>
                                        <p:tgtEl>
                                          <p:spTgt spid="1210414"/>
                                        </p:tgtEl>
                                      </p:cBhvr>
                                    </p:animEffect>
                                  </p:childTnLst>
                                </p:cTn>
                              </p:par>
                            </p:childTnLst>
                          </p:cTn>
                        </p:par>
                        <p:par>
                          <p:cTn id="57" fill="hold">
                            <p:stCondLst>
                              <p:cond delay="4000"/>
                            </p:stCondLst>
                            <p:childTnLst>
                              <p:par>
                                <p:cTn id="58" presetID="10" presetClass="entr" presetSubtype="0" fill="hold" nodeType="afterEffect">
                                  <p:stCondLst>
                                    <p:cond delay="0"/>
                                  </p:stCondLst>
                                  <p:childTnLst>
                                    <p:set>
                                      <p:cBhvr>
                                        <p:cTn id="59" dur="1" fill="hold">
                                          <p:stCondLst>
                                            <p:cond delay="0"/>
                                          </p:stCondLst>
                                        </p:cTn>
                                        <p:tgtEl>
                                          <p:spTgt spid="1210370"/>
                                        </p:tgtEl>
                                        <p:attrNameLst>
                                          <p:attrName>style.visibility</p:attrName>
                                        </p:attrNameLst>
                                      </p:cBhvr>
                                      <p:to>
                                        <p:strVal val="visible"/>
                                      </p:to>
                                    </p:set>
                                    <p:animEffect transition="in" filter="fade">
                                      <p:cBhvr>
                                        <p:cTn id="60" dur="2000"/>
                                        <p:tgtEl>
                                          <p:spTgt spid="1210370"/>
                                        </p:tgtEl>
                                      </p:cBhvr>
                                    </p:animEffect>
                                  </p:childTnLst>
                                </p:cTn>
                              </p:par>
                            </p:childTnLst>
                          </p:cTn>
                        </p:par>
                        <p:par>
                          <p:cTn id="61" fill="hold">
                            <p:stCondLst>
                              <p:cond delay="6000"/>
                            </p:stCondLst>
                            <p:childTnLst>
                              <p:par>
                                <p:cTn id="62" presetID="10" presetClass="exit" presetSubtype="0" fill="hold" nodeType="afterEffect">
                                  <p:stCondLst>
                                    <p:cond delay="0"/>
                                  </p:stCondLst>
                                  <p:childTnLst>
                                    <p:animEffect transition="out" filter="fade">
                                      <p:cBhvr>
                                        <p:cTn id="63" dur="500"/>
                                        <p:tgtEl>
                                          <p:spTgt spid="1210388"/>
                                        </p:tgtEl>
                                      </p:cBhvr>
                                    </p:animEffect>
                                    <p:set>
                                      <p:cBhvr>
                                        <p:cTn id="64" dur="1" fill="hold">
                                          <p:stCondLst>
                                            <p:cond delay="499"/>
                                          </p:stCondLst>
                                        </p:cTn>
                                        <p:tgtEl>
                                          <p:spTgt spid="121038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210382"/>
                                        </p:tgtEl>
                                      </p:cBhvr>
                                    </p:animEffect>
                                    <p:set>
                                      <p:cBhvr>
                                        <p:cTn id="67" dur="1" fill="hold">
                                          <p:stCondLst>
                                            <p:cond delay="499"/>
                                          </p:stCondLst>
                                        </p:cTn>
                                        <p:tgtEl>
                                          <p:spTgt spid="121038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210383"/>
                                        </p:tgtEl>
                                      </p:cBhvr>
                                    </p:animEffect>
                                    <p:set>
                                      <p:cBhvr>
                                        <p:cTn id="70" dur="1" fill="hold">
                                          <p:stCondLst>
                                            <p:cond delay="499"/>
                                          </p:stCondLst>
                                        </p:cTn>
                                        <p:tgtEl>
                                          <p:spTgt spid="121038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210395"/>
                                        </p:tgtEl>
                                      </p:cBhvr>
                                    </p:animEffect>
                                    <p:set>
                                      <p:cBhvr>
                                        <p:cTn id="73" dur="1" fill="hold">
                                          <p:stCondLst>
                                            <p:cond delay="499"/>
                                          </p:stCondLst>
                                        </p:cTn>
                                        <p:tgtEl>
                                          <p:spTgt spid="1210395"/>
                                        </p:tgtEl>
                                        <p:attrNameLst>
                                          <p:attrName>style.visibility</p:attrName>
                                        </p:attrNameLst>
                                      </p:cBhvr>
                                      <p:to>
                                        <p:strVal val="hidden"/>
                                      </p:to>
                                    </p:set>
                                  </p:childTnLst>
                                </p:cTn>
                              </p:par>
                              <p:par>
                                <p:cTn id="74" presetID="22" presetClass="exit" presetSubtype="2" fill="hold" grpId="1" nodeType="withEffect">
                                  <p:stCondLst>
                                    <p:cond delay="0"/>
                                  </p:stCondLst>
                                  <p:childTnLst>
                                    <p:animEffect transition="out" filter="wipe(right)">
                                      <p:cBhvr>
                                        <p:cTn id="75" dur="500"/>
                                        <p:tgtEl>
                                          <p:spTgt spid="1210384"/>
                                        </p:tgtEl>
                                      </p:cBhvr>
                                    </p:animEffect>
                                    <p:set>
                                      <p:cBhvr>
                                        <p:cTn id="76" dur="1" fill="hold">
                                          <p:stCondLst>
                                            <p:cond delay="499"/>
                                          </p:stCondLst>
                                        </p:cTn>
                                        <p:tgtEl>
                                          <p:spTgt spid="1210384"/>
                                        </p:tgtEl>
                                        <p:attrNameLst>
                                          <p:attrName>style.visibility</p:attrName>
                                        </p:attrNameLst>
                                      </p:cBhvr>
                                      <p:to>
                                        <p:strVal val="hidden"/>
                                      </p:to>
                                    </p:set>
                                  </p:childTnLst>
                                </p:cTn>
                              </p:par>
                              <p:par>
                                <p:cTn id="77" presetID="22" presetClass="exit" presetSubtype="2" fill="hold" grpId="1" nodeType="withEffect">
                                  <p:stCondLst>
                                    <p:cond delay="0"/>
                                  </p:stCondLst>
                                  <p:childTnLst>
                                    <p:animEffect transition="out" filter="wipe(right)">
                                      <p:cBhvr>
                                        <p:cTn id="78" dur="500"/>
                                        <p:tgtEl>
                                          <p:spTgt spid="1210386"/>
                                        </p:tgtEl>
                                      </p:cBhvr>
                                    </p:animEffect>
                                    <p:set>
                                      <p:cBhvr>
                                        <p:cTn id="79" dur="1" fill="hold">
                                          <p:stCondLst>
                                            <p:cond delay="499"/>
                                          </p:stCondLst>
                                        </p:cTn>
                                        <p:tgtEl>
                                          <p:spTgt spid="1210386"/>
                                        </p:tgtEl>
                                        <p:attrNameLst>
                                          <p:attrName>style.visibility</p:attrName>
                                        </p:attrNameLst>
                                      </p:cBhvr>
                                      <p:to>
                                        <p:strVal val="hidden"/>
                                      </p:to>
                                    </p:set>
                                  </p:childTnLst>
                                </p:cTn>
                              </p:par>
                              <p:par>
                                <p:cTn id="80" presetID="22" presetClass="exit" presetSubtype="2" fill="hold" grpId="1" nodeType="withEffect">
                                  <p:stCondLst>
                                    <p:cond delay="0"/>
                                  </p:stCondLst>
                                  <p:childTnLst>
                                    <p:animEffect transition="out" filter="wipe(right)">
                                      <p:cBhvr>
                                        <p:cTn id="81" dur="500"/>
                                        <p:tgtEl>
                                          <p:spTgt spid="1210385"/>
                                        </p:tgtEl>
                                      </p:cBhvr>
                                    </p:animEffect>
                                    <p:set>
                                      <p:cBhvr>
                                        <p:cTn id="82" dur="1" fill="hold">
                                          <p:stCondLst>
                                            <p:cond delay="499"/>
                                          </p:stCondLst>
                                        </p:cTn>
                                        <p:tgtEl>
                                          <p:spTgt spid="1210385"/>
                                        </p:tgtEl>
                                        <p:attrNameLst>
                                          <p:attrName>style.visibility</p:attrName>
                                        </p:attrNameLst>
                                      </p:cBhvr>
                                      <p:to>
                                        <p:strVal val="hidden"/>
                                      </p:to>
                                    </p:set>
                                  </p:childTnLst>
                                </p:cTn>
                              </p:par>
                              <p:par>
                                <p:cTn id="83" presetID="22" presetClass="exit" presetSubtype="4" fill="hold" grpId="1" nodeType="withEffect">
                                  <p:stCondLst>
                                    <p:cond delay="0"/>
                                  </p:stCondLst>
                                  <p:childTnLst>
                                    <p:animEffect transition="out" filter="wipe(down)">
                                      <p:cBhvr>
                                        <p:cTn id="84" dur="500"/>
                                        <p:tgtEl>
                                          <p:spTgt spid="1210387"/>
                                        </p:tgtEl>
                                      </p:cBhvr>
                                    </p:animEffect>
                                    <p:set>
                                      <p:cBhvr>
                                        <p:cTn id="85" dur="1" fill="hold">
                                          <p:stCondLst>
                                            <p:cond delay="499"/>
                                          </p:stCondLst>
                                        </p:cTn>
                                        <p:tgtEl>
                                          <p:spTgt spid="1210387"/>
                                        </p:tgtEl>
                                        <p:attrNameLst>
                                          <p:attrName>style.visibility</p:attrName>
                                        </p:attrNameLst>
                                      </p:cBhvr>
                                      <p:to>
                                        <p:strVal val="hidden"/>
                                      </p:to>
                                    </p:set>
                                  </p:childTnLst>
                                </p:cTn>
                              </p:par>
                            </p:childTnLst>
                          </p:cTn>
                        </p:par>
                        <p:par>
                          <p:cTn id="86" fill="hold">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1210403"/>
                                        </p:tgtEl>
                                        <p:attrNameLst>
                                          <p:attrName>style.visibility</p:attrName>
                                        </p:attrNameLst>
                                      </p:cBhvr>
                                      <p:to>
                                        <p:strVal val="visible"/>
                                      </p:to>
                                    </p:set>
                                    <p:animEffect transition="in" filter="wipe(left)">
                                      <p:cBhvr>
                                        <p:cTn id="89" dur="500"/>
                                        <p:tgtEl>
                                          <p:spTgt spid="1210403"/>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210404"/>
                                        </p:tgtEl>
                                        <p:attrNameLst>
                                          <p:attrName>style.visibility</p:attrName>
                                        </p:attrNameLst>
                                      </p:cBhvr>
                                      <p:to>
                                        <p:strVal val="visible"/>
                                      </p:to>
                                    </p:set>
                                    <p:animEffect transition="in" filter="wipe(left)">
                                      <p:cBhvr>
                                        <p:cTn id="92" dur="500"/>
                                        <p:tgtEl>
                                          <p:spTgt spid="1210404"/>
                                        </p:tgtEl>
                                      </p:cBhvr>
                                    </p:animEffect>
                                  </p:childTnLst>
                                </p:cTn>
                              </p:par>
                              <p:par>
                                <p:cTn id="93" presetID="22" presetClass="entr" presetSubtype="8" fill="hold" grpId="2" nodeType="withEffect">
                                  <p:stCondLst>
                                    <p:cond delay="0"/>
                                  </p:stCondLst>
                                  <p:childTnLst>
                                    <p:set>
                                      <p:cBhvr>
                                        <p:cTn id="94" dur="1" fill="hold">
                                          <p:stCondLst>
                                            <p:cond delay="0"/>
                                          </p:stCondLst>
                                        </p:cTn>
                                        <p:tgtEl>
                                          <p:spTgt spid="1210385"/>
                                        </p:tgtEl>
                                        <p:attrNameLst>
                                          <p:attrName>style.visibility</p:attrName>
                                        </p:attrNameLst>
                                      </p:cBhvr>
                                      <p:to>
                                        <p:strVal val="visible"/>
                                      </p:to>
                                    </p:set>
                                    <p:animEffect transition="in" filter="wipe(left)">
                                      <p:cBhvr>
                                        <p:cTn id="95" dur="500"/>
                                        <p:tgtEl>
                                          <p:spTgt spid="1210385"/>
                                        </p:tgtEl>
                                      </p:cBhvr>
                                    </p:animEffect>
                                  </p:childTnLst>
                                </p:cTn>
                              </p:par>
                              <p:par>
                                <p:cTn id="96" presetID="22" presetClass="entr" presetSubtype="8" fill="hold" grpId="2" nodeType="withEffect">
                                  <p:stCondLst>
                                    <p:cond delay="0"/>
                                  </p:stCondLst>
                                  <p:childTnLst>
                                    <p:set>
                                      <p:cBhvr>
                                        <p:cTn id="97" dur="1" fill="hold">
                                          <p:stCondLst>
                                            <p:cond delay="0"/>
                                          </p:stCondLst>
                                        </p:cTn>
                                        <p:tgtEl>
                                          <p:spTgt spid="1210387"/>
                                        </p:tgtEl>
                                        <p:attrNameLst>
                                          <p:attrName>style.visibility</p:attrName>
                                        </p:attrNameLst>
                                      </p:cBhvr>
                                      <p:to>
                                        <p:strVal val="visible"/>
                                      </p:to>
                                    </p:set>
                                    <p:animEffect transition="in" filter="wipe(left)">
                                      <p:cBhvr>
                                        <p:cTn id="98" dur="500"/>
                                        <p:tgtEl>
                                          <p:spTgt spid="1210387"/>
                                        </p:tgtEl>
                                      </p:cBhvr>
                                    </p:animEffect>
                                  </p:childTnLst>
                                </p:cTn>
                              </p:par>
                              <p:par>
                                <p:cTn id="99" presetID="10" presetClass="entr" presetSubtype="0" fill="hold" nodeType="withEffect">
                                  <p:stCondLst>
                                    <p:cond delay="0"/>
                                  </p:stCondLst>
                                  <p:childTnLst>
                                    <p:set>
                                      <p:cBhvr>
                                        <p:cTn id="100" dur="1" fill="hold">
                                          <p:stCondLst>
                                            <p:cond delay="0"/>
                                          </p:stCondLst>
                                        </p:cTn>
                                        <p:tgtEl>
                                          <p:spTgt spid="1210396"/>
                                        </p:tgtEl>
                                        <p:attrNameLst>
                                          <p:attrName>style.visibility</p:attrName>
                                        </p:attrNameLst>
                                      </p:cBhvr>
                                      <p:to>
                                        <p:strVal val="visible"/>
                                      </p:to>
                                    </p:set>
                                    <p:animEffect transition="in" filter="fade">
                                      <p:cBhvr>
                                        <p:cTn id="101" dur="500"/>
                                        <p:tgtEl>
                                          <p:spTgt spid="1210396"/>
                                        </p:tgtEl>
                                      </p:cBhvr>
                                    </p:animEffect>
                                  </p:childTnLst>
                                </p:cTn>
                              </p:par>
                              <p:par>
                                <p:cTn id="102" presetID="10" presetClass="entr" presetSubtype="0" fill="hold" nodeType="withEffect">
                                  <p:stCondLst>
                                    <p:cond delay="0"/>
                                  </p:stCondLst>
                                  <p:childTnLst>
                                    <p:set>
                                      <p:cBhvr>
                                        <p:cTn id="103" dur="1" fill="hold">
                                          <p:stCondLst>
                                            <p:cond delay="0"/>
                                          </p:stCondLst>
                                        </p:cTn>
                                        <p:tgtEl>
                                          <p:spTgt spid="1210397"/>
                                        </p:tgtEl>
                                        <p:attrNameLst>
                                          <p:attrName>style.visibility</p:attrName>
                                        </p:attrNameLst>
                                      </p:cBhvr>
                                      <p:to>
                                        <p:strVal val="visible"/>
                                      </p:to>
                                    </p:set>
                                    <p:animEffect transition="in" filter="fade">
                                      <p:cBhvr>
                                        <p:cTn id="104" dur="500"/>
                                        <p:tgtEl>
                                          <p:spTgt spid="1210397"/>
                                        </p:tgtEl>
                                      </p:cBhvr>
                                    </p:animEffect>
                                  </p:childTnLst>
                                </p:cTn>
                              </p:par>
                              <p:par>
                                <p:cTn id="105" presetID="10" presetClass="entr" presetSubtype="0" fill="hold" nodeType="withEffect">
                                  <p:stCondLst>
                                    <p:cond delay="0"/>
                                  </p:stCondLst>
                                  <p:childTnLst>
                                    <p:set>
                                      <p:cBhvr>
                                        <p:cTn id="106" dur="1" fill="hold">
                                          <p:stCondLst>
                                            <p:cond delay="0"/>
                                          </p:stCondLst>
                                        </p:cTn>
                                        <p:tgtEl>
                                          <p:spTgt spid="1210398"/>
                                        </p:tgtEl>
                                        <p:attrNameLst>
                                          <p:attrName>style.visibility</p:attrName>
                                        </p:attrNameLst>
                                      </p:cBhvr>
                                      <p:to>
                                        <p:strVal val="visible"/>
                                      </p:to>
                                    </p:set>
                                    <p:animEffect transition="in" filter="fade">
                                      <p:cBhvr>
                                        <p:cTn id="107" dur="500"/>
                                        <p:tgtEl>
                                          <p:spTgt spid="1210398"/>
                                        </p:tgtEl>
                                      </p:cBhvr>
                                    </p:animEffect>
                                  </p:childTnLst>
                                </p:cTn>
                              </p:par>
                              <p:par>
                                <p:cTn id="108" presetID="10" presetClass="entr" presetSubtype="0" fill="hold" nodeType="withEffect">
                                  <p:stCondLst>
                                    <p:cond delay="0"/>
                                  </p:stCondLst>
                                  <p:childTnLst>
                                    <p:set>
                                      <p:cBhvr>
                                        <p:cTn id="109" dur="1" fill="hold">
                                          <p:stCondLst>
                                            <p:cond delay="0"/>
                                          </p:stCondLst>
                                        </p:cTn>
                                        <p:tgtEl>
                                          <p:spTgt spid="1210399"/>
                                        </p:tgtEl>
                                        <p:attrNameLst>
                                          <p:attrName>style.visibility</p:attrName>
                                        </p:attrNameLst>
                                      </p:cBhvr>
                                      <p:to>
                                        <p:strVal val="visible"/>
                                      </p:to>
                                    </p:set>
                                    <p:animEffect transition="in" filter="fade">
                                      <p:cBhvr>
                                        <p:cTn id="110" dur="500"/>
                                        <p:tgtEl>
                                          <p:spTgt spid="1210399"/>
                                        </p:tgtEl>
                                      </p:cBhvr>
                                    </p:animEffect>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1210389"/>
                                        </p:tgtEl>
                                        <p:attrNameLst>
                                          <p:attrName>style.visibility</p:attrName>
                                        </p:attrNameLst>
                                      </p:cBhvr>
                                      <p:to>
                                        <p:strVal val="visible"/>
                                      </p:to>
                                    </p:set>
                                    <p:animEffect transition="in" filter="wipe(left)">
                                      <p:cBhvr>
                                        <p:cTn id="114" dur="500"/>
                                        <p:tgtEl>
                                          <p:spTgt spid="1210389"/>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1210390"/>
                                        </p:tgtEl>
                                        <p:attrNameLst>
                                          <p:attrName>style.visibility</p:attrName>
                                        </p:attrNameLst>
                                      </p:cBhvr>
                                      <p:to>
                                        <p:strVal val="visible"/>
                                      </p:to>
                                    </p:set>
                                    <p:animEffect transition="in" filter="wipe(left)">
                                      <p:cBhvr>
                                        <p:cTn id="117" dur="500"/>
                                        <p:tgtEl>
                                          <p:spTgt spid="1210390"/>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1210391"/>
                                        </p:tgtEl>
                                        <p:attrNameLst>
                                          <p:attrName>style.visibility</p:attrName>
                                        </p:attrNameLst>
                                      </p:cBhvr>
                                      <p:to>
                                        <p:strVal val="visible"/>
                                      </p:to>
                                    </p:set>
                                    <p:animEffect transition="in" filter="wipe(left)">
                                      <p:cBhvr>
                                        <p:cTn id="120" dur="500"/>
                                        <p:tgtEl>
                                          <p:spTgt spid="1210391"/>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1210392"/>
                                        </p:tgtEl>
                                        <p:attrNameLst>
                                          <p:attrName>style.visibility</p:attrName>
                                        </p:attrNameLst>
                                      </p:cBhvr>
                                      <p:to>
                                        <p:strVal val="visible"/>
                                      </p:to>
                                    </p:set>
                                    <p:animEffect transition="in" filter="wipe(left)">
                                      <p:cBhvr>
                                        <p:cTn id="123" dur="500"/>
                                        <p:tgtEl>
                                          <p:spTgt spid="1210392"/>
                                        </p:tgtEl>
                                      </p:cBhvr>
                                    </p:animEffect>
                                  </p:childTnLst>
                                </p:cTn>
                              </p:par>
                              <p:par>
                                <p:cTn id="124" presetID="10" presetClass="entr" presetSubtype="0" fill="hold" nodeType="withEffect">
                                  <p:stCondLst>
                                    <p:cond delay="0"/>
                                  </p:stCondLst>
                                  <p:childTnLst>
                                    <p:set>
                                      <p:cBhvr>
                                        <p:cTn id="125" dur="1" fill="hold">
                                          <p:stCondLst>
                                            <p:cond delay="0"/>
                                          </p:stCondLst>
                                        </p:cTn>
                                        <p:tgtEl>
                                          <p:spTgt spid="1210394"/>
                                        </p:tgtEl>
                                        <p:attrNameLst>
                                          <p:attrName>style.visibility</p:attrName>
                                        </p:attrNameLst>
                                      </p:cBhvr>
                                      <p:to>
                                        <p:strVal val="visible"/>
                                      </p:to>
                                    </p:set>
                                    <p:animEffect transition="in" filter="fade">
                                      <p:cBhvr>
                                        <p:cTn id="126" dur="2000"/>
                                        <p:tgtEl>
                                          <p:spTgt spid="1210394"/>
                                        </p:tgtEl>
                                      </p:cBhvr>
                                    </p:animEffect>
                                  </p:childTnLst>
                                </p:cTn>
                              </p:par>
                              <p:par>
                                <p:cTn id="127" presetID="10" presetClass="entr" presetSubtype="0" fill="hold" nodeType="withEffect">
                                  <p:stCondLst>
                                    <p:cond delay="0"/>
                                  </p:stCondLst>
                                  <p:childTnLst>
                                    <p:set>
                                      <p:cBhvr>
                                        <p:cTn id="128" dur="1" fill="hold">
                                          <p:stCondLst>
                                            <p:cond delay="0"/>
                                          </p:stCondLst>
                                        </p:cTn>
                                        <p:tgtEl>
                                          <p:spTgt spid="1210400"/>
                                        </p:tgtEl>
                                        <p:attrNameLst>
                                          <p:attrName>style.visibility</p:attrName>
                                        </p:attrNameLst>
                                      </p:cBhvr>
                                      <p:to>
                                        <p:strVal val="visible"/>
                                      </p:to>
                                    </p:set>
                                    <p:animEffect transition="in" filter="fade">
                                      <p:cBhvr>
                                        <p:cTn id="129" dur="2000"/>
                                        <p:tgtEl>
                                          <p:spTgt spid="1210400"/>
                                        </p:tgtEl>
                                      </p:cBhvr>
                                    </p:animEffect>
                                  </p:childTnLst>
                                </p:cTn>
                              </p:par>
                              <p:par>
                                <p:cTn id="130" presetID="10" presetClass="entr" presetSubtype="0" fill="hold" nodeType="withEffect">
                                  <p:stCondLst>
                                    <p:cond delay="0"/>
                                  </p:stCondLst>
                                  <p:childTnLst>
                                    <p:set>
                                      <p:cBhvr>
                                        <p:cTn id="131" dur="1" fill="hold">
                                          <p:stCondLst>
                                            <p:cond delay="0"/>
                                          </p:stCondLst>
                                        </p:cTn>
                                        <p:tgtEl>
                                          <p:spTgt spid="1210401"/>
                                        </p:tgtEl>
                                        <p:attrNameLst>
                                          <p:attrName>style.visibility</p:attrName>
                                        </p:attrNameLst>
                                      </p:cBhvr>
                                      <p:to>
                                        <p:strVal val="visible"/>
                                      </p:to>
                                    </p:set>
                                    <p:animEffect transition="in" filter="fade">
                                      <p:cBhvr>
                                        <p:cTn id="132" dur="2000"/>
                                        <p:tgtEl>
                                          <p:spTgt spid="1210401"/>
                                        </p:tgtEl>
                                      </p:cBhvr>
                                    </p:animEffect>
                                  </p:childTnLst>
                                </p:cTn>
                              </p:par>
                              <p:par>
                                <p:cTn id="133" presetID="10" presetClass="entr" presetSubtype="0" fill="hold" nodeType="withEffect">
                                  <p:stCondLst>
                                    <p:cond delay="0"/>
                                  </p:stCondLst>
                                  <p:childTnLst>
                                    <p:set>
                                      <p:cBhvr>
                                        <p:cTn id="134" dur="1" fill="hold">
                                          <p:stCondLst>
                                            <p:cond delay="0"/>
                                          </p:stCondLst>
                                        </p:cTn>
                                        <p:tgtEl>
                                          <p:spTgt spid="1210393"/>
                                        </p:tgtEl>
                                        <p:attrNameLst>
                                          <p:attrName>style.visibility</p:attrName>
                                        </p:attrNameLst>
                                      </p:cBhvr>
                                      <p:to>
                                        <p:strVal val="visible"/>
                                      </p:to>
                                    </p:set>
                                    <p:animEffect transition="in" filter="fade">
                                      <p:cBhvr>
                                        <p:cTn id="135" dur="2000"/>
                                        <p:tgtEl>
                                          <p:spTgt spid="1210393"/>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xit" presetSubtype="2" fill="hold" nodeType="clickEffect">
                                  <p:stCondLst>
                                    <p:cond delay="0"/>
                                  </p:stCondLst>
                                  <p:childTnLst>
                                    <p:animEffect transition="out" filter="wipe(right)">
                                      <p:cBhvr>
                                        <p:cTn id="139" dur="500"/>
                                        <p:tgtEl>
                                          <p:spTgt spid="1210393"/>
                                        </p:tgtEl>
                                      </p:cBhvr>
                                    </p:animEffect>
                                    <p:set>
                                      <p:cBhvr>
                                        <p:cTn id="140" dur="1" fill="hold">
                                          <p:stCondLst>
                                            <p:cond delay="499"/>
                                          </p:stCondLst>
                                        </p:cTn>
                                        <p:tgtEl>
                                          <p:spTgt spid="1210393"/>
                                        </p:tgtEl>
                                        <p:attrNameLst>
                                          <p:attrName>style.visibility</p:attrName>
                                        </p:attrNameLst>
                                      </p:cBhvr>
                                      <p:to>
                                        <p:strVal val="hidden"/>
                                      </p:to>
                                    </p:set>
                                  </p:childTnLst>
                                </p:cTn>
                              </p:par>
                              <p:par>
                                <p:cTn id="141" presetID="22" presetClass="exit" presetSubtype="2" fill="hold" nodeType="withEffect">
                                  <p:stCondLst>
                                    <p:cond delay="0"/>
                                  </p:stCondLst>
                                  <p:childTnLst>
                                    <p:animEffect transition="out" filter="wipe(right)">
                                      <p:cBhvr>
                                        <p:cTn id="142" dur="500"/>
                                        <p:tgtEl>
                                          <p:spTgt spid="1210401"/>
                                        </p:tgtEl>
                                      </p:cBhvr>
                                    </p:animEffect>
                                    <p:set>
                                      <p:cBhvr>
                                        <p:cTn id="143" dur="1" fill="hold">
                                          <p:stCondLst>
                                            <p:cond delay="499"/>
                                          </p:stCondLst>
                                        </p:cTn>
                                        <p:tgtEl>
                                          <p:spTgt spid="1210401"/>
                                        </p:tgtEl>
                                        <p:attrNameLst>
                                          <p:attrName>style.visibility</p:attrName>
                                        </p:attrNameLst>
                                      </p:cBhvr>
                                      <p:to>
                                        <p:strVal val="hidden"/>
                                      </p:to>
                                    </p:set>
                                  </p:childTnLst>
                                </p:cTn>
                              </p:par>
                              <p:par>
                                <p:cTn id="144" presetID="22" presetClass="exit" presetSubtype="2" fill="hold" nodeType="withEffect">
                                  <p:stCondLst>
                                    <p:cond delay="0"/>
                                  </p:stCondLst>
                                  <p:childTnLst>
                                    <p:animEffect transition="out" filter="wipe(right)">
                                      <p:cBhvr>
                                        <p:cTn id="145" dur="500"/>
                                        <p:tgtEl>
                                          <p:spTgt spid="1210394"/>
                                        </p:tgtEl>
                                      </p:cBhvr>
                                    </p:animEffect>
                                    <p:set>
                                      <p:cBhvr>
                                        <p:cTn id="146" dur="1" fill="hold">
                                          <p:stCondLst>
                                            <p:cond delay="499"/>
                                          </p:stCondLst>
                                        </p:cTn>
                                        <p:tgtEl>
                                          <p:spTgt spid="1210394"/>
                                        </p:tgtEl>
                                        <p:attrNameLst>
                                          <p:attrName>style.visibility</p:attrName>
                                        </p:attrNameLst>
                                      </p:cBhvr>
                                      <p:to>
                                        <p:strVal val="hidden"/>
                                      </p:to>
                                    </p:set>
                                  </p:childTnLst>
                                </p:cTn>
                              </p:par>
                              <p:par>
                                <p:cTn id="147" presetID="22" presetClass="exit" presetSubtype="2" fill="hold" nodeType="withEffect">
                                  <p:stCondLst>
                                    <p:cond delay="0"/>
                                  </p:stCondLst>
                                  <p:childTnLst>
                                    <p:animEffect transition="out" filter="wipe(right)">
                                      <p:cBhvr>
                                        <p:cTn id="148" dur="500"/>
                                        <p:tgtEl>
                                          <p:spTgt spid="1210400"/>
                                        </p:tgtEl>
                                      </p:cBhvr>
                                    </p:animEffect>
                                    <p:set>
                                      <p:cBhvr>
                                        <p:cTn id="149" dur="1" fill="hold">
                                          <p:stCondLst>
                                            <p:cond delay="499"/>
                                          </p:stCondLst>
                                        </p:cTn>
                                        <p:tgtEl>
                                          <p:spTgt spid="1210400"/>
                                        </p:tgtEl>
                                        <p:attrNameLst>
                                          <p:attrName>style.visibility</p:attrName>
                                        </p:attrNameLst>
                                      </p:cBhvr>
                                      <p:to>
                                        <p:strVal val="hidden"/>
                                      </p:to>
                                    </p:set>
                                  </p:childTnLst>
                                </p:cTn>
                              </p:par>
                            </p:childTnLst>
                          </p:cTn>
                        </p:par>
                        <p:par>
                          <p:cTn id="150" fill="hold">
                            <p:stCondLst>
                              <p:cond delay="500"/>
                            </p:stCondLst>
                            <p:childTnLst>
                              <p:par>
                                <p:cTn id="151" presetID="22" presetClass="exit" presetSubtype="2" fill="hold" grpId="1" nodeType="afterEffect">
                                  <p:stCondLst>
                                    <p:cond delay="0"/>
                                  </p:stCondLst>
                                  <p:childTnLst>
                                    <p:animEffect transition="out" filter="wipe(right)">
                                      <p:cBhvr>
                                        <p:cTn id="152" dur="500"/>
                                        <p:tgtEl>
                                          <p:spTgt spid="1210391"/>
                                        </p:tgtEl>
                                      </p:cBhvr>
                                    </p:animEffect>
                                    <p:set>
                                      <p:cBhvr>
                                        <p:cTn id="153" dur="1" fill="hold">
                                          <p:stCondLst>
                                            <p:cond delay="499"/>
                                          </p:stCondLst>
                                        </p:cTn>
                                        <p:tgtEl>
                                          <p:spTgt spid="1210391"/>
                                        </p:tgtEl>
                                        <p:attrNameLst>
                                          <p:attrName>style.visibility</p:attrName>
                                        </p:attrNameLst>
                                      </p:cBhvr>
                                      <p:to>
                                        <p:strVal val="hidden"/>
                                      </p:to>
                                    </p:set>
                                  </p:childTnLst>
                                </p:cTn>
                              </p:par>
                              <p:par>
                                <p:cTn id="154" presetID="22" presetClass="exit" presetSubtype="2" fill="hold" grpId="1" nodeType="withEffect">
                                  <p:stCondLst>
                                    <p:cond delay="0"/>
                                  </p:stCondLst>
                                  <p:childTnLst>
                                    <p:animEffect transition="out" filter="wipe(right)">
                                      <p:cBhvr>
                                        <p:cTn id="155" dur="500"/>
                                        <p:tgtEl>
                                          <p:spTgt spid="1210392"/>
                                        </p:tgtEl>
                                      </p:cBhvr>
                                    </p:animEffect>
                                    <p:set>
                                      <p:cBhvr>
                                        <p:cTn id="156" dur="1" fill="hold">
                                          <p:stCondLst>
                                            <p:cond delay="499"/>
                                          </p:stCondLst>
                                        </p:cTn>
                                        <p:tgtEl>
                                          <p:spTgt spid="1210392"/>
                                        </p:tgtEl>
                                        <p:attrNameLst>
                                          <p:attrName>style.visibility</p:attrName>
                                        </p:attrNameLst>
                                      </p:cBhvr>
                                      <p:to>
                                        <p:strVal val="hidden"/>
                                      </p:to>
                                    </p:set>
                                  </p:childTnLst>
                                </p:cTn>
                              </p:par>
                              <p:par>
                                <p:cTn id="157" presetID="22" presetClass="exit" presetSubtype="2" fill="hold" grpId="1" nodeType="withEffect">
                                  <p:stCondLst>
                                    <p:cond delay="0"/>
                                  </p:stCondLst>
                                  <p:childTnLst>
                                    <p:animEffect transition="out" filter="wipe(right)">
                                      <p:cBhvr>
                                        <p:cTn id="158" dur="500"/>
                                        <p:tgtEl>
                                          <p:spTgt spid="1210389"/>
                                        </p:tgtEl>
                                      </p:cBhvr>
                                    </p:animEffect>
                                    <p:set>
                                      <p:cBhvr>
                                        <p:cTn id="159" dur="1" fill="hold">
                                          <p:stCondLst>
                                            <p:cond delay="499"/>
                                          </p:stCondLst>
                                        </p:cTn>
                                        <p:tgtEl>
                                          <p:spTgt spid="1210389"/>
                                        </p:tgtEl>
                                        <p:attrNameLst>
                                          <p:attrName>style.visibility</p:attrName>
                                        </p:attrNameLst>
                                      </p:cBhvr>
                                      <p:to>
                                        <p:strVal val="hidden"/>
                                      </p:to>
                                    </p:set>
                                  </p:childTnLst>
                                </p:cTn>
                              </p:par>
                              <p:par>
                                <p:cTn id="160" presetID="22" presetClass="exit" presetSubtype="2" fill="hold" grpId="1" nodeType="withEffect">
                                  <p:stCondLst>
                                    <p:cond delay="0"/>
                                  </p:stCondLst>
                                  <p:childTnLst>
                                    <p:animEffect transition="out" filter="wipe(right)">
                                      <p:cBhvr>
                                        <p:cTn id="161" dur="500"/>
                                        <p:tgtEl>
                                          <p:spTgt spid="1210390"/>
                                        </p:tgtEl>
                                      </p:cBhvr>
                                    </p:animEffect>
                                    <p:set>
                                      <p:cBhvr>
                                        <p:cTn id="162" dur="1" fill="hold">
                                          <p:stCondLst>
                                            <p:cond delay="499"/>
                                          </p:stCondLst>
                                        </p:cTn>
                                        <p:tgtEl>
                                          <p:spTgt spid="1210390"/>
                                        </p:tgtEl>
                                        <p:attrNameLst>
                                          <p:attrName>style.visibility</p:attrName>
                                        </p:attrNameLst>
                                      </p:cBhvr>
                                      <p:to>
                                        <p:strVal val="hidden"/>
                                      </p:to>
                                    </p:set>
                                  </p:childTnLst>
                                </p:cTn>
                              </p:par>
                            </p:childTnLst>
                          </p:cTn>
                        </p:par>
                        <p:par>
                          <p:cTn id="163" fill="hold">
                            <p:stCondLst>
                              <p:cond delay="1000"/>
                            </p:stCondLst>
                            <p:childTnLst>
                              <p:par>
                                <p:cTn id="164" presetID="22" presetClass="entr" presetSubtype="8" fill="hold" grpId="0" nodeType="afterEffect">
                                  <p:stCondLst>
                                    <p:cond delay="0"/>
                                  </p:stCondLst>
                                  <p:childTnLst>
                                    <p:set>
                                      <p:cBhvr>
                                        <p:cTn id="165" dur="1" fill="hold">
                                          <p:stCondLst>
                                            <p:cond delay="0"/>
                                          </p:stCondLst>
                                        </p:cTn>
                                        <p:tgtEl>
                                          <p:spTgt spid="1210420"/>
                                        </p:tgtEl>
                                        <p:attrNameLst>
                                          <p:attrName>style.visibility</p:attrName>
                                        </p:attrNameLst>
                                      </p:cBhvr>
                                      <p:to>
                                        <p:strVal val="visible"/>
                                      </p:to>
                                    </p:set>
                                    <p:animEffect transition="in" filter="wipe(left)">
                                      <p:cBhvr>
                                        <p:cTn id="166" dur="500"/>
                                        <p:tgtEl>
                                          <p:spTgt spid="1210420"/>
                                        </p:tgtEl>
                                      </p:cBhvr>
                                    </p:animEffect>
                                  </p:childTnLst>
                                </p:cTn>
                              </p:par>
                              <p:par>
                                <p:cTn id="167" presetID="22" presetClass="entr" presetSubtype="8" fill="hold" grpId="0" nodeType="withEffect">
                                  <p:stCondLst>
                                    <p:cond delay="0"/>
                                  </p:stCondLst>
                                  <p:childTnLst>
                                    <p:set>
                                      <p:cBhvr>
                                        <p:cTn id="168" dur="1" fill="hold">
                                          <p:stCondLst>
                                            <p:cond delay="0"/>
                                          </p:stCondLst>
                                        </p:cTn>
                                        <p:tgtEl>
                                          <p:spTgt spid="1210421"/>
                                        </p:tgtEl>
                                        <p:attrNameLst>
                                          <p:attrName>style.visibility</p:attrName>
                                        </p:attrNameLst>
                                      </p:cBhvr>
                                      <p:to>
                                        <p:strVal val="visible"/>
                                      </p:to>
                                    </p:set>
                                    <p:animEffect transition="in" filter="wipe(left)">
                                      <p:cBhvr>
                                        <p:cTn id="169" dur="500"/>
                                        <p:tgtEl>
                                          <p:spTgt spid="1210421"/>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1210418"/>
                                        </p:tgtEl>
                                        <p:attrNameLst>
                                          <p:attrName>style.visibility</p:attrName>
                                        </p:attrNameLst>
                                      </p:cBhvr>
                                      <p:to>
                                        <p:strVal val="visible"/>
                                      </p:to>
                                    </p:set>
                                    <p:animEffect transition="in" filter="wipe(left)">
                                      <p:cBhvr>
                                        <p:cTn id="172" dur="500"/>
                                        <p:tgtEl>
                                          <p:spTgt spid="1210418"/>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1210416"/>
                                        </p:tgtEl>
                                        <p:attrNameLst>
                                          <p:attrName>style.visibility</p:attrName>
                                        </p:attrNameLst>
                                      </p:cBhvr>
                                      <p:to>
                                        <p:strVal val="visible"/>
                                      </p:to>
                                    </p:set>
                                    <p:animEffect transition="in" filter="wipe(left)">
                                      <p:cBhvr>
                                        <p:cTn id="175" dur="500"/>
                                        <p:tgtEl>
                                          <p:spTgt spid="1210416"/>
                                        </p:tgtEl>
                                      </p:cBhvr>
                                    </p:animEffect>
                                  </p:childTnLst>
                                </p:cTn>
                              </p:par>
                              <p:par>
                                <p:cTn id="176" presetID="22" presetClass="entr" presetSubtype="8" fill="hold" grpId="0" nodeType="withEffect">
                                  <p:stCondLst>
                                    <p:cond delay="0"/>
                                  </p:stCondLst>
                                  <p:childTnLst>
                                    <p:set>
                                      <p:cBhvr>
                                        <p:cTn id="177" dur="1" fill="hold">
                                          <p:stCondLst>
                                            <p:cond delay="0"/>
                                          </p:stCondLst>
                                        </p:cTn>
                                        <p:tgtEl>
                                          <p:spTgt spid="1210417"/>
                                        </p:tgtEl>
                                        <p:attrNameLst>
                                          <p:attrName>style.visibility</p:attrName>
                                        </p:attrNameLst>
                                      </p:cBhvr>
                                      <p:to>
                                        <p:strVal val="visible"/>
                                      </p:to>
                                    </p:set>
                                    <p:animEffect transition="in" filter="wipe(left)">
                                      <p:cBhvr>
                                        <p:cTn id="178" dur="500"/>
                                        <p:tgtEl>
                                          <p:spTgt spid="1210417"/>
                                        </p:tgtEl>
                                      </p:cBhvr>
                                    </p:animEffect>
                                  </p:childTnLst>
                                </p:cTn>
                              </p:par>
                              <p:par>
                                <p:cTn id="179" presetID="22" presetClass="entr" presetSubtype="8" fill="hold" grpId="0" nodeType="withEffect">
                                  <p:stCondLst>
                                    <p:cond delay="0"/>
                                  </p:stCondLst>
                                  <p:childTnLst>
                                    <p:set>
                                      <p:cBhvr>
                                        <p:cTn id="180" dur="1" fill="hold">
                                          <p:stCondLst>
                                            <p:cond delay="0"/>
                                          </p:stCondLst>
                                        </p:cTn>
                                        <p:tgtEl>
                                          <p:spTgt spid="1210419"/>
                                        </p:tgtEl>
                                        <p:attrNameLst>
                                          <p:attrName>style.visibility</p:attrName>
                                        </p:attrNameLst>
                                      </p:cBhvr>
                                      <p:to>
                                        <p:strVal val="visible"/>
                                      </p:to>
                                    </p:set>
                                    <p:animEffect transition="in" filter="wipe(left)">
                                      <p:cBhvr>
                                        <p:cTn id="181" dur="500"/>
                                        <p:tgtEl>
                                          <p:spTgt spid="1210419"/>
                                        </p:tgtEl>
                                      </p:cBhvr>
                                    </p:animEffect>
                                  </p:childTnLst>
                                </p:cTn>
                              </p:par>
                            </p:childTnLst>
                          </p:cTn>
                        </p:par>
                        <p:par>
                          <p:cTn id="182" fill="hold">
                            <p:stCondLst>
                              <p:cond delay="1500"/>
                            </p:stCondLst>
                            <p:childTnLst>
                              <p:par>
                                <p:cTn id="183" presetID="22" presetClass="entr" presetSubtype="8" fill="hold" nodeType="afterEffect">
                                  <p:stCondLst>
                                    <p:cond delay="0"/>
                                  </p:stCondLst>
                                  <p:childTnLst>
                                    <p:set>
                                      <p:cBhvr>
                                        <p:cTn id="184" dur="1" fill="hold">
                                          <p:stCondLst>
                                            <p:cond delay="0"/>
                                          </p:stCondLst>
                                        </p:cTn>
                                        <p:tgtEl>
                                          <p:spTgt spid="1210425"/>
                                        </p:tgtEl>
                                        <p:attrNameLst>
                                          <p:attrName>style.visibility</p:attrName>
                                        </p:attrNameLst>
                                      </p:cBhvr>
                                      <p:to>
                                        <p:strVal val="visible"/>
                                      </p:to>
                                    </p:set>
                                    <p:animEffect transition="in" filter="wipe(left)">
                                      <p:cBhvr>
                                        <p:cTn id="185" dur="500"/>
                                        <p:tgtEl>
                                          <p:spTgt spid="1210425"/>
                                        </p:tgtEl>
                                      </p:cBhvr>
                                    </p:animEffect>
                                  </p:childTnLst>
                                </p:cTn>
                              </p:par>
                              <p:par>
                                <p:cTn id="186" presetID="22" presetClass="entr" presetSubtype="8" fill="hold" nodeType="withEffect">
                                  <p:stCondLst>
                                    <p:cond delay="0"/>
                                  </p:stCondLst>
                                  <p:childTnLst>
                                    <p:set>
                                      <p:cBhvr>
                                        <p:cTn id="187" dur="1" fill="hold">
                                          <p:stCondLst>
                                            <p:cond delay="0"/>
                                          </p:stCondLst>
                                        </p:cTn>
                                        <p:tgtEl>
                                          <p:spTgt spid="1210423"/>
                                        </p:tgtEl>
                                        <p:attrNameLst>
                                          <p:attrName>style.visibility</p:attrName>
                                        </p:attrNameLst>
                                      </p:cBhvr>
                                      <p:to>
                                        <p:strVal val="visible"/>
                                      </p:to>
                                    </p:set>
                                    <p:animEffect transition="in" filter="wipe(left)">
                                      <p:cBhvr>
                                        <p:cTn id="188" dur="500"/>
                                        <p:tgtEl>
                                          <p:spTgt spid="1210423"/>
                                        </p:tgtEl>
                                      </p:cBhvr>
                                    </p:animEffect>
                                  </p:childTnLst>
                                </p:cTn>
                              </p:par>
                              <p:par>
                                <p:cTn id="189" presetID="22" presetClass="entr" presetSubtype="8" fill="hold" nodeType="withEffect">
                                  <p:stCondLst>
                                    <p:cond delay="0"/>
                                  </p:stCondLst>
                                  <p:childTnLst>
                                    <p:set>
                                      <p:cBhvr>
                                        <p:cTn id="190" dur="1" fill="hold">
                                          <p:stCondLst>
                                            <p:cond delay="0"/>
                                          </p:stCondLst>
                                        </p:cTn>
                                        <p:tgtEl>
                                          <p:spTgt spid="1210428"/>
                                        </p:tgtEl>
                                        <p:attrNameLst>
                                          <p:attrName>style.visibility</p:attrName>
                                        </p:attrNameLst>
                                      </p:cBhvr>
                                      <p:to>
                                        <p:strVal val="visible"/>
                                      </p:to>
                                    </p:set>
                                    <p:animEffect transition="in" filter="wipe(left)">
                                      <p:cBhvr>
                                        <p:cTn id="191" dur="500"/>
                                        <p:tgtEl>
                                          <p:spTgt spid="1210428"/>
                                        </p:tgtEl>
                                      </p:cBhvr>
                                    </p:animEffect>
                                  </p:childTnLst>
                                </p:cTn>
                              </p:par>
                              <p:par>
                                <p:cTn id="192" presetID="22" presetClass="entr" presetSubtype="8" fill="hold" nodeType="withEffect">
                                  <p:stCondLst>
                                    <p:cond delay="0"/>
                                  </p:stCondLst>
                                  <p:childTnLst>
                                    <p:set>
                                      <p:cBhvr>
                                        <p:cTn id="193" dur="1" fill="hold">
                                          <p:stCondLst>
                                            <p:cond delay="0"/>
                                          </p:stCondLst>
                                        </p:cTn>
                                        <p:tgtEl>
                                          <p:spTgt spid="1210427"/>
                                        </p:tgtEl>
                                        <p:attrNameLst>
                                          <p:attrName>style.visibility</p:attrName>
                                        </p:attrNameLst>
                                      </p:cBhvr>
                                      <p:to>
                                        <p:strVal val="visible"/>
                                      </p:to>
                                    </p:set>
                                    <p:animEffect transition="in" filter="wipe(left)">
                                      <p:cBhvr>
                                        <p:cTn id="194" dur="500"/>
                                        <p:tgtEl>
                                          <p:spTgt spid="1210427"/>
                                        </p:tgtEl>
                                      </p:cBhvr>
                                    </p:animEffect>
                                  </p:childTnLst>
                                </p:cTn>
                              </p:par>
                              <p:par>
                                <p:cTn id="195" presetID="22" presetClass="entr" presetSubtype="8" fill="hold" nodeType="withEffect">
                                  <p:stCondLst>
                                    <p:cond delay="0"/>
                                  </p:stCondLst>
                                  <p:childTnLst>
                                    <p:set>
                                      <p:cBhvr>
                                        <p:cTn id="196" dur="1" fill="hold">
                                          <p:stCondLst>
                                            <p:cond delay="0"/>
                                          </p:stCondLst>
                                        </p:cTn>
                                        <p:tgtEl>
                                          <p:spTgt spid="1210424"/>
                                        </p:tgtEl>
                                        <p:attrNameLst>
                                          <p:attrName>style.visibility</p:attrName>
                                        </p:attrNameLst>
                                      </p:cBhvr>
                                      <p:to>
                                        <p:strVal val="visible"/>
                                      </p:to>
                                    </p:set>
                                    <p:animEffect transition="in" filter="wipe(left)">
                                      <p:cBhvr>
                                        <p:cTn id="197" dur="500"/>
                                        <p:tgtEl>
                                          <p:spTgt spid="1210424"/>
                                        </p:tgtEl>
                                      </p:cBhvr>
                                    </p:animEffect>
                                  </p:childTnLst>
                                </p:cTn>
                              </p:par>
                              <p:par>
                                <p:cTn id="198" presetID="22" presetClass="entr" presetSubtype="8" fill="hold" nodeType="withEffect">
                                  <p:stCondLst>
                                    <p:cond delay="0"/>
                                  </p:stCondLst>
                                  <p:childTnLst>
                                    <p:set>
                                      <p:cBhvr>
                                        <p:cTn id="199" dur="1" fill="hold">
                                          <p:stCondLst>
                                            <p:cond delay="0"/>
                                          </p:stCondLst>
                                        </p:cTn>
                                        <p:tgtEl>
                                          <p:spTgt spid="1210426"/>
                                        </p:tgtEl>
                                        <p:attrNameLst>
                                          <p:attrName>style.visibility</p:attrName>
                                        </p:attrNameLst>
                                      </p:cBhvr>
                                      <p:to>
                                        <p:strVal val="visible"/>
                                      </p:to>
                                    </p:set>
                                    <p:animEffect transition="in" filter="wipe(left)">
                                      <p:cBhvr>
                                        <p:cTn id="200" dur="500"/>
                                        <p:tgtEl>
                                          <p:spTgt spid="1210426"/>
                                        </p:tgtEl>
                                      </p:cBhvr>
                                    </p:animEffect>
                                  </p:childTnLst>
                                </p:cTn>
                              </p:par>
                            </p:childTnLst>
                          </p:cTn>
                        </p:par>
                        <p:par>
                          <p:cTn id="201" fill="hold">
                            <p:stCondLst>
                              <p:cond delay="2000"/>
                            </p:stCondLst>
                            <p:childTnLst>
                              <p:par>
                                <p:cTn id="202" presetID="10" presetClass="entr" presetSubtype="0" fill="hold" grpId="0" nodeType="afterEffect">
                                  <p:stCondLst>
                                    <p:cond delay="0"/>
                                  </p:stCondLst>
                                  <p:childTnLst>
                                    <p:set>
                                      <p:cBhvr>
                                        <p:cTn id="203" dur="1" fill="hold">
                                          <p:stCondLst>
                                            <p:cond delay="0"/>
                                          </p:stCondLst>
                                        </p:cTn>
                                        <p:tgtEl>
                                          <p:spTgt spid="68"/>
                                        </p:tgtEl>
                                        <p:attrNameLst>
                                          <p:attrName>style.visibility</p:attrName>
                                        </p:attrNameLst>
                                      </p:cBhvr>
                                      <p:to>
                                        <p:strVal val="visible"/>
                                      </p:to>
                                    </p:set>
                                    <p:animEffect transition="in" filter="fade">
                                      <p:cBhvr>
                                        <p:cTn id="204" dur="2000"/>
                                        <p:tgtEl>
                                          <p:spTgt spid="68"/>
                                        </p:tgtEl>
                                      </p:cBhvr>
                                    </p:animEffect>
                                  </p:childTnLst>
                                </p:cTn>
                              </p:par>
                            </p:childTnLst>
                          </p:cTn>
                        </p:par>
                        <p:par>
                          <p:cTn id="205" fill="hold">
                            <p:stCondLst>
                              <p:cond delay="4000"/>
                            </p:stCondLst>
                            <p:childTnLst>
                              <p:par>
                                <p:cTn id="206" presetID="22" presetClass="entr" presetSubtype="8" fill="hold" nodeType="afterEffect">
                                  <p:stCondLst>
                                    <p:cond delay="0"/>
                                  </p:stCondLst>
                                  <p:childTnLst>
                                    <p:set>
                                      <p:cBhvr>
                                        <p:cTn id="207" dur="1" fill="hold">
                                          <p:stCondLst>
                                            <p:cond delay="0"/>
                                          </p:stCondLst>
                                        </p:cTn>
                                        <p:tgtEl>
                                          <p:spTgt spid="59"/>
                                        </p:tgtEl>
                                        <p:attrNameLst>
                                          <p:attrName>style.visibility</p:attrName>
                                        </p:attrNameLst>
                                      </p:cBhvr>
                                      <p:to>
                                        <p:strVal val="visible"/>
                                      </p:to>
                                    </p:set>
                                    <p:animEffect transition="in" filter="wipe(left)">
                                      <p:cBhvr>
                                        <p:cTn id="208" dur="500"/>
                                        <p:tgtEl>
                                          <p:spTgt spid="59"/>
                                        </p:tgtEl>
                                      </p:cBhvr>
                                    </p:animEffect>
                                  </p:childTnLst>
                                </p:cTn>
                              </p:par>
                            </p:childTnLst>
                          </p:cTn>
                        </p:par>
                        <p:par>
                          <p:cTn id="209" fill="hold">
                            <p:stCondLst>
                              <p:cond delay="4500"/>
                            </p:stCondLst>
                            <p:childTnLst>
                              <p:par>
                                <p:cTn id="210" presetID="22" presetClass="entr" presetSubtype="8" fill="hold" nodeType="afterEffect">
                                  <p:stCondLst>
                                    <p:cond delay="0"/>
                                  </p:stCondLst>
                                  <p:childTnLst>
                                    <p:set>
                                      <p:cBhvr>
                                        <p:cTn id="211" dur="1" fill="hold">
                                          <p:stCondLst>
                                            <p:cond delay="0"/>
                                          </p:stCondLst>
                                        </p:cTn>
                                        <p:tgtEl>
                                          <p:spTgt spid="66"/>
                                        </p:tgtEl>
                                        <p:attrNameLst>
                                          <p:attrName>style.visibility</p:attrName>
                                        </p:attrNameLst>
                                      </p:cBhvr>
                                      <p:to>
                                        <p:strVal val="visible"/>
                                      </p:to>
                                    </p:set>
                                    <p:animEffect transition="in" filter="wipe(left)">
                                      <p:cBhvr>
                                        <p:cTn id="2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76" grpId="0" animBg="1"/>
      <p:bldP spid="1210377" grpId="0" animBg="1"/>
      <p:bldP spid="1210378" grpId="0" animBg="1"/>
      <p:bldP spid="1210379" grpId="0" animBg="1"/>
      <p:bldP spid="1210384" grpId="0" animBg="1"/>
      <p:bldP spid="1210384" grpId="1" animBg="1"/>
      <p:bldP spid="1210385" grpId="0" animBg="1"/>
      <p:bldP spid="1210385" grpId="1" animBg="1"/>
      <p:bldP spid="1210385" grpId="2" animBg="1"/>
      <p:bldP spid="1210386" grpId="0" animBg="1"/>
      <p:bldP spid="1210386" grpId="1" animBg="1"/>
      <p:bldP spid="1210387" grpId="0" animBg="1"/>
      <p:bldP spid="1210387" grpId="1" animBg="1"/>
      <p:bldP spid="1210387" grpId="2" animBg="1"/>
      <p:bldP spid="1210389" grpId="0" animBg="1"/>
      <p:bldP spid="1210389" grpId="1" animBg="1"/>
      <p:bldP spid="1210390" grpId="0" animBg="1"/>
      <p:bldP spid="1210390" grpId="1" animBg="1"/>
      <p:bldP spid="1210391" grpId="0" animBg="1"/>
      <p:bldP spid="1210391" grpId="1" animBg="1"/>
      <p:bldP spid="1210392" grpId="0" animBg="1"/>
      <p:bldP spid="1210392" grpId="1" animBg="1"/>
      <p:bldP spid="1210403" grpId="0" animBg="1"/>
      <p:bldP spid="1210404" grpId="0" animBg="1"/>
      <p:bldP spid="1210414" grpId="0" animBg="1"/>
      <p:bldP spid="1210416" grpId="0" animBg="1"/>
      <p:bldP spid="1210417" grpId="0" animBg="1"/>
      <p:bldP spid="1210418" grpId="0" animBg="1"/>
      <p:bldP spid="1210419" grpId="0" animBg="1"/>
      <p:bldP spid="1210420" grpId="0" animBg="1"/>
      <p:bldP spid="1210421" grpId="0" animBg="1"/>
      <p:bldP spid="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Summary/Conclusions</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r>
              <a:rPr lang="en-US" smtClean="0"/>
              <a:t>September 2014</a:t>
            </a:r>
          </a:p>
          <a:p>
            <a:pPr>
              <a:defRPr/>
            </a:pPr>
            <a:endParaRPr lang="en-US" dirty="0"/>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David Toback, Arnowitt Fest</a:t>
            </a:r>
            <a:endParaRPr lang="en-US" dirty="0"/>
          </a:p>
        </p:txBody>
      </p:sp>
      <p:sp>
        <p:nvSpPr>
          <p:cNvPr id="6" name="Slide Number Placeholder 5"/>
          <p:cNvSpPr>
            <a:spLocks noGrp="1"/>
          </p:cNvSpPr>
          <p:nvPr>
            <p:ph type="sldNum" sz="quarter" idx="12"/>
          </p:nvPr>
        </p:nvSpPr>
        <p:spPr/>
        <p:txBody>
          <a:bodyPr/>
          <a:lstStyle/>
          <a:p>
            <a:pPr>
              <a:defRPr/>
            </a:pPr>
            <a:endParaRPr lang="en-US" smtClean="0"/>
          </a:p>
          <a:p>
            <a:pPr>
              <a:defRPr/>
            </a:pPr>
            <a:fld id="{8B197BE5-CE62-4DA8-97FA-A4A2D109B341}" type="slidenum">
              <a:rPr lang="en-US" smtClean="0"/>
              <a:pPr>
                <a:defRPr/>
              </a:pPr>
              <a:t>22</a:t>
            </a:fld>
            <a:endParaRPr lang="en-US"/>
          </a:p>
        </p:txBody>
      </p:sp>
      <p:pic>
        <p:nvPicPr>
          <p:cNvPr id="7" name="Picture 3"/>
          <p:cNvPicPr>
            <a:picLocks noChangeAspect="1" noChangeArrowheads="1"/>
          </p:cNvPicPr>
          <p:nvPr/>
        </p:nvPicPr>
        <p:blipFill>
          <a:blip r:embed="rId2" cstate="print"/>
          <a:srcRect l="3571"/>
          <a:stretch>
            <a:fillRect/>
          </a:stretch>
        </p:blipFill>
        <p:spPr bwMode="auto">
          <a:xfrm>
            <a:off x="5159829" y="2362200"/>
            <a:ext cx="4898571" cy="3429000"/>
          </a:xfrm>
          <a:prstGeom prst="rect">
            <a:avLst/>
          </a:prstGeom>
          <a:noFill/>
          <a:ln w="9525">
            <a:noFill/>
            <a:miter lim="800000"/>
            <a:headEnd/>
            <a:tailEnd/>
          </a:ln>
        </p:spPr>
      </p:pic>
      <p:sp>
        <p:nvSpPr>
          <p:cNvPr id="3" name="Content Placeholder 2"/>
          <p:cNvSpPr>
            <a:spLocks noGrp="1"/>
          </p:cNvSpPr>
          <p:nvPr>
            <p:ph idx="1"/>
          </p:nvPr>
        </p:nvSpPr>
        <p:spPr>
          <a:xfrm>
            <a:off x="304800" y="1371600"/>
            <a:ext cx="5029200" cy="6264564"/>
          </a:xfrm>
          <a:solidFill>
            <a:srgbClr val="FFFF00"/>
          </a:solidFill>
        </p:spPr>
        <p:txBody>
          <a:bodyPr>
            <a:spAutoFit/>
          </a:bodyPr>
          <a:lstStyle/>
          <a:p>
            <a:r>
              <a:rPr lang="en-US" sz="1400" dirty="0" smtClean="0"/>
              <a:t>Dick’s legacy is still with us today, although new knowledge has changed our thinking</a:t>
            </a:r>
          </a:p>
          <a:p>
            <a:pPr lvl="1"/>
            <a:r>
              <a:rPr lang="en-US" sz="1400" dirty="0" smtClean="0"/>
              <a:t>SUSY has a good chance to be correct, it may well explain the dark matter in the universe, and cosmological connections are likely to be central to future Pheno work</a:t>
            </a:r>
          </a:p>
          <a:p>
            <a:pPr lvl="1"/>
            <a:r>
              <a:rPr lang="en-US" sz="1400" dirty="0" smtClean="0"/>
              <a:t>However, mSUGRA is basically considered ruled out and we need to think non-minimally or that nature isn’t as simple as the gravity unification with unified scalar and gaugino masses</a:t>
            </a:r>
          </a:p>
          <a:p>
            <a:r>
              <a:rPr lang="en-US" sz="1400" dirty="0" smtClean="0"/>
              <a:t>That being said, the future is bright for SUSY and the legacy that Dick built</a:t>
            </a:r>
          </a:p>
          <a:p>
            <a:r>
              <a:rPr lang="en-US" sz="1400" dirty="0" smtClean="0">
                <a:solidFill>
                  <a:srgbClr val="0000FF"/>
                </a:solidFill>
              </a:rPr>
              <a:t>LHC is the best place at the moment to do the searches and his work has already laid the ground work for the next generation of </a:t>
            </a:r>
            <a:r>
              <a:rPr lang="en-US" sz="1400" dirty="0" smtClean="0">
                <a:solidFill>
                  <a:srgbClr val="0000FF"/>
                </a:solidFill>
                <a:sym typeface="Wingdings" pitchFamily="2" charset="2"/>
              </a:rPr>
              <a:t>SUSY searches (e.g. Vector Boson Fusion) </a:t>
            </a:r>
          </a:p>
          <a:p>
            <a:r>
              <a:rPr lang="en-US" sz="1400" dirty="0" smtClean="0">
                <a:sym typeface="Wingdings" pitchFamily="2" charset="2"/>
              </a:rPr>
              <a:t>TAMU is n</a:t>
            </a:r>
            <a:r>
              <a:rPr lang="en-US" sz="1400" dirty="0" smtClean="0"/>
              <a:t>ow one of the most powerful groups on CMS</a:t>
            </a:r>
          </a:p>
          <a:p>
            <a:pPr lvl="1"/>
            <a:r>
              <a:rPr lang="en-US" sz="1400" dirty="0" smtClean="0"/>
              <a:t>Muons, trigger, taus, big computing</a:t>
            </a:r>
          </a:p>
          <a:p>
            <a:pPr lvl="1"/>
            <a:r>
              <a:rPr lang="en-US" sz="1400" dirty="0" smtClean="0"/>
              <a:t>Recent hire Ulmer continuing the grand tradition of the SUSY convener being at A&amp;M</a:t>
            </a:r>
          </a:p>
          <a:p>
            <a:r>
              <a:rPr lang="en-US" sz="1400" dirty="0" smtClean="0"/>
              <a:t>With LHC Run II at the with higher energy and more data being right around the corner Dick would be more excited than all of us, and </a:t>
            </a:r>
            <a:r>
              <a:rPr lang="en-US" sz="1400" smtClean="0"/>
              <a:t>we will miss him dearly</a:t>
            </a:r>
            <a:endParaRPr lang="en-US" sz="1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endParaRPr lang="en-US" altLang="en-US" sz="1600" smtClean="0">
              <a:solidFill>
                <a:srgbClr val="990099"/>
              </a:solidFill>
            </a:endParaRPr>
          </a:p>
          <a:p>
            <a:fld id="{DCC611DE-4133-42BE-9E1F-5F8B7738176D}" type="slidenum">
              <a:rPr lang="en-US" altLang="en-US" sz="1600" smtClean="0">
                <a:solidFill>
                  <a:schemeClr val="tx1"/>
                </a:solidFill>
              </a:rPr>
              <a:pPr/>
              <a:t>23</a:t>
            </a:fld>
            <a:endParaRPr lang="en-US" altLang="en-US" sz="1600" smtClean="0">
              <a:solidFill>
                <a:schemeClr val="tx1"/>
              </a:solidFill>
            </a:endParaRPr>
          </a:p>
        </p:txBody>
      </p:sp>
      <p:sp>
        <p:nvSpPr>
          <p:cNvPr id="93189" name="WordArt 2"/>
          <p:cNvSpPr>
            <a:spLocks noChangeArrowheads="1" noChangeShapeType="1" noTextEdit="1"/>
          </p:cNvSpPr>
          <p:nvPr/>
        </p:nvSpPr>
        <p:spPr bwMode="auto">
          <a:xfrm>
            <a:off x="1144588" y="1182688"/>
            <a:ext cx="7237412" cy="5294312"/>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rPr>
              <a:t>End of Lecture</a:t>
            </a:r>
          </a:p>
        </p:txBody>
      </p:sp>
      <p:sp>
        <p:nvSpPr>
          <p:cNvPr id="6"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7" name="Footer Placeholder 4"/>
          <p:cNvSpPr>
            <a:spLocks noGrp="1"/>
          </p:cNvSpPr>
          <p:nvPr>
            <p:ph type="ftr" sz="quarter" idx="11"/>
          </p:nvPr>
        </p:nvSpPr>
        <p:spPr>
          <a:xfrm>
            <a:off x="2895600" y="7086600"/>
            <a:ext cx="4343400" cy="517525"/>
          </a:xfrm>
        </p:spPr>
        <p:txBody>
          <a:bodyPr/>
          <a:lstStyle/>
          <a:p>
            <a:pPr>
              <a:defRPr/>
            </a:pPr>
            <a:endParaRPr lang="en-US" dirty="0" smtClean="0"/>
          </a:p>
          <a:p>
            <a:pPr>
              <a:defRPr/>
            </a:pPr>
            <a:r>
              <a:rPr lang="en-US" dirty="0" smtClean="0"/>
              <a:t>David Toback, AESS Seminar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Kamon\Desktop\PPC2014-Kamon\CMS_exo-limits_Mar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0952" y="725424"/>
            <a:ext cx="4626864" cy="3575304"/>
          </a:xfrm>
          <a:prstGeom prst="rect">
            <a:avLst/>
          </a:prstGeom>
          <a:noFill/>
          <a:extLst>
            <a:ext uri="{909E8E84-426E-40DD-AFC4-6F175D3DCCD1}">
              <a14:hiddenFill xmlns:a14="http://schemas.microsoft.com/office/drawing/2010/main">
                <a:solidFill>
                  <a:srgbClr val="FFFFFF"/>
                </a:solidFill>
              </a14:hiddenFill>
            </a:ext>
          </a:extLst>
        </p:spPr>
      </p:pic>
      <p:pic>
        <p:nvPicPr>
          <p:cNvPr id="123907" name="Picture 3" descr="C:\Users\Kamon\Desktop\PPC2014-Kamon\CMS_barplot_blue_orange_SUSY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5424"/>
            <a:ext cx="5330952" cy="37209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Kamon\Documents\ZZZ-LHCP2013\CMS\Summary_Chart_LHCP2013\RPVbarplot_blue_orange_LHCP20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6840" y="4577080"/>
            <a:ext cx="4023360" cy="28083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p:cNvSpPr txBox="1">
            <a:spLocks noChangeArrowheads="1"/>
          </p:cNvSpPr>
          <p:nvPr/>
        </p:nvSpPr>
        <p:spPr>
          <a:xfrm>
            <a:off x="0" y="0"/>
            <a:ext cx="10058400" cy="829416"/>
          </a:xfrm>
          <a:prstGeom prst="rect">
            <a:avLst/>
          </a:prstGeom>
        </p:spPr>
        <p:txBody>
          <a:bodyPr lIns="101882" tIns="50941" rIns="101882" bIns="50941" anchor="ctr"/>
          <a:lstStyle/>
          <a:p>
            <a:pPr algn="ctr">
              <a:defRPr/>
            </a:pPr>
            <a:r>
              <a:rPr lang="en-US" altLang="ja-JP" sz="3600" kern="0" dirty="0" smtClean="0">
                <a:effectLst>
                  <a:outerShdw blurRad="38100" dist="38100" dir="2700000" algn="tl">
                    <a:srgbClr val="000000">
                      <a:alpha val="43137"/>
                    </a:srgbClr>
                  </a:outerShdw>
                </a:effectLst>
                <a:latin typeface="Bodoni MT Black" pitchFamily="18" charset="0"/>
                <a:ea typeface="ＭＳ Ｐゴシック" charset="-128"/>
                <a:cs typeface="+mj-cs"/>
              </a:rPr>
              <a:t>CMS “New Physics Searches” Charts</a:t>
            </a:r>
            <a:endParaRPr lang="en-US" altLang="ja-JP" sz="3600" kern="0" dirty="0">
              <a:effectLst>
                <a:outerShdw blurRad="38100" dist="38100" dir="2700000" algn="tl">
                  <a:srgbClr val="000000">
                    <a:alpha val="43137"/>
                  </a:srgbClr>
                </a:outerShdw>
              </a:effectLst>
              <a:latin typeface="Bodoni MT Black" pitchFamily="18" charset="0"/>
              <a:ea typeface="ＭＳ Ｐゴシック" charset="-128"/>
              <a:cs typeface="+mj-cs"/>
            </a:endParaRPr>
          </a:p>
        </p:txBody>
      </p:sp>
      <p:sp>
        <p:nvSpPr>
          <p:cNvPr id="22" name="TextBox 21"/>
          <p:cNvSpPr txBox="1"/>
          <p:nvPr/>
        </p:nvSpPr>
        <p:spPr>
          <a:xfrm>
            <a:off x="9137351" y="5867420"/>
            <a:ext cx="845353" cy="518375"/>
          </a:xfrm>
          <a:prstGeom prst="rect">
            <a:avLst/>
          </a:prstGeom>
          <a:solidFill>
            <a:schemeClr val="bg1"/>
          </a:solidFill>
          <a:ln>
            <a:solidFill>
              <a:srgbClr val="0000CC"/>
            </a:solidFill>
          </a:ln>
        </p:spPr>
        <p:txBody>
          <a:bodyPr wrap="none" lIns="101882" tIns="50941" rIns="101882" bIns="50941" rtlCol="0">
            <a:spAutoFit/>
          </a:bodyPr>
          <a:lstStyle/>
          <a:p>
            <a:r>
              <a:rPr lang="en-US" sz="2700" dirty="0" smtClean="0"/>
              <a:t>RPV</a:t>
            </a:r>
            <a:endParaRPr lang="en-US" sz="2700" dirty="0"/>
          </a:p>
        </p:txBody>
      </p:sp>
      <p:pic>
        <p:nvPicPr>
          <p:cNvPr id="105475" name="Picture 3" descr="C:\Users\Kamon\Documents\Pictur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1316" y="4145280"/>
            <a:ext cx="603504" cy="54701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Kamon\Documents\Pictur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6720" y="3989224"/>
            <a:ext cx="603504" cy="54701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Kamon\Documents\Pictur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2340" y="7150608"/>
            <a:ext cx="603504" cy="5470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0" y="5077969"/>
            <a:ext cx="5029200" cy="236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pPr marL="382059" indent="-382059">
              <a:buFont typeface="Wingdings" pitchFamily="2" charset="2"/>
              <a:buChar char="v"/>
              <a:defRPr/>
            </a:pPr>
            <a:r>
              <a:rPr lang="en-US" sz="2200" dirty="0">
                <a:solidFill>
                  <a:srgbClr val="006600"/>
                </a:solidFill>
                <a:ea typeface="ＭＳ Ｐゴシック" pitchFamily="34" charset="-128"/>
                <a:sym typeface="Wingdings" pitchFamily="2" charset="2"/>
              </a:rPr>
              <a:t>Probing a </a:t>
            </a:r>
            <a:r>
              <a:rPr lang="en-US" sz="2200" dirty="0" err="1">
                <a:ea typeface="ＭＳ Ｐゴシック" pitchFamily="34" charset="-128"/>
                <a:sym typeface="Wingdings" pitchFamily="2" charset="2"/>
              </a:rPr>
              <a:t>TeV</a:t>
            </a:r>
            <a:r>
              <a:rPr lang="en-US" sz="2200" dirty="0">
                <a:solidFill>
                  <a:srgbClr val="006600"/>
                </a:solidFill>
                <a:ea typeface="ＭＳ Ｐゴシック" pitchFamily="34" charset="-128"/>
                <a:sym typeface="Wingdings" pitchFamily="2" charset="2"/>
              </a:rPr>
              <a:t> scale at </a:t>
            </a:r>
            <a:r>
              <a:rPr lang="en-US" sz="2200" dirty="0" smtClean="0">
                <a:solidFill>
                  <a:srgbClr val="006600"/>
                </a:solidFill>
              </a:rPr>
              <a:t>LHC8 </a:t>
            </a:r>
            <a:r>
              <a:rPr lang="en-US" sz="2200" dirty="0" smtClean="0">
                <a:solidFill>
                  <a:srgbClr val="006600"/>
                </a:solidFill>
                <a:sym typeface="Wingdings" pitchFamily="2" charset="2"/>
              </a:rPr>
              <a:t></a:t>
            </a:r>
            <a:endParaRPr lang="en-US" sz="2200" dirty="0">
              <a:solidFill>
                <a:srgbClr val="006600"/>
              </a:solidFill>
            </a:endParaRPr>
          </a:p>
          <a:p>
            <a:pPr marL="382059" indent="-382059">
              <a:buFont typeface="Wingdings" pitchFamily="2" charset="2"/>
              <a:buChar char="v"/>
              <a:defRPr/>
            </a:pPr>
            <a:r>
              <a:rPr lang="en-US" sz="2200" dirty="0" smtClean="0">
                <a:ea typeface="ＭＳ Ｐゴシック" pitchFamily="34" charset="-128"/>
                <a:sym typeface="Wingdings" pitchFamily="2" charset="2"/>
              </a:rPr>
              <a:t>No hints of NP (yet) in very diverse search programs </a:t>
            </a:r>
            <a:endParaRPr lang="en-US" sz="2200" dirty="0">
              <a:ea typeface="ＭＳ Ｐゴシック" pitchFamily="34" charset="-128"/>
              <a:sym typeface="Wingdings" pitchFamily="2" charset="2"/>
            </a:endParaRPr>
          </a:p>
          <a:p>
            <a:pPr>
              <a:defRPr/>
            </a:pPr>
            <a:endParaRPr lang="en-US" sz="1600" dirty="0" smtClean="0">
              <a:ea typeface="ＭＳ Ｐゴシック" pitchFamily="34" charset="-128"/>
              <a:sym typeface="Wingdings" pitchFamily="2" charset="2"/>
            </a:endParaRPr>
          </a:p>
          <a:p>
            <a:pPr algn="just">
              <a:defRPr/>
            </a:pPr>
            <a:r>
              <a:rPr lang="en-US" sz="1800" dirty="0" smtClean="0">
                <a:ea typeface="ＭＳ Ｐゴシック" pitchFamily="34" charset="-128"/>
                <a:sym typeface="Wingdings" pitchFamily="2" charset="2"/>
              </a:rPr>
              <a:t>[Note] </a:t>
            </a:r>
            <a:r>
              <a:rPr lang="en-US" sz="1800" dirty="0" smtClean="0">
                <a:latin typeface="Symbol" pitchFamily="18" charset="2"/>
                <a:ea typeface="ＭＳ Ｐゴシック" pitchFamily="34" charset="-128"/>
                <a:sym typeface="Wingdings" pitchFamily="2" charset="2"/>
              </a:rPr>
              <a:t>-</a:t>
            </a:r>
            <a:r>
              <a:rPr lang="en-US" sz="1800" dirty="0" smtClean="0">
                <a:ea typeface="ＭＳ Ｐゴシック" pitchFamily="34" charset="-128"/>
                <a:sym typeface="Wingdings" pitchFamily="2" charset="2"/>
              </a:rPr>
              <a:t>1 </a:t>
            </a:r>
            <a:r>
              <a:rPr lang="en-US" sz="1800" dirty="0">
                <a:ea typeface="ＭＳ Ｐゴシック" pitchFamily="34" charset="-128"/>
                <a:sym typeface="Wingdings" pitchFamily="2" charset="2"/>
              </a:rPr>
              <a:t>sigma exclusion limits rather than the nominal value  </a:t>
            </a:r>
            <a:r>
              <a:rPr lang="en-US" sz="1800" dirty="0" smtClean="0">
                <a:ea typeface="ＭＳ Ｐゴシック" pitchFamily="34" charset="-128"/>
                <a:sym typeface="Wingdings" pitchFamily="2" charset="2"/>
              </a:rPr>
              <a:t>are also available in CMS papers.</a:t>
            </a:r>
            <a:endParaRPr lang="en-US" sz="1800" dirty="0">
              <a:ea typeface="ＭＳ Ｐゴシック" pitchFamily="34" charset="-128"/>
              <a:sym typeface="Wingdings" pitchFamily="2" charset="2"/>
            </a:endParaRPr>
          </a:p>
        </p:txBody>
      </p:sp>
      <p:cxnSp>
        <p:nvCxnSpPr>
          <p:cNvPr id="3" name="Straight Connector 2"/>
          <p:cNvCxnSpPr/>
          <p:nvPr/>
        </p:nvCxnSpPr>
        <p:spPr>
          <a:xfrm>
            <a:off x="6370320" y="829416"/>
            <a:ext cx="0" cy="4659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70320" y="1520296"/>
            <a:ext cx="0" cy="4659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70320" y="2279904"/>
            <a:ext cx="0" cy="6217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55741" y="3212592"/>
            <a:ext cx="0" cy="4663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55741" y="3730752"/>
            <a:ext cx="0" cy="4145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851392" y="829056"/>
            <a:ext cx="0" cy="4974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851392" y="1468120"/>
            <a:ext cx="0" cy="6217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48472" y="2414626"/>
            <a:ext cx="0" cy="7254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48472" y="3195320"/>
            <a:ext cx="0" cy="7254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Date Placeholder 3"/>
          <p:cNvSpPr>
            <a:spLocks noGrp="1"/>
          </p:cNvSpPr>
          <p:nvPr>
            <p:ph type="dt" sz="quarter" idx="10"/>
          </p:nvPr>
        </p:nvSpPr>
        <p:spPr>
          <a:xfrm>
            <a:off x="0" y="7232650"/>
            <a:ext cx="2346960"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827795" indent="-318383" eaLnBrk="0" hangingPunct="0">
              <a:defRPr sz="3100">
                <a:solidFill>
                  <a:schemeClr val="tx1"/>
                </a:solidFill>
                <a:latin typeface="Arial" charset="0"/>
              </a:defRPr>
            </a:lvl2pPr>
            <a:lvl3pPr marL="1273531" indent="-254706" eaLnBrk="0" hangingPunct="0">
              <a:defRPr sz="3100">
                <a:solidFill>
                  <a:schemeClr val="tx1"/>
                </a:solidFill>
                <a:latin typeface="Arial" charset="0"/>
              </a:defRPr>
            </a:lvl3pPr>
            <a:lvl4pPr marL="1782943" indent="-254706" eaLnBrk="0" hangingPunct="0">
              <a:defRPr sz="3100">
                <a:solidFill>
                  <a:schemeClr val="tx1"/>
                </a:solidFill>
                <a:latin typeface="Arial" charset="0"/>
              </a:defRPr>
            </a:lvl4pPr>
            <a:lvl5pPr marL="2292355" indent="-254706" eaLnBrk="0" hangingPunct="0">
              <a:defRPr sz="3100">
                <a:solidFill>
                  <a:schemeClr val="tx1"/>
                </a:solidFill>
                <a:latin typeface="Arial" charset="0"/>
              </a:defRPr>
            </a:lvl5pPr>
            <a:lvl6pPr marL="2801767" indent="-254706" eaLnBrk="0" fontAlgn="base" hangingPunct="0">
              <a:spcBef>
                <a:spcPct val="0"/>
              </a:spcBef>
              <a:spcAft>
                <a:spcPct val="0"/>
              </a:spcAft>
              <a:defRPr sz="3100">
                <a:solidFill>
                  <a:schemeClr val="tx1"/>
                </a:solidFill>
                <a:latin typeface="Arial" charset="0"/>
              </a:defRPr>
            </a:lvl6pPr>
            <a:lvl7pPr marL="3311180" indent="-254706" eaLnBrk="0" fontAlgn="base" hangingPunct="0">
              <a:spcBef>
                <a:spcPct val="0"/>
              </a:spcBef>
              <a:spcAft>
                <a:spcPct val="0"/>
              </a:spcAft>
              <a:defRPr sz="3100">
                <a:solidFill>
                  <a:schemeClr val="tx1"/>
                </a:solidFill>
                <a:latin typeface="Arial" charset="0"/>
              </a:defRPr>
            </a:lvl7pPr>
            <a:lvl8pPr marL="3820592" indent="-254706" eaLnBrk="0" fontAlgn="base" hangingPunct="0">
              <a:spcBef>
                <a:spcPct val="0"/>
              </a:spcBef>
              <a:spcAft>
                <a:spcPct val="0"/>
              </a:spcAft>
              <a:defRPr sz="3100">
                <a:solidFill>
                  <a:schemeClr val="tx1"/>
                </a:solidFill>
                <a:latin typeface="Arial" charset="0"/>
              </a:defRPr>
            </a:lvl8pPr>
            <a:lvl9pPr marL="4330004" indent="-254706" eaLnBrk="0" fontAlgn="base" hangingPunct="0">
              <a:spcBef>
                <a:spcPct val="0"/>
              </a:spcBef>
              <a:spcAft>
                <a:spcPct val="0"/>
              </a:spcAft>
              <a:defRPr sz="3100">
                <a:solidFill>
                  <a:schemeClr val="tx1"/>
                </a:solidFill>
                <a:latin typeface="Arial" charset="0"/>
              </a:defRPr>
            </a:lvl9pPr>
          </a:lstStyle>
          <a:p>
            <a:pPr eaLnBrk="1" hangingPunct="1"/>
            <a:r>
              <a:rPr lang="en-US" altLang="ja-JP" sz="1600" dirty="0" smtClean="0">
                <a:latin typeface="Arial Rounded MT Bold" pitchFamily="34" charset="0"/>
              </a:rPr>
              <a:t>Teruki Kamon</a:t>
            </a:r>
          </a:p>
        </p:txBody>
      </p:sp>
      <p:sp>
        <p:nvSpPr>
          <p:cNvPr id="30" name="Rectangle 13"/>
          <p:cNvSpPr>
            <a:spLocks noChangeArrowheads="1"/>
          </p:cNvSpPr>
          <p:nvPr/>
        </p:nvSpPr>
        <p:spPr bwMode="auto">
          <a:xfrm>
            <a:off x="7711440" y="7232650"/>
            <a:ext cx="234696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b"/>
          <a:lstStyle/>
          <a:p>
            <a:pPr algn="r"/>
            <a:fld id="{14D5E3FA-6E33-4617-B096-BC13E0BCD740}" type="slidenum">
              <a:rPr lang="ja-JP" altLang="en-US" sz="1600">
                <a:latin typeface="Arial Rounded MT Bold" pitchFamily="34" charset="0"/>
                <a:ea typeface="ＭＳ Ｐゴシック" pitchFamily="34" charset="-128"/>
              </a:rPr>
              <a:pPr algn="r"/>
              <a:t>24</a:t>
            </a:fld>
            <a:endParaRPr lang="en-US" altLang="ja-JP" sz="1600" dirty="0">
              <a:latin typeface="Arial Rounded MT Bold" pitchFamily="34" charset="0"/>
              <a:ea typeface="ＭＳ Ｐゴシック" pitchFamily="34" charset="-128"/>
            </a:endParaRPr>
          </a:p>
        </p:txBody>
      </p:sp>
      <p:sp>
        <p:nvSpPr>
          <p:cNvPr id="31" name="Footer Placeholder 4"/>
          <p:cNvSpPr>
            <a:spLocks noGrp="1"/>
          </p:cNvSpPr>
          <p:nvPr>
            <p:ph type="ftr" sz="quarter" idx="11"/>
          </p:nvPr>
        </p:nvSpPr>
        <p:spPr>
          <a:xfrm>
            <a:off x="2598420" y="7232650"/>
            <a:ext cx="4861560"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827795" indent="-318383" eaLnBrk="0" hangingPunct="0">
              <a:defRPr sz="3100">
                <a:solidFill>
                  <a:schemeClr val="tx1"/>
                </a:solidFill>
                <a:latin typeface="Arial" charset="0"/>
              </a:defRPr>
            </a:lvl2pPr>
            <a:lvl3pPr marL="1273531" indent="-254706" eaLnBrk="0" hangingPunct="0">
              <a:defRPr sz="3100">
                <a:solidFill>
                  <a:schemeClr val="tx1"/>
                </a:solidFill>
                <a:latin typeface="Arial" charset="0"/>
              </a:defRPr>
            </a:lvl3pPr>
            <a:lvl4pPr marL="1782943" indent="-254706" eaLnBrk="0" hangingPunct="0">
              <a:defRPr sz="3100">
                <a:solidFill>
                  <a:schemeClr val="tx1"/>
                </a:solidFill>
                <a:latin typeface="Arial" charset="0"/>
              </a:defRPr>
            </a:lvl4pPr>
            <a:lvl5pPr marL="2292355" indent="-254706" eaLnBrk="0" hangingPunct="0">
              <a:defRPr sz="3100">
                <a:solidFill>
                  <a:schemeClr val="tx1"/>
                </a:solidFill>
                <a:latin typeface="Arial" charset="0"/>
              </a:defRPr>
            </a:lvl5pPr>
            <a:lvl6pPr marL="2801767" indent="-254706" eaLnBrk="0" fontAlgn="base" hangingPunct="0">
              <a:spcBef>
                <a:spcPct val="0"/>
              </a:spcBef>
              <a:spcAft>
                <a:spcPct val="0"/>
              </a:spcAft>
              <a:defRPr sz="3100">
                <a:solidFill>
                  <a:schemeClr val="tx1"/>
                </a:solidFill>
                <a:latin typeface="Arial" charset="0"/>
              </a:defRPr>
            </a:lvl6pPr>
            <a:lvl7pPr marL="3311180" indent="-254706" eaLnBrk="0" fontAlgn="base" hangingPunct="0">
              <a:spcBef>
                <a:spcPct val="0"/>
              </a:spcBef>
              <a:spcAft>
                <a:spcPct val="0"/>
              </a:spcAft>
              <a:defRPr sz="3100">
                <a:solidFill>
                  <a:schemeClr val="tx1"/>
                </a:solidFill>
                <a:latin typeface="Arial" charset="0"/>
              </a:defRPr>
            </a:lvl7pPr>
            <a:lvl8pPr marL="3820592" indent="-254706" eaLnBrk="0" fontAlgn="base" hangingPunct="0">
              <a:spcBef>
                <a:spcPct val="0"/>
              </a:spcBef>
              <a:spcAft>
                <a:spcPct val="0"/>
              </a:spcAft>
              <a:defRPr sz="3100">
                <a:solidFill>
                  <a:schemeClr val="tx1"/>
                </a:solidFill>
                <a:latin typeface="Arial" charset="0"/>
              </a:defRPr>
            </a:lvl8pPr>
            <a:lvl9pPr marL="4330004" indent="-254706" eaLnBrk="0" fontAlgn="base" hangingPunct="0">
              <a:spcBef>
                <a:spcPct val="0"/>
              </a:spcBef>
              <a:spcAft>
                <a:spcPct val="0"/>
              </a:spcAft>
              <a:defRPr sz="3100">
                <a:solidFill>
                  <a:schemeClr val="tx1"/>
                </a:solidFill>
                <a:latin typeface="Arial" charset="0"/>
              </a:defRPr>
            </a:lvl9pPr>
          </a:lstStyle>
          <a:p>
            <a:pPr eaLnBrk="1" hangingPunct="1"/>
            <a:r>
              <a:rPr lang="en-US" altLang="ja-JP" sz="1600" dirty="0" smtClean="0">
                <a:latin typeface="Arial Rounded MT Bold" pitchFamily="34" charset="0"/>
              </a:rPr>
              <a:t>CMS Dark Matter</a:t>
            </a:r>
          </a:p>
        </p:txBody>
      </p:sp>
      <p:cxnSp>
        <p:nvCxnSpPr>
          <p:cNvPr id="4" name="Straight Arrow Connector 3"/>
          <p:cNvCxnSpPr/>
          <p:nvPr/>
        </p:nvCxnSpPr>
        <p:spPr>
          <a:xfrm>
            <a:off x="502920" y="4559808"/>
            <a:ext cx="20116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02920" y="2487168"/>
            <a:ext cx="0" cy="20726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68037" y="4490720"/>
            <a:ext cx="858177" cy="441431"/>
          </a:xfrm>
          <a:prstGeom prst="rect">
            <a:avLst/>
          </a:prstGeom>
          <a:noFill/>
        </p:spPr>
        <p:txBody>
          <a:bodyPr wrap="none" lIns="101882" tIns="50941" rIns="101882" bIns="50941" rtlCol="0">
            <a:spAutoFit/>
          </a:bodyPr>
          <a:lstStyle/>
          <a:p>
            <a:r>
              <a:rPr lang="en-US" sz="2200" dirty="0" smtClean="0"/>
              <a:t>mass</a:t>
            </a:r>
            <a:endParaRPr lang="en-US" sz="2200" dirty="0"/>
          </a:p>
        </p:txBody>
      </p:sp>
      <p:sp>
        <p:nvSpPr>
          <p:cNvPr id="8" name="TextBox 7"/>
          <p:cNvSpPr txBox="1"/>
          <p:nvPr/>
        </p:nvSpPr>
        <p:spPr>
          <a:xfrm rot="-5400000">
            <a:off x="-421844" y="3348288"/>
            <a:ext cx="1326581" cy="440121"/>
          </a:xfrm>
          <a:prstGeom prst="rect">
            <a:avLst/>
          </a:prstGeom>
          <a:noFill/>
        </p:spPr>
        <p:txBody>
          <a:bodyPr wrap="none" lIns="101882" tIns="50941" rIns="101882" bIns="50941" rtlCol="0">
            <a:spAutoFit/>
          </a:bodyPr>
          <a:lstStyle/>
          <a:p>
            <a:r>
              <a:rPr lang="en-US" sz="2200" dirty="0" smtClean="0"/>
              <a:t>program</a:t>
            </a:r>
            <a:endParaRPr lang="en-US" sz="2200" dirty="0"/>
          </a:p>
        </p:txBody>
      </p:sp>
      <p:cxnSp>
        <p:nvCxnSpPr>
          <p:cNvPr id="10" name="Straight Connector 9"/>
          <p:cNvCxnSpPr/>
          <p:nvPr/>
        </p:nvCxnSpPr>
        <p:spPr>
          <a:xfrm flipV="1">
            <a:off x="3973068" y="1077773"/>
            <a:ext cx="0" cy="28429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594092" y="4767072"/>
            <a:ext cx="0" cy="22799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60132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half" idx="10"/>
          </p:nvPr>
        </p:nvSpPr>
        <p:spPr/>
        <p:txBody>
          <a:bodyPr/>
          <a:lstStyle/>
          <a:p>
            <a:r>
              <a:rPr lang="en-US"/>
              <a:t>High Energy Seminar</a:t>
            </a:r>
          </a:p>
          <a:p>
            <a:r>
              <a:rPr lang="en-US">
                <a:solidFill>
                  <a:schemeClr val="tx1"/>
                </a:solidFill>
              </a:rPr>
              <a:t>April, 2010</a:t>
            </a:r>
          </a:p>
        </p:txBody>
      </p:sp>
      <p:sp>
        <p:nvSpPr>
          <p:cNvPr id="9" name="Footer Placeholder 2"/>
          <p:cNvSpPr>
            <a:spLocks noGrp="1"/>
          </p:cNvSpPr>
          <p:nvPr>
            <p:ph type="ftr" sz="quarter" idx="11"/>
          </p:nvPr>
        </p:nvSpPr>
        <p:spPr/>
        <p:txBody>
          <a:bodyPr/>
          <a:lstStyle/>
          <a:p>
            <a:endParaRPr lang="en-US"/>
          </a:p>
          <a:p>
            <a:r>
              <a:rPr lang="en-US"/>
              <a:t>SUSY Searches at CDF</a:t>
            </a:r>
          </a:p>
          <a:p>
            <a:r>
              <a:rPr lang="en-US">
                <a:solidFill>
                  <a:schemeClr val="tx1"/>
                </a:solidFill>
              </a:rPr>
              <a:t>David Toback, Texas A&amp;M University</a:t>
            </a:r>
          </a:p>
        </p:txBody>
      </p:sp>
      <p:sp>
        <p:nvSpPr>
          <p:cNvPr id="10" name="Slide Number Placeholder 3"/>
          <p:cNvSpPr>
            <a:spLocks noGrp="1"/>
          </p:cNvSpPr>
          <p:nvPr>
            <p:ph type="sldNum" sz="quarter" idx="12"/>
          </p:nvPr>
        </p:nvSpPr>
        <p:spPr/>
        <p:txBody>
          <a:bodyPr/>
          <a:lstStyle/>
          <a:p>
            <a:fld id="{BE4AEF54-16A1-4D90-97B9-940929F9CCD7}" type="slidenum">
              <a:rPr lang="en-US"/>
              <a:pPr/>
              <a:t>25</a:t>
            </a:fld>
            <a:endParaRPr lang="en-US"/>
          </a:p>
        </p:txBody>
      </p:sp>
      <p:sp>
        <p:nvSpPr>
          <p:cNvPr id="1212418" name="Rectangle 2"/>
          <p:cNvSpPr>
            <a:spLocks noGrp="1" noChangeArrowheads="1"/>
          </p:cNvSpPr>
          <p:nvPr>
            <p:ph type="title" idx="4294967295"/>
          </p:nvPr>
        </p:nvSpPr>
        <p:spPr>
          <a:xfrm>
            <a:off x="0" y="0"/>
            <a:ext cx="10058400" cy="1036320"/>
          </a:xfrm>
          <a:solidFill>
            <a:srgbClr val="FFFF00"/>
          </a:solidFill>
        </p:spPr>
        <p:txBody>
          <a:bodyPr lIns="101585" tIns="50793" rIns="101585" bIns="50793"/>
          <a:lstStyle/>
          <a:p>
            <a:r>
              <a:rPr lang="de-DE" sz="6000" i="1" dirty="0"/>
              <a:t>SUSY in Trilepton Events?</a:t>
            </a:r>
          </a:p>
        </p:txBody>
      </p:sp>
      <p:grpSp>
        <p:nvGrpSpPr>
          <p:cNvPr id="2" name="Group 3"/>
          <p:cNvGrpSpPr>
            <a:grpSpLocks/>
          </p:cNvGrpSpPr>
          <p:nvPr/>
        </p:nvGrpSpPr>
        <p:grpSpPr bwMode="auto">
          <a:xfrm>
            <a:off x="3771900" y="1381760"/>
            <a:ext cx="6370320" cy="5181600"/>
            <a:chOff x="3264" y="432"/>
            <a:chExt cx="2496" cy="1820"/>
          </a:xfrm>
        </p:grpSpPr>
        <p:pic>
          <p:nvPicPr>
            <p:cNvPr id="1212420" name="Picture 44" descr="ttt_opt_met"/>
            <p:cNvPicPr>
              <a:picLocks noChangeAspect="1" noChangeArrowheads="1"/>
            </p:cNvPicPr>
            <p:nvPr/>
          </p:nvPicPr>
          <p:blipFill>
            <a:blip r:embed="rId2" cstate="print"/>
            <a:srcRect r="5882"/>
            <a:stretch>
              <a:fillRect/>
            </a:stretch>
          </p:blipFill>
          <p:spPr bwMode="auto">
            <a:xfrm>
              <a:off x="3264" y="432"/>
              <a:ext cx="2496" cy="1820"/>
            </a:xfrm>
            <a:prstGeom prst="rect">
              <a:avLst/>
            </a:prstGeom>
            <a:noFill/>
            <a:ln w="9525">
              <a:noFill/>
              <a:miter lim="800000"/>
              <a:headEnd/>
              <a:tailEnd/>
            </a:ln>
          </p:spPr>
        </p:pic>
        <p:sp>
          <p:nvSpPr>
            <p:cNvPr id="1212421" name="Text Box 68"/>
            <p:cNvSpPr txBox="1">
              <a:spLocks noChangeArrowheads="1"/>
            </p:cNvSpPr>
            <p:nvPr/>
          </p:nvSpPr>
          <p:spPr bwMode="auto">
            <a:xfrm>
              <a:off x="4810" y="1461"/>
              <a:ext cx="379" cy="119"/>
            </a:xfrm>
            <a:prstGeom prst="rect">
              <a:avLst/>
            </a:prstGeom>
            <a:solidFill>
              <a:schemeClr val="bg1"/>
            </a:solidFill>
            <a:ln w="9525">
              <a:noFill/>
              <a:miter lim="800000"/>
              <a:headEnd/>
              <a:tailEnd/>
            </a:ln>
          </p:spPr>
          <p:txBody>
            <a:bodyPr wrap="none" lIns="91429" tIns="45714" rIns="91429" bIns="45714">
              <a:spAutoFit/>
            </a:bodyPr>
            <a:lstStyle/>
            <a:p>
              <a:pPr algn="l">
                <a:lnSpc>
                  <a:spcPct val="100000"/>
                </a:lnSpc>
                <a:spcBef>
                  <a:spcPct val="0"/>
                </a:spcBef>
              </a:pPr>
              <a:r>
                <a:rPr lang="en-US" sz="1600" dirty="0">
                  <a:solidFill>
                    <a:srgbClr val="FF6600"/>
                  </a:solidFill>
                  <a:latin typeface="Times New Roman" pitchFamily="18" charset="0"/>
                </a:rPr>
                <a:t>3 leptons</a:t>
              </a:r>
              <a:endParaRPr lang="fr-FR" sz="1600" dirty="0">
                <a:solidFill>
                  <a:srgbClr val="FF6600"/>
                </a:solidFill>
                <a:latin typeface="Times New Roman" pitchFamily="18" charset="0"/>
              </a:endParaRPr>
            </a:p>
          </p:txBody>
        </p:sp>
      </p:grpSp>
      <p:sp>
        <p:nvSpPr>
          <p:cNvPr id="1212424" name="Text Box 8"/>
          <p:cNvSpPr txBox="1">
            <a:spLocks noChangeArrowheads="1"/>
          </p:cNvSpPr>
          <p:nvPr/>
        </p:nvSpPr>
        <p:spPr bwMode="auto">
          <a:xfrm>
            <a:off x="5259705" y="2245360"/>
            <a:ext cx="4798695" cy="4719525"/>
          </a:xfrm>
          <a:prstGeom prst="rect">
            <a:avLst/>
          </a:prstGeom>
          <a:solidFill>
            <a:srgbClr val="C9C9C9"/>
          </a:solidFill>
          <a:ln w="38100" algn="ctr">
            <a:noFill/>
            <a:miter lim="800000"/>
            <a:headEnd/>
            <a:tailEnd/>
          </a:ln>
          <a:effectLst/>
        </p:spPr>
        <p:txBody>
          <a:bodyPr lIns="101882" tIns="50941" rIns="101882" bIns="50941">
            <a:spAutoFit/>
          </a:bodyPr>
          <a:lstStyle/>
          <a:p>
            <a:r>
              <a:rPr lang="en-US" sz="6000" dirty="0"/>
              <a:t>No evidence for SUSY or Dark Matter so set limits…</a:t>
            </a:r>
          </a:p>
        </p:txBody>
      </p:sp>
      <p:pic>
        <p:nvPicPr>
          <p:cNvPr id="1212426" name="Picture 5" descr="backgrounds"/>
          <p:cNvPicPr>
            <a:picLocks noChangeAspect="1" noChangeArrowheads="1"/>
          </p:cNvPicPr>
          <p:nvPr/>
        </p:nvPicPr>
        <p:blipFill>
          <a:blip r:embed="rId3" cstate="print"/>
          <a:srcRect t="3529" r="68597" b="51764"/>
          <a:stretch>
            <a:fillRect/>
          </a:stretch>
        </p:blipFill>
        <p:spPr bwMode="auto">
          <a:xfrm>
            <a:off x="0" y="1813560"/>
            <a:ext cx="3885407" cy="3281680"/>
          </a:xfrm>
          <a:prstGeom prst="rect">
            <a:avLst/>
          </a:prstGeom>
          <a:noFill/>
          <a:ln w="9525">
            <a:noFill/>
            <a:miter lim="800000"/>
            <a:headEnd/>
            <a:tailEnd/>
          </a:ln>
          <a:effectLst/>
        </p:spPr>
      </p:pic>
    </p:spTree>
  </p:cSld>
  <p:clrMapOvr>
    <a:masterClrMapping/>
  </p:clrMapOvr>
  <p:transition advTm="137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833 1.70213E-6 L -0.43334 1.70213E-6 " pathEditMode="relative" rAng="0" ptsTypes="AA">
                                      <p:cBhvr>
                                        <p:cTn id="6" dur="2000" fill="hold"/>
                                        <p:tgtEl>
                                          <p:spTgt spid="2"/>
                                        </p:tgtEl>
                                        <p:attrNameLst>
                                          <p:attrName>ppt_x</p:attrName>
                                          <p:attrName>ppt_y</p:attrName>
                                        </p:attrNameLst>
                                      </p:cBhvr>
                                      <p:rCtr x="-221" y="0"/>
                                    </p:animMotion>
                                  </p:childTnLst>
                                </p:cTn>
                              </p:par>
                              <p:par>
                                <p:cTn id="7" presetID="10" presetClass="exit" presetSubtype="0" fill="hold" nodeType="withEffect">
                                  <p:stCondLst>
                                    <p:cond delay="0"/>
                                  </p:stCondLst>
                                  <p:childTnLst>
                                    <p:animEffect transition="out" filter="fade">
                                      <p:cBhvr>
                                        <p:cTn id="8" dur="2000"/>
                                        <p:tgtEl>
                                          <p:spTgt spid="1212426"/>
                                        </p:tgtEl>
                                      </p:cBhvr>
                                    </p:animEffect>
                                    <p:set>
                                      <p:cBhvr>
                                        <p:cTn id="9" dur="1" fill="hold">
                                          <p:stCondLst>
                                            <p:cond delay="1999"/>
                                          </p:stCondLst>
                                        </p:cTn>
                                        <p:tgtEl>
                                          <p:spTgt spid="1212426"/>
                                        </p:tgtEl>
                                        <p:attrNameLst>
                                          <p:attrName>style.visibility</p:attrName>
                                        </p:attrNameLst>
                                      </p:cBhvr>
                                      <p:to>
                                        <p:strVal val="hidden"/>
                                      </p:to>
                                    </p:set>
                                  </p:childTnLst>
                                </p:cTn>
                              </p:par>
                              <p:par>
                                <p:cTn id="10" presetID="6" presetClass="emph" presetSubtype="0" fill="hold" nodeType="withEffect">
                                  <p:stCondLst>
                                    <p:cond delay="0"/>
                                  </p:stCondLst>
                                  <p:childTnLst>
                                    <p:animScale>
                                      <p:cBhvr>
                                        <p:cTn id="11" dur="2000" fill="hold"/>
                                        <p:tgtEl>
                                          <p:spTgt spid="2"/>
                                        </p:tgtEl>
                                      </p:cBhvr>
                                      <p:by x="85000" y="85000"/>
                                    </p:animScale>
                                  </p:childTnLst>
                                </p:cTn>
                              </p:par>
                              <p:par>
                                <p:cTn id="12" presetID="10" presetClass="entr" presetSubtype="0" fill="hold" grpId="0" nodeType="withEffect">
                                  <p:stCondLst>
                                    <p:cond delay="0"/>
                                  </p:stCondLst>
                                  <p:childTnLst>
                                    <p:set>
                                      <p:cBhvr>
                                        <p:cTn id="13" dur="1" fill="hold">
                                          <p:stCondLst>
                                            <p:cond delay="0"/>
                                          </p:stCondLst>
                                        </p:cTn>
                                        <p:tgtEl>
                                          <p:spTgt spid="1212424"/>
                                        </p:tgtEl>
                                        <p:attrNameLst>
                                          <p:attrName>style.visibility</p:attrName>
                                        </p:attrNameLst>
                                      </p:cBhvr>
                                      <p:to>
                                        <p:strVal val="visible"/>
                                      </p:to>
                                    </p:set>
                                    <p:animEffect transition="in" filter="fade">
                                      <p:cBhvr>
                                        <p:cTn id="14" dur="2000"/>
                                        <p:tgtEl>
                                          <p:spTgt spid="1212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1"/>
          <p:cNvSpPr>
            <a:spLocks noGrp="1"/>
          </p:cNvSpPr>
          <p:nvPr>
            <p:ph type="dt" sz="half" idx="10"/>
          </p:nvPr>
        </p:nvSpPr>
        <p:spPr/>
        <p:txBody>
          <a:bodyPr/>
          <a:lstStyle/>
          <a:p>
            <a:r>
              <a:rPr lang="en-US"/>
              <a:t>High Energy Seminar</a:t>
            </a:r>
          </a:p>
          <a:p>
            <a:r>
              <a:rPr lang="en-US">
                <a:solidFill>
                  <a:schemeClr val="tx1"/>
                </a:solidFill>
              </a:rPr>
              <a:t>April, 2010</a:t>
            </a:r>
          </a:p>
        </p:txBody>
      </p:sp>
      <p:sp>
        <p:nvSpPr>
          <p:cNvPr id="22" name="Footer Placeholder 2"/>
          <p:cNvSpPr>
            <a:spLocks noGrp="1"/>
          </p:cNvSpPr>
          <p:nvPr>
            <p:ph type="ftr" sz="quarter" idx="11"/>
          </p:nvPr>
        </p:nvSpPr>
        <p:spPr/>
        <p:txBody>
          <a:bodyPr/>
          <a:lstStyle/>
          <a:p>
            <a:endParaRPr lang="en-US"/>
          </a:p>
          <a:p>
            <a:r>
              <a:rPr lang="en-US"/>
              <a:t>SUSY Searches at CDF</a:t>
            </a:r>
          </a:p>
          <a:p>
            <a:r>
              <a:rPr lang="en-US">
                <a:solidFill>
                  <a:schemeClr val="tx1"/>
                </a:solidFill>
              </a:rPr>
              <a:t>David Toback, Texas A&amp;M University</a:t>
            </a:r>
          </a:p>
        </p:txBody>
      </p:sp>
      <p:sp>
        <p:nvSpPr>
          <p:cNvPr id="23" name="Slide Number Placeholder 3"/>
          <p:cNvSpPr>
            <a:spLocks noGrp="1"/>
          </p:cNvSpPr>
          <p:nvPr>
            <p:ph type="sldNum" sz="quarter" idx="12"/>
          </p:nvPr>
        </p:nvSpPr>
        <p:spPr/>
        <p:txBody>
          <a:bodyPr/>
          <a:lstStyle/>
          <a:p>
            <a:fld id="{7285E4D1-CD72-4259-A69E-826749052A18}" type="slidenum">
              <a:rPr lang="en-US"/>
              <a:pPr/>
              <a:t>26</a:t>
            </a:fld>
            <a:endParaRPr lang="en-US"/>
          </a:p>
        </p:txBody>
      </p:sp>
      <p:sp>
        <p:nvSpPr>
          <p:cNvPr id="1070082" name="Rectangle 2"/>
          <p:cNvSpPr>
            <a:spLocks noGrp="1" noChangeArrowheads="1"/>
          </p:cNvSpPr>
          <p:nvPr>
            <p:ph type="title" idx="4294967295"/>
          </p:nvPr>
        </p:nvSpPr>
        <p:spPr/>
        <p:txBody>
          <a:bodyPr lIns="101597" tIns="50799" rIns="101597" bIns="50799"/>
          <a:lstStyle/>
          <a:p>
            <a:r>
              <a:rPr lang="de-DE"/>
              <a:t>Trileptons in mSUGRA</a:t>
            </a:r>
          </a:p>
        </p:txBody>
      </p:sp>
      <p:pic>
        <p:nvPicPr>
          <p:cNvPr id="1070083" name="Picture 3" descr="exclusion_color"/>
          <p:cNvPicPr>
            <a:picLocks noGrp="1" noChangeAspect="1" noChangeArrowheads="1"/>
          </p:cNvPicPr>
          <p:nvPr>
            <p:ph idx="4294967295"/>
          </p:nvPr>
        </p:nvPicPr>
        <p:blipFill>
          <a:blip r:embed="rId3" cstate="print"/>
          <a:srcRect t="9006" r="-134"/>
          <a:stretch>
            <a:fillRect/>
          </a:stretch>
        </p:blipFill>
        <p:spPr>
          <a:xfrm>
            <a:off x="502920" y="1640840"/>
            <a:ext cx="7795260" cy="5527040"/>
          </a:xfrm>
        </p:spPr>
      </p:pic>
      <p:sp>
        <p:nvSpPr>
          <p:cNvPr id="1070084" name="Text Box 4"/>
          <p:cNvSpPr txBox="1">
            <a:spLocks noChangeArrowheads="1"/>
          </p:cNvSpPr>
          <p:nvPr/>
        </p:nvSpPr>
        <p:spPr bwMode="auto">
          <a:xfrm>
            <a:off x="1316673" y="6012816"/>
            <a:ext cx="2786386" cy="520871"/>
          </a:xfrm>
          <a:prstGeom prst="rect">
            <a:avLst/>
          </a:prstGeom>
          <a:noFill/>
          <a:ln w="9525" algn="ctr">
            <a:noFill/>
            <a:miter lim="800000"/>
            <a:headEnd/>
            <a:tailEnd/>
          </a:ln>
        </p:spPr>
        <p:txBody>
          <a:bodyPr wrap="none" lIns="89113" tIns="44557" rIns="89113" bIns="44557">
            <a:spAutoFit/>
          </a:bodyPr>
          <a:lstStyle/>
          <a:p>
            <a:pPr algn="l" defTabSz="1017056">
              <a:spcBef>
                <a:spcPct val="0"/>
              </a:spcBef>
            </a:pPr>
            <a:r>
              <a:rPr lang="de-DE" sz="2800" dirty="0">
                <a:solidFill>
                  <a:schemeClr val="tx1"/>
                </a:solidFill>
                <a:latin typeface="Arial" pitchFamily="34" charset="0"/>
              </a:rPr>
              <a:t>LEP direct limit</a:t>
            </a:r>
          </a:p>
        </p:txBody>
      </p:sp>
      <p:sp>
        <p:nvSpPr>
          <p:cNvPr id="1070085" name="Text Box 5"/>
          <p:cNvSpPr txBox="1">
            <a:spLocks noChangeArrowheads="1"/>
          </p:cNvSpPr>
          <p:nvPr/>
        </p:nvSpPr>
        <p:spPr bwMode="auto">
          <a:xfrm>
            <a:off x="2457632" y="4629257"/>
            <a:ext cx="2462643" cy="643982"/>
          </a:xfrm>
          <a:prstGeom prst="rect">
            <a:avLst/>
          </a:prstGeom>
          <a:noFill/>
          <a:ln w="9525">
            <a:noFill/>
            <a:miter lim="800000"/>
            <a:headEnd/>
            <a:tailEnd/>
          </a:ln>
        </p:spPr>
        <p:txBody>
          <a:bodyPr wrap="none" lIns="89113" tIns="44557" rIns="89113" bIns="44557">
            <a:spAutoFit/>
          </a:bodyPr>
          <a:lstStyle/>
          <a:p>
            <a:pPr defTabSz="1017056">
              <a:spcBef>
                <a:spcPct val="0"/>
              </a:spcBef>
            </a:pPr>
            <a:r>
              <a:rPr lang="de-DE" sz="1800" dirty="0">
                <a:solidFill>
                  <a:schemeClr val="tx1"/>
                </a:solidFill>
                <a:latin typeface="Arial" pitchFamily="34" charset="0"/>
              </a:rPr>
              <a:t>Decay dominantly</a:t>
            </a:r>
          </a:p>
          <a:p>
            <a:pPr defTabSz="1017056">
              <a:spcBef>
                <a:spcPct val="0"/>
              </a:spcBef>
            </a:pPr>
            <a:r>
              <a:rPr lang="de-DE" sz="1800" dirty="0">
                <a:solidFill>
                  <a:schemeClr val="tx1"/>
                </a:solidFill>
                <a:latin typeface="Arial" pitchFamily="34" charset="0"/>
              </a:rPr>
              <a:t>via on-shell sleptons</a:t>
            </a:r>
          </a:p>
        </p:txBody>
      </p:sp>
      <p:sp>
        <p:nvSpPr>
          <p:cNvPr id="1070086" name="Text Box 6"/>
          <p:cNvSpPr txBox="1">
            <a:spLocks noChangeArrowheads="1"/>
          </p:cNvSpPr>
          <p:nvPr/>
        </p:nvSpPr>
        <p:spPr bwMode="auto">
          <a:xfrm>
            <a:off x="4832750" y="5584614"/>
            <a:ext cx="2154866" cy="643982"/>
          </a:xfrm>
          <a:prstGeom prst="rect">
            <a:avLst/>
          </a:prstGeom>
          <a:noFill/>
          <a:ln w="9525">
            <a:noFill/>
            <a:miter lim="800000"/>
            <a:headEnd/>
            <a:tailEnd/>
          </a:ln>
        </p:spPr>
        <p:txBody>
          <a:bodyPr wrap="none" lIns="89113" tIns="44557" rIns="89113" bIns="44557">
            <a:spAutoFit/>
          </a:bodyPr>
          <a:lstStyle/>
          <a:p>
            <a:pPr defTabSz="1017056">
              <a:spcBef>
                <a:spcPct val="0"/>
              </a:spcBef>
            </a:pPr>
            <a:r>
              <a:rPr lang="de-DE" sz="1800" dirty="0">
                <a:solidFill>
                  <a:schemeClr val="tx1"/>
                </a:solidFill>
                <a:latin typeface="Arial" pitchFamily="34" charset="0"/>
              </a:rPr>
              <a:t>Decay dominantly</a:t>
            </a:r>
          </a:p>
          <a:p>
            <a:pPr defTabSz="1017056">
              <a:spcBef>
                <a:spcPct val="0"/>
              </a:spcBef>
            </a:pPr>
            <a:r>
              <a:rPr lang="de-DE" sz="1800" dirty="0">
                <a:solidFill>
                  <a:schemeClr val="tx1"/>
                </a:solidFill>
                <a:latin typeface="Arial" pitchFamily="34" charset="0"/>
              </a:rPr>
              <a:t>via off-shell W/Z</a:t>
            </a:r>
          </a:p>
        </p:txBody>
      </p:sp>
      <p:cxnSp>
        <p:nvCxnSpPr>
          <p:cNvPr id="11" name="Straight Connector 10"/>
          <p:cNvCxnSpPr/>
          <p:nvPr/>
        </p:nvCxnSpPr>
        <p:spPr bwMode="auto">
          <a:xfrm rot="5400000" flipH="1" flipV="1">
            <a:off x="2986273" y="4127315"/>
            <a:ext cx="4855950" cy="1747"/>
          </a:xfrm>
          <a:prstGeom prst="line">
            <a:avLst/>
          </a:prstGeom>
          <a:ln w="127000">
            <a:solidFill>
              <a:srgbClr val="FF0000"/>
            </a:solidFill>
            <a:prstDash val="dash"/>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bwMode="auto">
          <a:xfrm rot="5400000" flipH="1" flipV="1">
            <a:off x="1322943" y="4126415"/>
            <a:ext cx="4857750" cy="1747"/>
          </a:xfrm>
          <a:prstGeom prst="line">
            <a:avLst/>
          </a:prstGeom>
          <a:ln w="127000">
            <a:solidFill>
              <a:srgbClr val="FF0000"/>
            </a:solidFill>
            <a:prstDash val="dash"/>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070089" name="Rectangle 9"/>
          <p:cNvSpPr>
            <a:spLocks noChangeArrowheads="1"/>
          </p:cNvSpPr>
          <p:nvPr/>
        </p:nvSpPr>
        <p:spPr bwMode="auto">
          <a:xfrm>
            <a:off x="1341120" y="3755287"/>
            <a:ext cx="6035040" cy="779985"/>
          </a:xfrm>
          <a:prstGeom prst="rect">
            <a:avLst/>
          </a:prstGeom>
          <a:solidFill>
            <a:schemeClr val="bg1"/>
          </a:solidFill>
          <a:ln w="38100" algn="ctr">
            <a:noFill/>
            <a:miter lim="800000"/>
            <a:headEnd/>
            <a:tailEnd/>
          </a:ln>
          <a:effectLst/>
        </p:spPr>
        <p:txBody>
          <a:bodyPr lIns="101882" tIns="50941" rIns="101882" bIns="50941" anchor="ctr">
            <a:spAutoFit/>
          </a:bodyPr>
          <a:lstStyle/>
          <a:p>
            <a:endParaRPr lang="en-US"/>
          </a:p>
        </p:txBody>
      </p:sp>
      <p:sp>
        <p:nvSpPr>
          <p:cNvPr id="1070096" name="Text Box 5"/>
          <p:cNvSpPr txBox="1">
            <a:spLocks noChangeArrowheads="1"/>
          </p:cNvSpPr>
          <p:nvPr/>
        </p:nvSpPr>
        <p:spPr bwMode="auto">
          <a:xfrm>
            <a:off x="1840343" y="4634654"/>
            <a:ext cx="3166360" cy="643982"/>
          </a:xfrm>
          <a:prstGeom prst="rect">
            <a:avLst/>
          </a:prstGeom>
          <a:solidFill>
            <a:srgbClr val="FFFF00"/>
          </a:solidFill>
          <a:ln w="9525">
            <a:noFill/>
            <a:miter lim="800000"/>
            <a:headEnd/>
            <a:tailEnd/>
          </a:ln>
        </p:spPr>
        <p:txBody>
          <a:bodyPr wrap="none" lIns="89113" tIns="44557" rIns="89113" bIns="44557">
            <a:spAutoFit/>
          </a:bodyPr>
          <a:lstStyle/>
          <a:p>
            <a:pPr defTabSz="1017056">
              <a:spcBef>
                <a:spcPct val="0"/>
              </a:spcBef>
            </a:pPr>
            <a:r>
              <a:rPr lang="de-DE" sz="1800" dirty="0">
                <a:solidFill>
                  <a:schemeClr val="tx1"/>
                </a:solidFill>
              </a:rPr>
              <a:t>Gauginos Decay dominantly</a:t>
            </a:r>
          </a:p>
          <a:p>
            <a:pPr defTabSz="1017056">
              <a:spcBef>
                <a:spcPct val="0"/>
              </a:spcBef>
            </a:pPr>
            <a:r>
              <a:rPr lang="de-DE" sz="1800" dirty="0">
                <a:solidFill>
                  <a:schemeClr val="tx1"/>
                </a:solidFill>
              </a:rPr>
              <a:t>via on-shell sleptons</a:t>
            </a:r>
          </a:p>
        </p:txBody>
      </p:sp>
      <p:sp>
        <p:nvSpPr>
          <p:cNvPr id="1070097" name="Text Box 6"/>
          <p:cNvSpPr txBox="1">
            <a:spLocks noChangeArrowheads="1"/>
          </p:cNvSpPr>
          <p:nvPr/>
        </p:nvSpPr>
        <p:spPr bwMode="auto">
          <a:xfrm>
            <a:off x="5020732" y="5152814"/>
            <a:ext cx="2199751" cy="920981"/>
          </a:xfrm>
          <a:prstGeom prst="rect">
            <a:avLst/>
          </a:prstGeom>
          <a:solidFill>
            <a:srgbClr val="FFFF00"/>
          </a:solidFill>
          <a:ln w="9525">
            <a:noFill/>
            <a:miter lim="800000"/>
            <a:headEnd/>
            <a:tailEnd/>
          </a:ln>
        </p:spPr>
        <p:txBody>
          <a:bodyPr wrap="none" lIns="89113" tIns="44557" rIns="89113" bIns="44557">
            <a:spAutoFit/>
          </a:bodyPr>
          <a:lstStyle/>
          <a:p>
            <a:pPr defTabSz="1017056">
              <a:spcBef>
                <a:spcPct val="0"/>
              </a:spcBef>
            </a:pPr>
            <a:r>
              <a:rPr lang="de-DE" sz="1800" dirty="0">
                <a:solidFill>
                  <a:schemeClr val="tx1"/>
                </a:solidFill>
              </a:rPr>
              <a:t>Gauginos Decay </a:t>
            </a:r>
          </a:p>
          <a:p>
            <a:pPr defTabSz="1017056">
              <a:spcBef>
                <a:spcPct val="0"/>
              </a:spcBef>
            </a:pPr>
            <a:r>
              <a:rPr lang="de-DE" sz="1800" dirty="0">
                <a:solidFill>
                  <a:schemeClr val="tx1"/>
                </a:solidFill>
              </a:rPr>
              <a:t>dominantly</a:t>
            </a:r>
          </a:p>
          <a:p>
            <a:pPr defTabSz="1017056">
              <a:spcBef>
                <a:spcPct val="0"/>
              </a:spcBef>
            </a:pPr>
            <a:r>
              <a:rPr lang="de-DE" sz="1800" dirty="0">
                <a:solidFill>
                  <a:schemeClr val="tx1"/>
                </a:solidFill>
              </a:rPr>
              <a:t>via off-shell W/Z</a:t>
            </a:r>
          </a:p>
        </p:txBody>
      </p:sp>
      <p:graphicFrame>
        <p:nvGraphicFramePr>
          <p:cNvPr id="1070098" name="Object 1052"/>
          <p:cNvGraphicFramePr>
            <a:graphicFrameLocks noChangeAspect="1"/>
          </p:cNvGraphicFramePr>
          <p:nvPr/>
        </p:nvGraphicFramePr>
        <p:xfrm>
          <a:off x="2184560" y="5181600"/>
          <a:ext cx="2518093" cy="518160"/>
        </p:xfrm>
        <a:graphic>
          <a:graphicData uri="http://schemas.openxmlformats.org/presentationml/2006/ole">
            <mc:AlternateContent xmlns:mc="http://schemas.openxmlformats.org/markup-compatibility/2006">
              <mc:Choice xmlns:v="urn:schemas-microsoft-com:vml" Requires="v">
                <p:oleObj spid="_x0000_s7178" name="Equation" r:id="rId4" imgW="1079280" imgH="215640" progId="Equation.3">
                  <p:embed/>
                </p:oleObj>
              </mc:Choice>
              <mc:Fallback>
                <p:oleObj name="Equation" r:id="rId4" imgW="1079280" imgH="215640" progId="Equation.3">
                  <p:embed/>
                  <p:pic>
                    <p:nvPicPr>
                      <p:cNvPr id="0" name="Object 1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4560" y="5181600"/>
                        <a:ext cx="2518093" cy="518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0099" name="Object 1052"/>
          <p:cNvGraphicFramePr>
            <a:graphicFrameLocks noChangeAspect="1"/>
          </p:cNvGraphicFramePr>
          <p:nvPr/>
        </p:nvGraphicFramePr>
        <p:xfrm>
          <a:off x="4782979" y="6016413"/>
          <a:ext cx="2514600" cy="518160"/>
        </p:xfrm>
        <a:graphic>
          <a:graphicData uri="http://schemas.openxmlformats.org/presentationml/2006/ole">
            <mc:AlternateContent xmlns:mc="http://schemas.openxmlformats.org/markup-compatibility/2006">
              <mc:Choice xmlns:v="urn:schemas-microsoft-com:vml" Requires="v">
                <p:oleObj spid="_x0000_s7179" name="Equation" r:id="rId6" imgW="1079280" imgH="215640" progId="Equation.3">
                  <p:embed/>
                </p:oleObj>
              </mc:Choice>
              <mc:Fallback>
                <p:oleObj name="Equation" r:id="rId6" imgW="1079280" imgH="215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2979" y="6016413"/>
                        <a:ext cx="2514600" cy="518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0100" name="Text Box 20"/>
          <p:cNvSpPr txBox="1">
            <a:spLocks noChangeArrowheads="1"/>
          </p:cNvSpPr>
          <p:nvPr/>
        </p:nvSpPr>
        <p:spPr bwMode="auto">
          <a:xfrm>
            <a:off x="7879080" y="3540761"/>
            <a:ext cx="2011680" cy="2180369"/>
          </a:xfrm>
          <a:prstGeom prst="rect">
            <a:avLst/>
          </a:prstGeom>
          <a:noFill/>
          <a:ln w="38100" algn="ctr">
            <a:noFill/>
            <a:miter lim="800000"/>
            <a:headEnd/>
            <a:tailEnd/>
          </a:ln>
          <a:effectLst/>
        </p:spPr>
        <p:txBody>
          <a:bodyPr lIns="101882" tIns="50941" rIns="101882" bIns="50941">
            <a:spAutoFit/>
          </a:bodyPr>
          <a:lstStyle/>
          <a:p>
            <a:r>
              <a:rPr lang="en-US" sz="2700" dirty="0">
                <a:solidFill>
                  <a:srgbClr val="0000FF"/>
                </a:solidFill>
              </a:rPr>
              <a:t>Look at the lines of constant M</a:t>
            </a:r>
            <a:r>
              <a:rPr lang="en-US" sz="2700" baseline="-25000" dirty="0">
                <a:solidFill>
                  <a:srgbClr val="0000FF"/>
                </a:solidFill>
              </a:rPr>
              <a:t>0</a:t>
            </a:r>
          </a:p>
        </p:txBody>
      </p:sp>
      <p:cxnSp>
        <p:nvCxnSpPr>
          <p:cNvPr id="2" name="Straight Connector 10"/>
          <p:cNvCxnSpPr>
            <a:cxnSpLocks noChangeShapeType="1"/>
          </p:cNvCxnSpPr>
          <p:nvPr/>
        </p:nvCxnSpPr>
        <p:spPr bwMode="auto">
          <a:xfrm rot="5400000" flipH="1" flipV="1">
            <a:off x="3019453" y="4105725"/>
            <a:ext cx="4855950" cy="1746"/>
          </a:xfrm>
          <a:prstGeom prst="line">
            <a:avLst/>
          </a:prstGeom>
          <a:noFill/>
          <a:ln w="9525" algn="ctr">
            <a:solidFill>
              <a:srgbClr val="0000FF"/>
            </a:solidFill>
            <a:prstDash val="dash"/>
            <a:round/>
            <a:headEnd/>
            <a:tailEnd/>
          </a:ln>
          <a:effectLst>
            <a:outerShdw dist="23000" dir="5400000" rotWithShape="0">
              <a:srgbClr val="000000">
                <a:alpha val="34999"/>
              </a:srgbClr>
            </a:outerShdw>
          </a:effectLst>
        </p:spPr>
      </p:cxnSp>
      <p:sp>
        <p:nvSpPr>
          <p:cNvPr id="1070104" name="Line 24"/>
          <p:cNvSpPr>
            <a:spLocks noChangeShapeType="1"/>
          </p:cNvSpPr>
          <p:nvPr/>
        </p:nvSpPr>
        <p:spPr bwMode="auto">
          <a:xfrm flipV="1">
            <a:off x="5448300" y="4404360"/>
            <a:ext cx="2598420" cy="431800"/>
          </a:xfrm>
          <a:prstGeom prst="line">
            <a:avLst/>
          </a:prstGeom>
          <a:noFill/>
          <a:ln w="38100">
            <a:solidFill>
              <a:srgbClr val="0000FF"/>
            </a:solidFill>
            <a:round/>
            <a:headEnd type="triangle" w="med" len="med"/>
            <a:tailEnd/>
          </a:ln>
          <a:effectLst/>
        </p:spPr>
        <p:txBody>
          <a:bodyPr lIns="101882" tIns="50941" rIns="101882" bIns="50941">
            <a:spAutoFit/>
          </a:bodyPr>
          <a:lstStyle/>
          <a:p>
            <a:endParaRPr lang="en-US"/>
          </a:p>
        </p:txBody>
      </p:sp>
      <p:sp>
        <p:nvSpPr>
          <p:cNvPr id="1070105" name="Rectangle 25"/>
          <p:cNvSpPr>
            <a:spLocks noChangeArrowheads="1"/>
          </p:cNvSpPr>
          <p:nvPr/>
        </p:nvSpPr>
        <p:spPr bwMode="auto">
          <a:xfrm>
            <a:off x="1424940" y="1899920"/>
            <a:ext cx="3771900" cy="2488145"/>
          </a:xfrm>
          <a:prstGeom prst="rect">
            <a:avLst/>
          </a:prstGeom>
          <a:solidFill>
            <a:srgbClr val="BCE6D9"/>
          </a:solidFill>
          <a:ln w="38100" algn="ctr">
            <a:noFill/>
            <a:miter lim="800000"/>
            <a:headEnd/>
            <a:tailEnd/>
          </a:ln>
          <a:effectLst/>
        </p:spPr>
        <p:txBody>
          <a:bodyPr lIns="101882" tIns="50941" rIns="101882" bIns="50941">
            <a:spAutoFit/>
          </a:bodyPr>
          <a:lstStyle/>
          <a:p>
            <a:pPr marL="212255" indent="-212255" algn="l"/>
            <a:r>
              <a:rPr lang="en-US" sz="3100" dirty="0"/>
              <a:t>The details of the full decay chains of the </a:t>
            </a:r>
            <a:r>
              <a:rPr lang="en-US" sz="3100" dirty="0" err="1"/>
              <a:t>gauginos</a:t>
            </a:r>
            <a:r>
              <a:rPr lang="en-US" sz="3100" dirty="0"/>
              <a:t> affects the final state kinematics</a:t>
            </a:r>
          </a:p>
        </p:txBody>
      </p:sp>
      <p:cxnSp>
        <p:nvCxnSpPr>
          <p:cNvPr id="3" name="Straight Connector 16"/>
          <p:cNvCxnSpPr>
            <a:cxnSpLocks noChangeShapeType="1"/>
          </p:cNvCxnSpPr>
          <p:nvPr/>
        </p:nvCxnSpPr>
        <p:spPr bwMode="auto">
          <a:xfrm rot="5400000" flipH="1" flipV="1">
            <a:off x="1356123" y="4104825"/>
            <a:ext cx="4857750" cy="1746"/>
          </a:xfrm>
          <a:prstGeom prst="line">
            <a:avLst/>
          </a:prstGeom>
          <a:noFill/>
          <a:ln w="9525" algn="ctr">
            <a:solidFill>
              <a:srgbClr val="0000FF"/>
            </a:solidFill>
            <a:prstDash val="dash"/>
            <a:round/>
            <a:headEnd/>
            <a:tailEnd/>
          </a:ln>
          <a:effectLst>
            <a:outerShdw dist="23000" dir="5400000" rotWithShape="0">
              <a:srgbClr val="000000">
                <a:alpha val="34999"/>
              </a:srgbClr>
            </a:outerShdw>
          </a:effectLst>
        </p:spPr>
      </p:cxnSp>
      <p:sp>
        <p:nvSpPr>
          <p:cNvPr id="1070103" name="Line 23"/>
          <p:cNvSpPr>
            <a:spLocks noChangeShapeType="1"/>
          </p:cNvSpPr>
          <p:nvPr/>
        </p:nvSpPr>
        <p:spPr bwMode="auto">
          <a:xfrm>
            <a:off x="3771900" y="3540760"/>
            <a:ext cx="4274820" cy="863600"/>
          </a:xfrm>
          <a:prstGeom prst="line">
            <a:avLst/>
          </a:prstGeom>
          <a:noFill/>
          <a:ln w="38100">
            <a:solidFill>
              <a:srgbClr val="0000FF"/>
            </a:solidFill>
            <a:round/>
            <a:headEnd type="triangle" w="med" len="med"/>
            <a:tailEnd/>
          </a:ln>
          <a:effectLst/>
        </p:spPr>
        <p:txBody>
          <a:bodyPr lIns="101882" tIns="50941" rIns="101882" bIns="50941">
            <a:spAutoFit/>
          </a:bodyPr>
          <a:lstStyle/>
          <a:p>
            <a:endParaRPr lang="en-US"/>
          </a:p>
        </p:txBody>
      </p:sp>
      <p:sp>
        <p:nvSpPr>
          <p:cNvPr id="1070095" name="Line 15"/>
          <p:cNvSpPr>
            <a:spLocks noChangeShapeType="1"/>
          </p:cNvSpPr>
          <p:nvPr/>
        </p:nvSpPr>
        <p:spPr bwMode="auto">
          <a:xfrm flipV="1">
            <a:off x="4196239" y="1612053"/>
            <a:ext cx="2766060" cy="4922520"/>
          </a:xfrm>
          <a:prstGeom prst="line">
            <a:avLst/>
          </a:prstGeom>
          <a:noFill/>
          <a:ln w="57150">
            <a:solidFill>
              <a:srgbClr val="FF0000"/>
            </a:solidFill>
            <a:prstDash val="sysDot"/>
            <a:round/>
            <a:headEnd/>
            <a:tailEnd/>
          </a:ln>
          <a:effectLst/>
        </p:spPr>
        <p:txBody>
          <a:bodyPr lIns="101882" tIns="50941" rIns="101882" bIns="50941">
            <a:spAutoFit/>
          </a:bodyPr>
          <a:lstStyle/>
          <a:p>
            <a:endParaRPr lang="en-US"/>
          </a:p>
        </p:txBody>
      </p:sp>
    </p:spTree>
  </p:cSld>
  <p:clrMapOvr>
    <a:masterClrMapping/>
  </p:clrMapOvr>
  <p:transition advTm="137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70095"/>
                                        </p:tgtEl>
                                        <p:attrNameLst>
                                          <p:attrName>style.visibility</p:attrName>
                                        </p:attrNameLst>
                                      </p:cBhvr>
                                      <p:to>
                                        <p:strVal val="visible"/>
                                      </p:to>
                                    </p:set>
                                    <p:animEffect transition="in" filter="wipe(down)">
                                      <p:cBhvr>
                                        <p:cTn id="7" dur="500"/>
                                        <p:tgtEl>
                                          <p:spTgt spid="107009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70098"/>
                                        </p:tgtEl>
                                        <p:attrNameLst>
                                          <p:attrName>style.visibility</p:attrName>
                                        </p:attrNameLst>
                                      </p:cBhvr>
                                      <p:to>
                                        <p:strVal val="visible"/>
                                      </p:to>
                                    </p:set>
                                    <p:animEffect transition="in" filter="wipe(left)">
                                      <p:cBhvr>
                                        <p:cTn id="11" dur="500"/>
                                        <p:tgtEl>
                                          <p:spTgt spid="107009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70099"/>
                                        </p:tgtEl>
                                        <p:attrNameLst>
                                          <p:attrName>style.visibility</p:attrName>
                                        </p:attrNameLst>
                                      </p:cBhvr>
                                      <p:to>
                                        <p:strVal val="visible"/>
                                      </p:to>
                                    </p:set>
                                    <p:animEffect transition="in" filter="wipe(left)">
                                      <p:cBhvr>
                                        <p:cTn id="15" dur="500"/>
                                        <p:tgtEl>
                                          <p:spTgt spid="1070099"/>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1070096"/>
                                        </p:tgtEl>
                                        <p:attrNameLst>
                                          <p:attrName>style.visibility</p:attrName>
                                        </p:attrNameLst>
                                      </p:cBhvr>
                                      <p:to>
                                        <p:strVal val="visible"/>
                                      </p:to>
                                    </p:set>
                                    <p:anim calcmode="lin" valueType="num">
                                      <p:cBhvr additive="base">
                                        <p:cTn id="19" dur="500" fill="hold"/>
                                        <p:tgtEl>
                                          <p:spTgt spid="1070096"/>
                                        </p:tgtEl>
                                        <p:attrNameLst>
                                          <p:attrName>ppt_x</p:attrName>
                                        </p:attrNameLst>
                                      </p:cBhvr>
                                      <p:tavLst>
                                        <p:tav tm="0">
                                          <p:val>
                                            <p:strVal val="0-#ppt_w/2"/>
                                          </p:val>
                                        </p:tav>
                                        <p:tav tm="100000">
                                          <p:val>
                                            <p:strVal val="#ppt_x"/>
                                          </p:val>
                                        </p:tav>
                                      </p:tavLst>
                                    </p:anim>
                                    <p:anim calcmode="lin" valueType="num">
                                      <p:cBhvr additive="base">
                                        <p:cTn id="20" dur="500" fill="hold"/>
                                        <p:tgtEl>
                                          <p:spTgt spid="1070096"/>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1070097"/>
                                        </p:tgtEl>
                                        <p:attrNameLst>
                                          <p:attrName>style.visibility</p:attrName>
                                        </p:attrNameLst>
                                      </p:cBhvr>
                                      <p:to>
                                        <p:strVal val="visible"/>
                                      </p:to>
                                    </p:set>
                                    <p:anim calcmode="lin" valueType="num">
                                      <p:cBhvr additive="base">
                                        <p:cTn id="24" dur="500" fill="hold"/>
                                        <p:tgtEl>
                                          <p:spTgt spid="1070097"/>
                                        </p:tgtEl>
                                        <p:attrNameLst>
                                          <p:attrName>ppt_x</p:attrName>
                                        </p:attrNameLst>
                                      </p:cBhvr>
                                      <p:tavLst>
                                        <p:tav tm="0">
                                          <p:val>
                                            <p:strVal val="1+#ppt_w/2"/>
                                          </p:val>
                                        </p:tav>
                                        <p:tav tm="100000">
                                          <p:val>
                                            <p:strVal val="#ppt_x"/>
                                          </p:val>
                                        </p:tav>
                                      </p:tavLst>
                                    </p:anim>
                                    <p:anim calcmode="lin" valueType="num">
                                      <p:cBhvr additive="base">
                                        <p:cTn id="25" dur="500" fill="hold"/>
                                        <p:tgtEl>
                                          <p:spTgt spid="107009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70100">
                                            <p:txEl>
                                              <p:pRg st="0" end="0"/>
                                            </p:txEl>
                                          </p:spTgt>
                                        </p:tgtEl>
                                        <p:attrNameLst>
                                          <p:attrName>style.visibility</p:attrName>
                                        </p:attrNameLst>
                                      </p:cBhvr>
                                      <p:to>
                                        <p:strVal val="visible"/>
                                      </p:to>
                                    </p:set>
                                    <p:animEffect transition="in" filter="fade">
                                      <p:cBhvr>
                                        <p:cTn id="30" dur="2000"/>
                                        <p:tgtEl>
                                          <p:spTgt spid="1070100">
                                            <p:txEl>
                                              <p:pRg st="0" end="0"/>
                                            </p:txEl>
                                          </p:spTgt>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070103"/>
                                        </p:tgtEl>
                                        <p:attrNameLst>
                                          <p:attrName>style.visibility</p:attrName>
                                        </p:attrNameLst>
                                      </p:cBhvr>
                                      <p:to>
                                        <p:strVal val="visible"/>
                                      </p:to>
                                    </p:set>
                                    <p:animEffect transition="in" filter="wipe(down)">
                                      <p:cBhvr>
                                        <p:cTn id="34" dur="500"/>
                                        <p:tgtEl>
                                          <p:spTgt spid="1070103"/>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070104"/>
                                        </p:tgtEl>
                                        <p:attrNameLst>
                                          <p:attrName>style.visibility</p:attrName>
                                        </p:attrNameLst>
                                      </p:cBhvr>
                                      <p:to>
                                        <p:strVal val="visible"/>
                                      </p:to>
                                    </p:set>
                                    <p:animEffect transition="in" filter="wipe(right)">
                                      <p:cBhvr>
                                        <p:cTn id="37" dur="500"/>
                                        <p:tgtEl>
                                          <p:spTgt spid="1070104"/>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96" grpId="0" animBg="1"/>
      <p:bldP spid="1070097" grpId="0" animBg="1"/>
      <p:bldP spid="1070104" grpId="0" animBg="1"/>
      <p:bldP spid="1070103" grpId="0" animBg="1"/>
      <p:bldP spid="107009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p:cNvSpPr>
            <a:spLocks noGrp="1"/>
          </p:cNvSpPr>
          <p:nvPr>
            <p:ph type="dt" sz="half" idx="10"/>
          </p:nvPr>
        </p:nvSpPr>
        <p:spPr/>
        <p:txBody>
          <a:bodyPr/>
          <a:lstStyle/>
          <a:p>
            <a:r>
              <a:rPr lang="en-US"/>
              <a:t>High Energy Seminar</a:t>
            </a:r>
          </a:p>
          <a:p>
            <a:r>
              <a:rPr lang="en-US">
                <a:solidFill>
                  <a:schemeClr val="tx1"/>
                </a:solidFill>
              </a:rPr>
              <a:t>April, 2010</a:t>
            </a:r>
          </a:p>
        </p:txBody>
      </p:sp>
      <p:sp>
        <p:nvSpPr>
          <p:cNvPr id="17" name="Footer Placeholder 2"/>
          <p:cNvSpPr>
            <a:spLocks noGrp="1"/>
          </p:cNvSpPr>
          <p:nvPr>
            <p:ph type="ftr" sz="quarter" idx="11"/>
          </p:nvPr>
        </p:nvSpPr>
        <p:spPr/>
        <p:txBody>
          <a:bodyPr/>
          <a:lstStyle/>
          <a:p>
            <a:endParaRPr lang="en-US"/>
          </a:p>
          <a:p>
            <a:r>
              <a:rPr lang="en-US"/>
              <a:t>SUSY Searches at CDF</a:t>
            </a:r>
          </a:p>
          <a:p>
            <a:r>
              <a:rPr lang="en-US">
                <a:solidFill>
                  <a:schemeClr val="tx1"/>
                </a:solidFill>
              </a:rPr>
              <a:t>David Toback, Texas A&amp;M University</a:t>
            </a:r>
          </a:p>
        </p:txBody>
      </p:sp>
      <p:sp>
        <p:nvSpPr>
          <p:cNvPr id="18" name="Slide Number Placeholder 3"/>
          <p:cNvSpPr>
            <a:spLocks noGrp="1"/>
          </p:cNvSpPr>
          <p:nvPr>
            <p:ph type="sldNum" sz="quarter" idx="12"/>
          </p:nvPr>
        </p:nvSpPr>
        <p:spPr/>
        <p:txBody>
          <a:bodyPr/>
          <a:lstStyle/>
          <a:p>
            <a:fld id="{1AF517DE-5B1D-482F-9DC6-2A4A5EE85238}" type="slidenum">
              <a:rPr lang="en-US"/>
              <a:pPr/>
              <a:t>27</a:t>
            </a:fld>
            <a:endParaRPr lang="en-US"/>
          </a:p>
        </p:txBody>
      </p:sp>
      <p:sp>
        <p:nvSpPr>
          <p:cNvPr id="888837" name="Rectangle 2"/>
          <p:cNvSpPr>
            <a:spLocks noGrp="1" noChangeArrowheads="1"/>
          </p:cNvSpPr>
          <p:nvPr>
            <p:ph type="title" idx="4294967295"/>
          </p:nvPr>
        </p:nvSpPr>
        <p:spPr>
          <a:xfrm>
            <a:off x="0" y="86360"/>
            <a:ext cx="5532120" cy="1209040"/>
          </a:xfrm>
          <a:solidFill>
            <a:srgbClr val="89FFD8"/>
          </a:solidFill>
        </p:spPr>
        <p:txBody>
          <a:bodyPr lIns="101597" tIns="50799" rIns="101597" bIns="50799"/>
          <a:lstStyle/>
          <a:p>
            <a:r>
              <a:rPr lang="de-DE" sz="4000" dirty="0"/>
              <a:t>Cross Section limits vs. Chargino Mass</a:t>
            </a:r>
          </a:p>
        </p:txBody>
      </p:sp>
      <p:pic>
        <p:nvPicPr>
          <p:cNvPr id="888838" name="Picture 3" descr="lim1_mSUGRA"/>
          <p:cNvPicPr>
            <a:picLocks noGrp="1" noChangeAspect="1" noChangeArrowheads="1"/>
          </p:cNvPicPr>
          <p:nvPr>
            <p:ph idx="4294967295"/>
          </p:nvPr>
        </p:nvPicPr>
        <p:blipFill>
          <a:blip r:embed="rId2" cstate="print"/>
          <a:srcRect/>
          <a:stretch>
            <a:fillRect/>
          </a:stretch>
        </p:blipFill>
        <p:spPr>
          <a:xfrm>
            <a:off x="5614195" y="518160"/>
            <a:ext cx="4444206" cy="3627120"/>
          </a:xfrm>
          <a:noFill/>
          <a:ln/>
        </p:spPr>
      </p:pic>
      <p:sp>
        <p:nvSpPr>
          <p:cNvPr id="888839" name="Line 8"/>
          <p:cNvSpPr>
            <a:spLocks noChangeShapeType="1"/>
          </p:cNvSpPr>
          <p:nvPr/>
        </p:nvSpPr>
        <p:spPr bwMode="auto">
          <a:xfrm>
            <a:off x="8130541" y="2849880"/>
            <a:ext cx="780574" cy="492972"/>
          </a:xfrm>
          <a:prstGeom prst="line">
            <a:avLst/>
          </a:prstGeom>
          <a:noFill/>
          <a:ln w="57150">
            <a:solidFill>
              <a:schemeClr val="tx1"/>
            </a:solidFill>
            <a:round/>
            <a:headEnd/>
            <a:tailEnd type="triangle" w="med" len="med"/>
          </a:ln>
        </p:spPr>
        <p:txBody>
          <a:bodyPr lIns="89300" tIns="44650" rIns="89300" bIns="44650"/>
          <a:lstStyle/>
          <a:p>
            <a:endParaRPr lang="en-US"/>
          </a:p>
        </p:txBody>
      </p:sp>
      <p:sp>
        <p:nvSpPr>
          <p:cNvPr id="888840" name="Rectangle 9"/>
          <p:cNvSpPr>
            <a:spLocks noChangeArrowheads="1"/>
          </p:cNvSpPr>
          <p:nvPr/>
        </p:nvSpPr>
        <p:spPr bwMode="auto">
          <a:xfrm>
            <a:off x="6705600" y="2159001"/>
            <a:ext cx="3352800" cy="667491"/>
          </a:xfrm>
          <a:prstGeom prst="rect">
            <a:avLst/>
          </a:prstGeom>
          <a:solidFill>
            <a:srgbClr val="E42F15"/>
          </a:solidFill>
          <a:ln w="9525">
            <a:noFill/>
            <a:miter lim="800000"/>
            <a:headEnd/>
            <a:tailEnd/>
          </a:ln>
        </p:spPr>
        <p:txBody>
          <a:bodyPr wrap="none" lIns="89113" tIns="44557" rIns="89113" bIns="44557" anchor="ctr"/>
          <a:lstStyle/>
          <a:p>
            <a:pPr algn="l" defTabSz="1017056">
              <a:spcBef>
                <a:spcPct val="0"/>
              </a:spcBef>
            </a:pPr>
            <a:r>
              <a:rPr lang="de-DE" sz="2100" dirty="0">
                <a:solidFill>
                  <a:schemeClr val="tx1"/>
                </a:solidFill>
              </a:rPr>
              <a:t>Exclude chargino masses </a:t>
            </a:r>
          </a:p>
          <a:p>
            <a:pPr algn="l" defTabSz="1017056">
              <a:spcBef>
                <a:spcPct val="0"/>
              </a:spcBef>
            </a:pPr>
            <a:r>
              <a:rPr lang="de-DE" sz="2100" dirty="0">
                <a:solidFill>
                  <a:schemeClr val="tx1"/>
                </a:solidFill>
              </a:rPr>
              <a:t>below ~145 GeV/c²</a:t>
            </a:r>
          </a:p>
        </p:txBody>
      </p:sp>
      <p:pic>
        <p:nvPicPr>
          <p:cNvPr id="888841" name="Picture 11" descr="nslepton.png"/>
          <p:cNvPicPr>
            <a:picLocks noChangeAspect="1"/>
          </p:cNvPicPr>
          <p:nvPr/>
        </p:nvPicPr>
        <p:blipFill>
          <a:blip r:embed="rId3" cstate="print"/>
          <a:srcRect/>
          <a:stretch>
            <a:fillRect/>
          </a:stretch>
        </p:blipFill>
        <p:spPr bwMode="auto">
          <a:xfrm>
            <a:off x="1851025" y="1381760"/>
            <a:ext cx="3261995" cy="2590800"/>
          </a:xfrm>
          <a:prstGeom prst="rect">
            <a:avLst/>
          </a:prstGeom>
          <a:noFill/>
          <a:ln w="9525">
            <a:noFill/>
            <a:miter lim="800000"/>
            <a:headEnd/>
            <a:tailEnd/>
          </a:ln>
        </p:spPr>
      </p:pic>
      <p:pic>
        <p:nvPicPr>
          <p:cNvPr id="888842" name="Picture 5" descr="lim2_mSUGRA"/>
          <p:cNvPicPr>
            <a:picLocks noChangeAspect="1" noChangeArrowheads="1"/>
          </p:cNvPicPr>
          <p:nvPr/>
        </p:nvPicPr>
        <p:blipFill>
          <a:blip r:embed="rId4" cstate="print"/>
          <a:srcRect/>
          <a:stretch>
            <a:fillRect/>
          </a:stretch>
        </p:blipFill>
        <p:spPr bwMode="auto">
          <a:xfrm>
            <a:off x="5614195" y="4145280"/>
            <a:ext cx="4444206" cy="3627120"/>
          </a:xfrm>
          <a:prstGeom prst="rect">
            <a:avLst/>
          </a:prstGeom>
          <a:noFill/>
          <a:ln w="9525">
            <a:noFill/>
            <a:miter lim="800000"/>
            <a:headEnd/>
            <a:tailEnd/>
          </a:ln>
          <a:effectLst/>
        </p:spPr>
      </p:pic>
      <p:pic>
        <p:nvPicPr>
          <p:cNvPr id="888843" name="Picture 6" descr="neuZ"/>
          <p:cNvPicPr>
            <a:picLocks noChangeAspect="1" noChangeArrowheads="1"/>
          </p:cNvPicPr>
          <p:nvPr/>
        </p:nvPicPr>
        <p:blipFill>
          <a:blip r:embed="rId5" cstate="print"/>
          <a:srcRect/>
          <a:stretch>
            <a:fillRect/>
          </a:stretch>
        </p:blipFill>
        <p:spPr bwMode="auto">
          <a:xfrm>
            <a:off x="1807370" y="4490720"/>
            <a:ext cx="2886551" cy="2590800"/>
          </a:xfrm>
          <a:prstGeom prst="rect">
            <a:avLst/>
          </a:prstGeom>
          <a:noFill/>
          <a:ln w="9525">
            <a:noFill/>
            <a:miter lim="800000"/>
            <a:headEnd/>
            <a:tailEnd/>
          </a:ln>
        </p:spPr>
      </p:pic>
      <p:sp>
        <p:nvSpPr>
          <p:cNvPr id="888845" name="Line 7"/>
          <p:cNvSpPr>
            <a:spLocks noChangeShapeType="1"/>
          </p:cNvSpPr>
          <p:nvPr/>
        </p:nvSpPr>
        <p:spPr bwMode="auto">
          <a:xfrm flipH="1">
            <a:off x="7795260" y="5527040"/>
            <a:ext cx="915035" cy="1122680"/>
          </a:xfrm>
          <a:prstGeom prst="line">
            <a:avLst/>
          </a:prstGeom>
          <a:noFill/>
          <a:ln w="57150">
            <a:solidFill>
              <a:schemeClr val="tx1"/>
            </a:solidFill>
            <a:round/>
            <a:headEnd/>
            <a:tailEnd type="triangle" w="med" len="med"/>
          </a:ln>
        </p:spPr>
        <p:txBody>
          <a:bodyPr lIns="89300" tIns="44650" rIns="89300" bIns="44650"/>
          <a:lstStyle/>
          <a:p>
            <a:endParaRPr lang="en-US"/>
          </a:p>
        </p:txBody>
      </p:sp>
      <p:sp>
        <p:nvSpPr>
          <p:cNvPr id="888846" name="Text Box 14"/>
          <p:cNvSpPr txBox="1">
            <a:spLocks noChangeArrowheads="1"/>
          </p:cNvSpPr>
          <p:nvPr/>
        </p:nvSpPr>
        <p:spPr bwMode="auto">
          <a:xfrm>
            <a:off x="300355" y="1640840"/>
            <a:ext cx="3783656" cy="779985"/>
          </a:xfrm>
          <a:prstGeom prst="rect">
            <a:avLst/>
          </a:prstGeom>
          <a:solidFill>
            <a:srgbClr val="BCE6D9"/>
          </a:solidFill>
          <a:ln w="38100" algn="ctr">
            <a:noFill/>
            <a:miter lim="800000"/>
            <a:headEnd/>
            <a:tailEnd/>
          </a:ln>
          <a:effectLst/>
        </p:spPr>
        <p:txBody>
          <a:bodyPr wrap="none" lIns="101882" tIns="50941" rIns="101882" bIns="50941">
            <a:spAutoFit/>
          </a:bodyPr>
          <a:lstStyle/>
          <a:p>
            <a:pPr marL="212255" indent="-212255" algn="l"/>
            <a:r>
              <a:rPr lang="en-US" dirty="0"/>
              <a:t>M</a:t>
            </a:r>
            <a:r>
              <a:rPr lang="en-US" baseline="-25000" dirty="0"/>
              <a:t>0</a:t>
            </a:r>
            <a:r>
              <a:rPr lang="en-US" dirty="0"/>
              <a:t> = 60 GeV</a:t>
            </a:r>
          </a:p>
        </p:txBody>
      </p:sp>
      <p:sp>
        <p:nvSpPr>
          <p:cNvPr id="888847" name="Text Box 15"/>
          <p:cNvSpPr txBox="1">
            <a:spLocks noChangeArrowheads="1"/>
          </p:cNvSpPr>
          <p:nvPr/>
        </p:nvSpPr>
        <p:spPr bwMode="auto">
          <a:xfrm>
            <a:off x="251460" y="5088043"/>
            <a:ext cx="4128303" cy="779985"/>
          </a:xfrm>
          <a:prstGeom prst="rect">
            <a:avLst/>
          </a:prstGeom>
          <a:solidFill>
            <a:srgbClr val="BCE6D9"/>
          </a:solidFill>
          <a:ln w="38100" algn="ctr">
            <a:noFill/>
            <a:miter lim="800000"/>
            <a:headEnd/>
            <a:tailEnd/>
          </a:ln>
          <a:effectLst/>
        </p:spPr>
        <p:txBody>
          <a:bodyPr wrap="none" lIns="101882" tIns="50941" rIns="101882" bIns="50941">
            <a:spAutoFit/>
          </a:bodyPr>
          <a:lstStyle/>
          <a:p>
            <a:pPr marL="212255" indent="-212255" algn="l"/>
            <a:r>
              <a:rPr lang="en-US" dirty="0"/>
              <a:t>M</a:t>
            </a:r>
            <a:r>
              <a:rPr lang="en-US" baseline="-25000" dirty="0"/>
              <a:t>0</a:t>
            </a:r>
            <a:r>
              <a:rPr lang="en-US" dirty="0"/>
              <a:t> = 100 GeV</a:t>
            </a:r>
          </a:p>
        </p:txBody>
      </p:sp>
      <p:sp>
        <p:nvSpPr>
          <p:cNvPr id="888848" name="Text Box 16"/>
          <p:cNvSpPr txBox="1">
            <a:spLocks noChangeArrowheads="1"/>
          </p:cNvSpPr>
          <p:nvPr/>
        </p:nvSpPr>
        <p:spPr bwMode="auto">
          <a:xfrm>
            <a:off x="6118860" y="4922520"/>
            <a:ext cx="3939540" cy="4842636"/>
          </a:xfrm>
          <a:prstGeom prst="rect">
            <a:avLst/>
          </a:prstGeom>
          <a:solidFill>
            <a:srgbClr val="FF3300"/>
          </a:solidFill>
          <a:ln w="38100" algn="ctr">
            <a:noFill/>
            <a:miter lim="800000"/>
            <a:headEnd/>
            <a:tailEnd/>
          </a:ln>
          <a:effectLst/>
        </p:spPr>
        <p:txBody>
          <a:bodyPr lIns="101882" tIns="50941" rIns="101882" bIns="50941">
            <a:spAutoFit/>
          </a:bodyPr>
          <a:lstStyle/>
          <a:p>
            <a:pPr marL="212255" indent="-212255" algn="l"/>
            <a:r>
              <a:rPr lang="de-DE" dirty="0">
                <a:solidFill>
                  <a:schemeClr val="tx1"/>
                </a:solidFill>
              </a:rPr>
              <a:t>Small gaugino-slepton mass difference reduces the branching fraction</a:t>
            </a:r>
            <a:endParaRPr lang="en-US" dirty="0">
              <a:solidFill>
                <a:schemeClr val="tx1"/>
              </a:solidFill>
            </a:endParaRPr>
          </a:p>
        </p:txBody>
      </p:sp>
      <p:sp>
        <p:nvSpPr>
          <p:cNvPr id="888849" name="Rectangle 17"/>
          <p:cNvSpPr>
            <a:spLocks noChangeArrowheads="1"/>
          </p:cNvSpPr>
          <p:nvPr/>
        </p:nvSpPr>
        <p:spPr bwMode="auto">
          <a:xfrm>
            <a:off x="2285961" y="4143908"/>
            <a:ext cx="205817" cy="779985"/>
          </a:xfrm>
          <a:prstGeom prst="rect">
            <a:avLst/>
          </a:prstGeom>
          <a:solidFill>
            <a:schemeClr val="bg1"/>
          </a:solidFill>
          <a:ln w="38100" algn="ctr">
            <a:noFill/>
            <a:miter lim="800000"/>
            <a:headEnd/>
            <a:tailEnd/>
          </a:ln>
          <a:effectLst/>
        </p:spPr>
        <p:txBody>
          <a:bodyPr wrap="none" lIns="101882" tIns="50941" rIns="101882" bIns="50941" anchor="ctr">
            <a:spAutoFit/>
          </a:bodyPr>
          <a:lstStyle/>
          <a:p>
            <a:endParaRPr lang="en-US"/>
          </a:p>
        </p:txBody>
      </p:sp>
      <p:sp>
        <p:nvSpPr>
          <p:cNvPr id="888850" name="Text Box 5"/>
          <p:cNvSpPr txBox="1">
            <a:spLocks noChangeArrowheads="1"/>
          </p:cNvSpPr>
          <p:nvPr/>
        </p:nvSpPr>
        <p:spPr bwMode="auto">
          <a:xfrm>
            <a:off x="593521" y="2936240"/>
            <a:ext cx="3166360" cy="643982"/>
          </a:xfrm>
          <a:prstGeom prst="rect">
            <a:avLst/>
          </a:prstGeom>
          <a:solidFill>
            <a:srgbClr val="FFFF00"/>
          </a:solidFill>
          <a:ln w="9525">
            <a:noFill/>
            <a:miter lim="800000"/>
            <a:headEnd/>
            <a:tailEnd/>
          </a:ln>
        </p:spPr>
        <p:txBody>
          <a:bodyPr wrap="none" lIns="89113" tIns="44557" rIns="89113" bIns="44557">
            <a:spAutoFit/>
          </a:bodyPr>
          <a:lstStyle/>
          <a:p>
            <a:pPr defTabSz="1017056">
              <a:spcBef>
                <a:spcPct val="0"/>
              </a:spcBef>
            </a:pPr>
            <a:r>
              <a:rPr lang="de-DE" sz="1800" dirty="0">
                <a:solidFill>
                  <a:schemeClr val="tx1"/>
                </a:solidFill>
              </a:rPr>
              <a:t>Gauginos Decay dominantly</a:t>
            </a:r>
          </a:p>
          <a:p>
            <a:pPr defTabSz="1017056">
              <a:spcBef>
                <a:spcPct val="0"/>
              </a:spcBef>
            </a:pPr>
            <a:r>
              <a:rPr lang="de-DE" sz="1800" dirty="0">
                <a:solidFill>
                  <a:schemeClr val="tx1"/>
                </a:solidFill>
              </a:rPr>
              <a:t>via on-shell sleptons</a:t>
            </a:r>
          </a:p>
        </p:txBody>
      </p:sp>
      <p:sp>
        <p:nvSpPr>
          <p:cNvPr id="888851" name="Text Box 6"/>
          <p:cNvSpPr txBox="1">
            <a:spLocks noChangeArrowheads="1"/>
          </p:cNvSpPr>
          <p:nvPr/>
        </p:nvSpPr>
        <p:spPr bwMode="auto">
          <a:xfrm>
            <a:off x="899582" y="6131560"/>
            <a:ext cx="2199751" cy="920981"/>
          </a:xfrm>
          <a:prstGeom prst="rect">
            <a:avLst/>
          </a:prstGeom>
          <a:solidFill>
            <a:srgbClr val="FFFF00"/>
          </a:solidFill>
          <a:ln w="9525">
            <a:noFill/>
            <a:miter lim="800000"/>
            <a:headEnd/>
            <a:tailEnd/>
          </a:ln>
        </p:spPr>
        <p:txBody>
          <a:bodyPr wrap="none" lIns="89113" tIns="44557" rIns="89113" bIns="44557">
            <a:spAutoFit/>
          </a:bodyPr>
          <a:lstStyle/>
          <a:p>
            <a:pPr defTabSz="1017056">
              <a:spcBef>
                <a:spcPct val="0"/>
              </a:spcBef>
            </a:pPr>
            <a:r>
              <a:rPr lang="de-DE" sz="1800" dirty="0">
                <a:solidFill>
                  <a:schemeClr val="tx1"/>
                </a:solidFill>
              </a:rPr>
              <a:t>Gauginos Decay </a:t>
            </a:r>
          </a:p>
          <a:p>
            <a:pPr defTabSz="1017056">
              <a:spcBef>
                <a:spcPct val="0"/>
              </a:spcBef>
            </a:pPr>
            <a:r>
              <a:rPr lang="de-DE" sz="1800" dirty="0">
                <a:solidFill>
                  <a:schemeClr val="tx1"/>
                </a:solidFill>
              </a:rPr>
              <a:t>dominantly</a:t>
            </a:r>
          </a:p>
          <a:p>
            <a:pPr defTabSz="1017056">
              <a:spcBef>
                <a:spcPct val="0"/>
              </a:spcBef>
            </a:pPr>
            <a:r>
              <a:rPr lang="de-DE" sz="1800" dirty="0">
                <a:solidFill>
                  <a:schemeClr val="tx1"/>
                </a:solidFill>
              </a:rPr>
              <a:t>via off-shell W/Z</a:t>
            </a:r>
          </a:p>
        </p:txBody>
      </p:sp>
    </p:spTree>
  </p:cSld>
  <p:clrMapOvr>
    <a:masterClrMapping/>
  </p:clrMapOvr>
  <p:transition advTm="121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8846"/>
                                        </p:tgtEl>
                                        <p:attrNameLst>
                                          <p:attrName>style.visibility</p:attrName>
                                        </p:attrNameLst>
                                      </p:cBhvr>
                                      <p:to>
                                        <p:strVal val="visible"/>
                                      </p:to>
                                    </p:set>
                                    <p:animEffect transition="in" filter="wipe(left)">
                                      <p:cBhvr>
                                        <p:cTn id="7" dur="500"/>
                                        <p:tgtEl>
                                          <p:spTgt spid="8888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88841"/>
                                        </p:tgtEl>
                                        <p:attrNameLst>
                                          <p:attrName>style.visibility</p:attrName>
                                        </p:attrNameLst>
                                      </p:cBhvr>
                                      <p:to>
                                        <p:strVal val="visible"/>
                                      </p:to>
                                    </p:set>
                                    <p:animEffect transition="in" filter="wipe(left)">
                                      <p:cBhvr>
                                        <p:cTn id="11" dur="500"/>
                                        <p:tgtEl>
                                          <p:spTgt spid="88884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888850"/>
                                        </p:tgtEl>
                                        <p:attrNameLst>
                                          <p:attrName>style.visibility</p:attrName>
                                        </p:attrNameLst>
                                      </p:cBhvr>
                                      <p:to>
                                        <p:strVal val="visible"/>
                                      </p:to>
                                    </p:set>
                                    <p:anim calcmode="lin" valueType="num">
                                      <p:cBhvr additive="base">
                                        <p:cTn id="15" dur="500" fill="hold"/>
                                        <p:tgtEl>
                                          <p:spTgt spid="888850"/>
                                        </p:tgtEl>
                                        <p:attrNameLst>
                                          <p:attrName>ppt_x</p:attrName>
                                        </p:attrNameLst>
                                      </p:cBhvr>
                                      <p:tavLst>
                                        <p:tav tm="0">
                                          <p:val>
                                            <p:strVal val="0-#ppt_w/2"/>
                                          </p:val>
                                        </p:tav>
                                        <p:tav tm="100000">
                                          <p:val>
                                            <p:strVal val="#ppt_x"/>
                                          </p:val>
                                        </p:tav>
                                      </p:tavLst>
                                    </p:anim>
                                    <p:anim calcmode="lin" valueType="num">
                                      <p:cBhvr additive="base">
                                        <p:cTn id="16" dur="500" fill="hold"/>
                                        <p:tgtEl>
                                          <p:spTgt spid="88885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888838"/>
                                        </p:tgtEl>
                                        <p:attrNameLst>
                                          <p:attrName>style.visibility</p:attrName>
                                        </p:attrNameLst>
                                      </p:cBhvr>
                                      <p:to>
                                        <p:strVal val="visible"/>
                                      </p:to>
                                    </p:set>
                                    <p:animEffect transition="in" filter="wipe(left)">
                                      <p:cBhvr>
                                        <p:cTn id="20" dur="500"/>
                                        <p:tgtEl>
                                          <p:spTgt spid="8888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88847"/>
                                        </p:tgtEl>
                                        <p:attrNameLst>
                                          <p:attrName>style.visibility</p:attrName>
                                        </p:attrNameLst>
                                      </p:cBhvr>
                                      <p:to>
                                        <p:strVal val="visible"/>
                                      </p:to>
                                    </p:set>
                                    <p:animEffect transition="in" filter="wipe(left)">
                                      <p:cBhvr>
                                        <p:cTn id="25" dur="500"/>
                                        <p:tgtEl>
                                          <p:spTgt spid="88884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888843"/>
                                        </p:tgtEl>
                                        <p:attrNameLst>
                                          <p:attrName>style.visibility</p:attrName>
                                        </p:attrNameLst>
                                      </p:cBhvr>
                                      <p:to>
                                        <p:strVal val="visible"/>
                                      </p:to>
                                    </p:set>
                                    <p:animEffect transition="in" filter="wipe(left)">
                                      <p:cBhvr>
                                        <p:cTn id="29" dur="500"/>
                                        <p:tgtEl>
                                          <p:spTgt spid="888843"/>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888851"/>
                                        </p:tgtEl>
                                        <p:attrNameLst>
                                          <p:attrName>style.visibility</p:attrName>
                                        </p:attrNameLst>
                                      </p:cBhvr>
                                      <p:to>
                                        <p:strVal val="visible"/>
                                      </p:to>
                                    </p:set>
                                    <p:anim calcmode="lin" valueType="num">
                                      <p:cBhvr additive="base">
                                        <p:cTn id="33" dur="500" fill="hold"/>
                                        <p:tgtEl>
                                          <p:spTgt spid="888851"/>
                                        </p:tgtEl>
                                        <p:attrNameLst>
                                          <p:attrName>ppt_x</p:attrName>
                                        </p:attrNameLst>
                                      </p:cBhvr>
                                      <p:tavLst>
                                        <p:tav tm="0">
                                          <p:val>
                                            <p:strVal val="1+#ppt_w/2"/>
                                          </p:val>
                                        </p:tav>
                                        <p:tav tm="100000">
                                          <p:val>
                                            <p:strVal val="#ppt_x"/>
                                          </p:val>
                                        </p:tav>
                                      </p:tavLst>
                                    </p:anim>
                                    <p:anim calcmode="lin" valueType="num">
                                      <p:cBhvr additive="base">
                                        <p:cTn id="34" dur="500" fill="hold"/>
                                        <p:tgtEl>
                                          <p:spTgt spid="888851"/>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888842"/>
                                        </p:tgtEl>
                                        <p:attrNameLst>
                                          <p:attrName>style.visibility</p:attrName>
                                        </p:attrNameLst>
                                      </p:cBhvr>
                                      <p:to>
                                        <p:strVal val="visible"/>
                                      </p:to>
                                    </p:set>
                                    <p:animEffect transition="in" filter="wipe(left)">
                                      <p:cBhvr>
                                        <p:cTn id="38" dur="500"/>
                                        <p:tgtEl>
                                          <p:spTgt spid="8888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88840"/>
                                        </p:tgtEl>
                                        <p:attrNameLst>
                                          <p:attrName>style.visibility</p:attrName>
                                        </p:attrNameLst>
                                      </p:cBhvr>
                                      <p:to>
                                        <p:strVal val="visible"/>
                                      </p:to>
                                    </p:set>
                                    <p:animEffect transition="in" filter="wipe(left)">
                                      <p:cBhvr>
                                        <p:cTn id="43" dur="500"/>
                                        <p:tgtEl>
                                          <p:spTgt spid="88884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888839"/>
                                        </p:tgtEl>
                                        <p:attrNameLst>
                                          <p:attrName>style.visibility</p:attrName>
                                        </p:attrNameLst>
                                      </p:cBhvr>
                                      <p:to>
                                        <p:strVal val="visible"/>
                                      </p:to>
                                    </p:set>
                                    <p:animEffect transition="in" filter="wipe(left)">
                                      <p:cBhvr>
                                        <p:cTn id="47" dur="500"/>
                                        <p:tgtEl>
                                          <p:spTgt spid="888839"/>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88848"/>
                                        </p:tgtEl>
                                        <p:attrNameLst>
                                          <p:attrName>style.visibility</p:attrName>
                                        </p:attrNameLst>
                                      </p:cBhvr>
                                      <p:to>
                                        <p:strVal val="visible"/>
                                      </p:to>
                                    </p:set>
                                    <p:animEffect transition="in" filter="wipe(left)">
                                      <p:cBhvr>
                                        <p:cTn id="51" dur="500"/>
                                        <p:tgtEl>
                                          <p:spTgt spid="888848"/>
                                        </p:tgtEl>
                                      </p:cBhvr>
                                    </p:animEffect>
                                  </p:childTnLst>
                                </p:cTn>
                              </p:par>
                            </p:childTnLst>
                          </p:cTn>
                        </p:par>
                        <p:par>
                          <p:cTn id="52" fill="hold">
                            <p:stCondLst>
                              <p:cond delay="1500"/>
                            </p:stCondLst>
                            <p:childTnLst>
                              <p:par>
                                <p:cTn id="53" presetID="22" presetClass="entr" presetSubtype="2" fill="hold" grpId="0" nodeType="afterEffect">
                                  <p:stCondLst>
                                    <p:cond delay="0"/>
                                  </p:stCondLst>
                                  <p:childTnLst>
                                    <p:set>
                                      <p:cBhvr>
                                        <p:cTn id="54" dur="1" fill="hold">
                                          <p:stCondLst>
                                            <p:cond delay="0"/>
                                          </p:stCondLst>
                                        </p:cTn>
                                        <p:tgtEl>
                                          <p:spTgt spid="888845"/>
                                        </p:tgtEl>
                                        <p:attrNameLst>
                                          <p:attrName>style.visibility</p:attrName>
                                        </p:attrNameLst>
                                      </p:cBhvr>
                                      <p:to>
                                        <p:strVal val="visible"/>
                                      </p:to>
                                    </p:set>
                                    <p:animEffect transition="in" filter="wipe(right)">
                                      <p:cBhvr>
                                        <p:cTn id="55" dur="500"/>
                                        <p:tgtEl>
                                          <p:spTgt spid="888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9" grpId="0" animBg="1"/>
      <p:bldP spid="888840" grpId="0" animBg="1"/>
      <p:bldP spid="888845" grpId="0" animBg="1"/>
      <p:bldP spid="888846" grpId="0" animBg="1"/>
      <p:bldP spid="888847" grpId="0" animBg="1"/>
      <p:bldP spid="888848" grpId="0" animBg="1"/>
      <p:bldP spid="888850" grpId="0" animBg="1"/>
      <p:bldP spid="8888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103029" y="1450129"/>
            <a:ext cx="9890760" cy="3420216"/>
            <a:chOff x="93663" y="3565525"/>
            <a:chExt cx="8991600" cy="3017838"/>
          </a:xfrm>
        </p:grpSpPr>
        <p:pic>
          <p:nvPicPr>
            <p:cNvPr id="30730" name="Picture 2" descr="C:\Docs\teruki\research\PPC\PPC2010\poster-pp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0075" y="3565525"/>
              <a:ext cx="2135188"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5" descr="ppc2007_poster_v14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63" y="3565525"/>
              <a:ext cx="2268537"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9" descr="C:\Docs\teruki\research\PPC\PPC2008\PPC2008_Website_for_UNM\ppc2008_workshop_poster_v2_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8563" y="3565525"/>
              <a:ext cx="2265362"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0" descr="C:\Docs\teruki\research\PPC\PPC2009\ppc2009-poster.pdf_sm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5050" y="3565525"/>
              <a:ext cx="201295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p:cNvSpPr txBox="1"/>
          <p:nvPr/>
        </p:nvSpPr>
        <p:spPr>
          <a:xfrm>
            <a:off x="101283" y="725065"/>
            <a:ext cx="9855835" cy="779985"/>
          </a:xfrm>
          <a:prstGeom prst="rect">
            <a:avLst/>
          </a:prstGeom>
          <a:solidFill>
            <a:schemeClr val="tx1"/>
          </a:solidFill>
        </p:spPr>
        <p:txBody>
          <a:bodyPr lIns="101882" tIns="50941" rIns="101882" bIns="50941">
            <a:spAutoFit/>
          </a:bodyPr>
          <a:lstStyle/>
          <a:p>
            <a:pPr algn="ctr">
              <a:defRPr/>
            </a:pPr>
            <a:r>
              <a:rPr lang="en-US" sz="2200" dirty="0">
                <a:solidFill>
                  <a:srgbClr val="FFFF00"/>
                </a:solidFill>
                <a:effectLst>
                  <a:outerShdw blurRad="38100" dist="38100" dir="2700000" algn="tl">
                    <a:srgbClr val="000000">
                      <a:alpha val="43137"/>
                    </a:srgbClr>
                  </a:outerShdw>
                </a:effectLst>
                <a:latin typeface="Bodoni MT Black" pitchFamily="18" charset="0"/>
              </a:rPr>
              <a:t>Interconnection between </a:t>
            </a:r>
            <a:r>
              <a:rPr lang="en-US" dirty="0">
                <a:solidFill>
                  <a:srgbClr val="FF0000"/>
                </a:solidFill>
                <a:effectLst>
                  <a:outerShdw blurRad="38100" dist="38100" dir="2700000" algn="tl">
                    <a:srgbClr val="000000">
                      <a:alpha val="43137"/>
                    </a:srgbClr>
                  </a:outerShdw>
                </a:effectLst>
                <a:latin typeface="Bodoni MT Black" pitchFamily="18" charset="0"/>
              </a:rPr>
              <a:t>P</a:t>
            </a:r>
            <a:r>
              <a:rPr lang="en-US" sz="2200" dirty="0">
                <a:solidFill>
                  <a:srgbClr val="FFFF00"/>
                </a:solidFill>
                <a:effectLst>
                  <a:outerShdw blurRad="38100" dist="38100" dir="2700000" algn="tl">
                    <a:srgbClr val="000000">
                      <a:alpha val="43137"/>
                    </a:srgbClr>
                  </a:outerShdw>
                </a:effectLst>
                <a:latin typeface="Bodoni MT Black" pitchFamily="18" charset="0"/>
              </a:rPr>
              <a:t>article </a:t>
            </a:r>
            <a:r>
              <a:rPr lang="en-US" dirty="0">
                <a:solidFill>
                  <a:srgbClr val="FF0000"/>
                </a:solidFill>
                <a:effectLst>
                  <a:outerShdw blurRad="38100" dist="38100" dir="2700000" algn="tl">
                    <a:srgbClr val="000000">
                      <a:alpha val="43137"/>
                    </a:srgbClr>
                  </a:outerShdw>
                </a:effectLst>
                <a:latin typeface="Bodoni MT Black" pitchFamily="18" charset="0"/>
              </a:rPr>
              <a:t>P</a:t>
            </a:r>
            <a:r>
              <a:rPr lang="en-US" sz="2200" dirty="0">
                <a:solidFill>
                  <a:srgbClr val="FFFF00"/>
                </a:solidFill>
                <a:effectLst>
                  <a:outerShdw blurRad="38100" dist="38100" dir="2700000" algn="tl">
                    <a:srgbClr val="000000">
                      <a:alpha val="43137"/>
                    </a:srgbClr>
                  </a:outerShdw>
                </a:effectLst>
                <a:latin typeface="Bodoni MT Black" pitchFamily="18" charset="0"/>
              </a:rPr>
              <a:t>hysics and </a:t>
            </a:r>
            <a:r>
              <a:rPr lang="en-US" dirty="0">
                <a:solidFill>
                  <a:srgbClr val="FF0000"/>
                </a:solidFill>
                <a:effectLst>
                  <a:outerShdw blurRad="38100" dist="38100" dir="2700000" algn="tl">
                    <a:srgbClr val="000000">
                      <a:alpha val="43137"/>
                    </a:srgbClr>
                  </a:outerShdw>
                </a:effectLst>
                <a:latin typeface="Bodoni MT Black" pitchFamily="18" charset="0"/>
              </a:rPr>
              <a:t>C</a:t>
            </a:r>
            <a:r>
              <a:rPr lang="en-US" sz="2200" dirty="0">
                <a:solidFill>
                  <a:srgbClr val="FFFF00"/>
                </a:solidFill>
                <a:effectLst>
                  <a:outerShdw blurRad="38100" dist="38100" dir="2700000" algn="tl">
                    <a:srgbClr val="000000">
                      <a:alpha val="43137"/>
                    </a:srgbClr>
                  </a:outerShdw>
                </a:effectLst>
                <a:latin typeface="Bodoni MT Black" pitchFamily="18" charset="0"/>
              </a:rPr>
              <a:t>osmology</a:t>
            </a:r>
          </a:p>
        </p:txBody>
      </p:sp>
      <p:sp>
        <p:nvSpPr>
          <p:cNvPr id="14" name="TextBox 13"/>
          <p:cNvSpPr txBox="1"/>
          <p:nvPr/>
        </p:nvSpPr>
        <p:spPr bwMode="auto">
          <a:xfrm>
            <a:off x="2864798" y="5285232"/>
            <a:ext cx="7145153" cy="1887981"/>
          </a:xfrm>
          <a:prstGeom prst="rect">
            <a:avLst/>
          </a:prstGeom>
          <a:solidFill>
            <a:schemeClr val="tx1"/>
          </a:solidFill>
        </p:spPr>
        <p:txBody>
          <a:bodyPr wrap="none" lIns="101882" tIns="50941" rIns="101882" bIns="50941">
            <a:spAutoFit/>
          </a:bodyPr>
          <a:lstStyle/>
          <a:p>
            <a:pPr>
              <a:defRPr/>
            </a:pPr>
            <a:r>
              <a:rPr lang="en-US" sz="2000" dirty="0">
                <a:solidFill>
                  <a:schemeClr val="bg1"/>
                </a:solidFill>
                <a:effectLst>
                  <a:outerShdw blurRad="38100" dist="38100" dir="2700000" algn="tl">
                    <a:srgbClr val="000000">
                      <a:alpha val="43137"/>
                    </a:srgbClr>
                  </a:outerShdw>
                </a:effectLst>
              </a:rPr>
              <a:t>PPC 2011 at CERN, June 14-18</a:t>
            </a:r>
          </a:p>
          <a:p>
            <a:pPr>
              <a:defRPr/>
            </a:pPr>
            <a:r>
              <a:rPr lang="en-US" sz="2000" dirty="0">
                <a:solidFill>
                  <a:schemeClr val="bg1"/>
                </a:solidFill>
                <a:effectLst>
                  <a:outerShdw blurRad="38100" dist="38100" dir="2700000" algn="tl">
                    <a:srgbClr val="000000">
                      <a:alpha val="43137"/>
                    </a:srgbClr>
                  </a:outerShdw>
                </a:effectLst>
              </a:rPr>
              <a:t>PPC 2012 at KIAS, Korea, Nov. 5-9</a:t>
            </a:r>
          </a:p>
          <a:p>
            <a:pPr>
              <a:defRPr/>
            </a:pPr>
            <a:r>
              <a:rPr lang="en-US" sz="2000" dirty="0">
                <a:solidFill>
                  <a:schemeClr val="bg1"/>
                </a:solidFill>
                <a:effectLst>
                  <a:outerShdw blurRad="38100" dist="38100" dir="2700000" algn="tl">
                    <a:srgbClr val="000000">
                      <a:alpha val="43137"/>
                    </a:srgbClr>
                  </a:outerShdw>
                </a:effectLst>
              </a:rPr>
              <a:t>PPC 2013 </a:t>
            </a:r>
            <a:r>
              <a:rPr lang="en-US" sz="2000" dirty="0" smtClean="0">
                <a:solidFill>
                  <a:schemeClr val="bg1"/>
                </a:solidFill>
                <a:effectLst>
                  <a:outerShdw blurRad="38100" dist="38100" dir="2700000" algn="tl">
                    <a:srgbClr val="000000">
                      <a:alpha val="43137"/>
                    </a:srgbClr>
                  </a:outerShdw>
                </a:effectLst>
              </a:rPr>
              <a:t>at CETUP*, SD, USA, July 8-13</a:t>
            </a:r>
          </a:p>
          <a:p>
            <a:pPr>
              <a:defRPr/>
            </a:pPr>
            <a:r>
              <a:rPr lang="en-US" sz="2000" dirty="0" smtClean="0">
                <a:solidFill>
                  <a:schemeClr val="bg1"/>
                </a:solidFill>
                <a:effectLst>
                  <a:outerShdw blurRad="38100" dist="38100" dir="2700000" algn="tl">
                    <a:srgbClr val="000000">
                      <a:alpha val="43137"/>
                    </a:srgbClr>
                  </a:outerShdw>
                </a:effectLst>
              </a:rPr>
              <a:t>PPC 2014 at Univ. de Guanajuato, Mexico, June 23-27</a:t>
            </a:r>
          </a:p>
          <a:p>
            <a:pPr>
              <a:defRPr/>
            </a:pPr>
            <a:r>
              <a:rPr lang="en-US" sz="2000" dirty="0" smtClean="0">
                <a:solidFill>
                  <a:schemeClr val="bg1"/>
                </a:solidFill>
                <a:effectLst>
                  <a:outerShdw blurRad="38100" dist="38100" dir="2700000" algn="tl">
                    <a:srgbClr val="000000">
                      <a:alpha val="43137"/>
                    </a:srgbClr>
                  </a:outerShdw>
                </a:effectLst>
              </a:rPr>
              <a:t>PPC 2015 at ???</a:t>
            </a:r>
            <a:endParaRPr lang="en-US" sz="2000" dirty="0">
              <a:solidFill>
                <a:schemeClr val="bg1"/>
              </a:solidFill>
              <a:effectLst>
                <a:outerShdw blurRad="38100" dist="38100" dir="2700000" algn="tl">
                  <a:srgbClr val="000000">
                    <a:alpha val="43137"/>
                  </a:srgbClr>
                </a:outerShdw>
              </a:effectLst>
            </a:endParaRPr>
          </a:p>
        </p:txBody>
      </p:sp>
      <p:sp>
        <p:nvSpPr>
          <p:cNvPr id="19" name="Rectangle 2"/>
          <p:cNvSpPr>
            <a:spLocks noChangeArrowheads="1"/>
          </p:cNvSpPr>
          <p:nvPr/>
        </p:nvSpPr>
        <p:spPr bwMode="auto">
          <a:xfrm>
            <a:off x="0" y="0"/>
            <a:ext cx="10058400" cy="829416"/>
          </a:xfrm>
          <a:prstGeom prst="rect">
            <a:avLst/>
          </a:prstGeom>
          <a:solidFill>
            <a:schemeClr val="tx1"/>
          </a:solidFill>
          <a:ln w="9525">
            <a:noFill/>
            <a:miter lim="800000"/>
            <a:headEnd/>
            <a:tailEnd/>
          </a:ln>
          <a:effectLst/>
        </p:spPr>
        <p:txBody>
          <a:bodyPr lIns="101882" tIns="50941" rIns="101882" bIns="50941" anchor="ctr" anchorCtr="1"/>
          <a:lstStyle/>
          <a:p>
            <a:pPr algn="ctr">
              <a:defRPr/>
            </a:pPr>
            <a:r>
              <a:rPr lang="en-US" altLang="ja-JP" sz="4500" dirty="0">
                <a:solidFill>
                  <a:schemeClr val="bg1"/>
                </a:solidFill>
                <a:effectLst>
                  <a:outerShdw blurRad="38100" dist="38100" dir="2700000" algn="tl">
                    <a:srgbClr val="808080"/>
                  </a:outerShdw>
                </a:effectLst>
                <a:latin typeface="Bodoni MT Black" pitchFamily="18" charset="0"/>
                <a:ea typeface="MS Mincho" pitchFamily="49" charset="-128"/>
              </a:rPr>
              <a:t>“PPC”</a:t>
            </a:r>
          </a:p>
        </p:txBody>
      </p:sp>
      <p:sp>
        <p:nvSpPr>
          <p:cNvPr id="16" name="Rectangle 3"/>
          <p:cNvSpPr txBox="1">
            <a:spLocks noChangeArrowheads="1"/>
          </p:cNvSpPr>
          <p:nvPr/>
        </p:nvSpPr>
        <p:spPr bwMode="auto">
          <a:xfrm>
            <a:off x="100584" y="5181600"/>
            <a:ext cx="1206658" cy="933874"/>
          </a:xfrm>
          <a:prstGeom prst="rect">
            <a:avLst/>
          </a:prstGeom>
          <a:noFill/>
          <a:ln w="9525">
            <a:noFill/>
            <a:miter lim="800000"/>
            <a:headEnd/>
            <a:tailEnd/>
          </a:ln>
        </p:spPr>
        <p:txBody>
          <a:bodyPr lIns="101882" tIns="50941" rIns="101882" bIns="50941">
            <a:spAutoFit/>
          </a:bodyPr>
          <a:lstStyle/>
          <a:p>
            <a:pPr marL="573089" indent="-573089">
              <a:defRPr/>
            </a:pPr>
            <a:r>
              <a:rPr lang="en-US" altLang="ja-JP" sz="1800" kern="0" dirty="0">
                <a:solidFill>
                  <a:srgbClr val="FFFF00"/>
                </a:solidFill>
                <a:ea typeface="ＭＳ Ｐゴシック" charset="-128"/>
              </a:rPr>
              <a:t>PPC Cube</a:t>
            </a:r>
          </a:p>
        </p:txBody>
      </p:sp>
      <p:pic>
        <p:nvPicPr>
          <p:cNvPr id="15" name="Picture 14" descr="C:\Users\Kamon\Documents\ppc2014_cube+Higgs_smal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00000">
            <a:off x="603504" y="5077968"/>
            <a:ext cx="2375502" cy="2487168"/>
          </a:xfrm>
          <a:prstGeom prst="rect">
            <a:avLst/>
          </a:prstGeom>
          <a:noFill/>
          <a:extLst>
            <a:ext uri="{909E8E84-426E-40DD-AFC4-6F175D3DCCD1}">
              <a14:hiddenFill xmlns:a14="http://schemas.microsoft.com/office/drawing/2010/main">
                <a:solidFill>
                  <a:srgbClr val="FFFFFF"/>
                </a:solidFill>
              </a14:hiddenFill>
            </a:ext>
          </a:extLst>
        </p:spPr>
      </p:pic>
      <p:sp>
        <p:nvSpPr>
          <p:cNvPr id="17" name="Date Placeholder 3"/>
          <p:cNvSpPr>
            <a:spLocks noGrp="1"/>
          </p:cNvSpPr>
          <p:nvPr>
            <p:ph type="dt" sz="quarter" idx="10"/>
          </p:nvPr>
        </p:nvSpPr>
        <p:spPr>
          <a:xfrm>
            <a:off x="0" y="7232650"/>
            <a:ext cx="2346960"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827795" indent="-318383" eaLnBrk="0" hangingPunct="0">
              <a:defRPr sz="3100">
                <a:solidFill>
                  <a:schemeClr val="tx1"/>
                </a:solidFill>
                <a:latin typeface="Arial" charset="0"/>
              </a:defRPr>
            </a:lvl2pPr>
            <a:lvl3pPr marL="1273531" indent="-254706" eaLnBrk="0" hangingPunct="0">
              <a:defRPr sz="3100">
                <a:solidFill>
                  <a:schemeClr val="tx1"/>
                </a:solidFill>
                <a:latin typeface="Arial" charset="0"/>
              </a:defRPr>
            </a:lvl3pPr>
            <a:lvl4pPr marL="1782943" indent="-254706" eaLnBrk="0" hangingPunct="0">
              <a:defRPr sz="3100">
                <a:solidFill>
                  <a:schemeClr val="tx1"/>
                </a:solidFill>
                <a:latin typeface="Arial" charset="0"/>
              </a:defRPr>
            </a:lvl4pPr>
            <a:lvl5pPr marL="2292355" indent="-254706" eaLnBrk="0" hangingPunct="0">
              <a:defRPr sz="3100">
                <a:solidFill>
                  <a:schemeClr val="tx1"/>
                </a:solidFill>
                <a:latin typeface="Arial" charset="0"/>
              </a:defRPr>
            </a:lvl5pPr>
            <a:lvl6pPr marL="2801767" indent="-254706" eaLnBrk="0" fontAlgn="base" hangingPunct="0">
              <a:spcBef>
                <a:spcPct val="0"/>
              </a:spcBef>
              <a:spcAft>
                <a:spcPct val="0"/>
              </a:spcAft>
              <a:defRPr sz="3100">
                <a:solidFill>
                  <a:schemeClr val="tx1"/>
                </a:solidFill>
                <a:latin typeface="Arial" charset="0"/>
              </a:defRPr>
            </a:lvl6pPr>
            <a:lvl7pPr marL="3311180" indent="-254706" eaLnBrk="0" fontAlgn="base" hangingPunct="0">
              <a:spcBef>
                <a:spcPct val="0"/>
              </a:spcBef>
              <a:spcAft>
                <a:spcPct val="0"/>
              </a:spcAft>
              <a:defRPr sz="3100">
                <a:solidFill>
                  <a:schemeClr val="tx1"/>
                </a:solidFill>
                <a:latin typeface="Arial" charset="0"/>
              </a:defRPr>
            </a:lvl7pPr>
            <a:lvl8pPr marL="3820592" indent="-254706" eaLnBrk="0" fontAlgn="base" hangingPunct="0">
              <a:spcBef>
                <a:spcPct val="0"/>
              </a:spcBef>
              <a:spcAft>
                <a:spcPct val="0"/>
              </a:spcAft>
              <a:defRPr sz="3100">
                <a:solidFill>
                  <a:schemeClr val="tx1"/>
                </a:solidFill>
                <a:latin typeface="Arial" charset="0"/>
              </a:defRPr>
            </a:lvl8pPr>
            <a:lvl9pPr marL="4330004" indent="-254706" eaLnBrk="0" fontAlgn="base" hangingPunct="0">
              <a:spcBef>
                <a:spcPct val="0"/>
              </a:spcBef>
              <a:spcAft>
                <a:spcPct val="0"/>
              </a:spcAft>
              <a:defRPr sz="3100">
                <a:solidFill>
                  <a:schemeClr val="tx1"/>
                </a:solidFill>
                <a:latin typeface="Arial" charset="0"/>
              </a:defRPr>
            </a:lvl9pPr>
          </a:lstStyle>
          <a:p>
            <a:pPr eaLnBrk="1" hangingPunct="1"/>
            <a:r>
              <a:rPr lang="en-US" altLang="ja-JP" sz="1600" dirty="0" smtClean="0">
                <a:solidFill>
                  <a:schemeClr val="bg1"/>
                </a:solidFill>
                <a:latin typeface="Arial Rounded MT Bold" pitchFamily="34" charset="0"/>
              </a:rPr>
              <a:t>Teruki Kamon</a:t>
            </a:r>
          </a:p>
        </p:txBody>
      </p:sp>
      <p:sp>
        <p:nvSpPr>
          <p:cNvPr id="18" name="Rectangle 13"/>
          <p:cNvSpPr>
            <a:spLocks noChangeArrowheads="1"/>
          </p:cNvSpPr>
          <p:nvPr/>
        </p:nvSpPr>
        <p:spPr bwMode="auto">
          <a:xfrm>
            <a:off x="7711440" y="7232650"/>
            <a:ext cx="234696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b"/>
          <a:lstStyle/>
          <a:p>
            <a:pPr algn="r"/>
            <a:fld id="{14D5E3FA-6E33-4617-B096-BC13E0BCD740}" type="slidenum">
              <a:rPr lang="ja-JP" altLang="en-US" sz="1600">
                <a:solidFill>
                  <a:schemeClr val="bg1"/>
                </a:solidFill>
                <a:latin typeface="Arial Rounded MT Bold" pitchFamily="34" charset="0"/>
                <a:ea typeface="ＭＳ Ｐゴシック" pitchFamily="34" charset="-128"/>
              </a:rPr>
              <a:pPr algn="r"/>
              <a:t>28</a:t>
            </a:fld>
            <a:endParaRPr lang="en-US" altLang="ja-JP" sz="1600" dirty="0">
              <a:solidFill>
                <a:schemeClr val="bg1"/>
              </a:solidFill>
              <a:latin typeface="Arial Rounded MT Bold" pitchFamily="34" charset="0"/>
              <a:ea typeface="ＭＳ Ｐゴシック" pitchFamily="34" charset="-128"/>
            </a:endParaRPr>
          </a:p>
        </p:txBody>
      </p:sp>
      <p:sp>
        <p:nvSpPr>
          <p:cNvPr id="20" name="Footer Placeholder 4"/>
          <p:cNvSpPr>
            <a:spLocks noGrp="1"/>
          </p:cNvSpPr>
          <p:nvPr>
            <p:ph type="ftr" sz="quarter" idx="11"/>
          </p:nvPr>
        </p:nvSpPr>
        <p:spPr>
          <a:xfrm>
            <a:off x="2598420" y="7232650"/>
            <a:ext cx="4861560"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827795" indent="-318383" eaLnBrk="0" hangingPunct="0">
              <a:defRPr sz="3100">
                <a:solidFill>
                  <a:schemeClr val="tx1"/>
                </a:solidFill>
                <a:latin typeface="Arial" charset="0"/>
              </a:defRPr>
            </a:lvl2pPr>
            <a:lvl3pPr marL="1273531" indent="-254706" eaLnBrk="0" hangingPunct="0">
              <a:defRPr sz="3100">
                <a:solidFill>
                  <a:schemeClr val="tx1"/>
                </a:solidFill>
                <a:latin typeface="Arial" charset="0"/>
              </a:defRPr>
            </a:lvl3pPr>
            <a:lvl4pPr marL="1782943" indent="-254706" eaLnBrk="0" hangingPunct="0">
              <a:defRPr sz="3100">
                <a:solidFill>
                  <a:schemeClr val="tx1"/>
                </a:solidFill>
                <a:latin typeface="Arial" charset="0"/>
              </a:defRPr>
            </a:lvl4pPr>
            <a:lvl5pPr marL="2292355" indent="-254706" eaLnBrk="0" hangingPunct="0">
              <a:defRPr sz="3100">
                <a:solidFill>
                  <a:schemeClr val="tx1"/>
                </a:solidFill>
                <a:latin typeface="Arial" charset="0"/>
              </a:defRPr>
            </a:lvl5pPr>
            <a:lvl6pPr marL="2801767" indent="-254706" eaLnBrk="0" fontAlgn="base" hangingPunct="0">
              <a:spcBef>
                <a:spcPct val="0"/>
              </a:spcBef>
              <a:spcAft>
                <a:spcPct val="0"/>
              </a:spcAft>
              <a:defRPr sz="3100">
                <a:solidFill>
                  <a:schemeClr val="tx1"/>
                </a:solidFill>
                <a:latin typeface="Arial" charset="0"/>
              </a:defRPr>
            </a:lvl6pPr>
            <a:lvl7pPr marL="3311180" indent="-254706" eaLnBrk="0" fontAlgn="base" hangingPunct="0">
              <a:spcBef>
                <a:spcPct val="0"/>
              </a:spcBef>
              <a:spcAft>
                <a:spcPct val="0"/>
              </a:spcAft>
              <a:defRPr sz="3100">
                <a:solidFill>
                  <a:schemeClr val="tx1"/>
                </a:solidFill>
                <a:latin typeface="Arial" charset="0"/>
              </a:defRPr>
            </a:lvl7pPr>
            <a:lvl8pPr marL="3820592" indent="-254706" eaLnBrk="0" fontAlgn="base" hangingPunct="0">
              <a:spcBef>
                <a:spcPct val="0"/>
              </a:spcBef>
              <a:spcAft>
                <a:spcPct val="0"/>
              </a:spcAft>
              <a:defRPr sz="3100">
                <a:solidFill>
                  <a:schemeClr val="tx1"/>
                </a:solidFill>
                <a:latin typeface="Arial" charset="0"/>
              </a:defRPr>
            </a:lvl8pPr>
            <a:lvl9pPr marL="4330004" indent="-254706" eaLnBrk="0" fontAlgn="base" hangingPunct="0">
              <a:spcBef>
                <a:spcPct val="0"/>
              </a:spcBef>
              <a:spcAft>
                <a:spcPct val="0"/>
              </a:spcAft>
              <a:defRPr sz="3100">
                <a:solidFill>
                  <a:schemeClr val="tx1"/>
                </a:solidFill>
                <a:latin typeface="Arial" charset="0"/>
              </a:defRPr>
            </a:lvl9pPr>
          </a:lstStyle>
          <a:p>
            <a:pPr eaLnBrk="1" hangingPunct="1"/>
            <a:r>
              <a:rPr lang="en-US" altLang="ja-JP" sz="1600" dirty="0" smtClean="0">
                <a:solidFill>
                  <a:schemeClr val="bg1"/>
                </a:solidFill>
                <a:latin typeface="Arial Rounded MT Bold" pitchFamily="34" charset="0"/>
              </a:rPr>
              <a:t>CMS Dark Matter</a:t>
            </a:r>
          </a:p>
        </p:txBody>
      </p:sp>
    </p:spTree>
    <p:extLst>
      <p:ext uri="{BB962C8B-B14F-4D97-AF65-F5344CB8AC3E}">
        <p14:creationId xmlns:p14="http://schemas.microsoft.com/office/powerpoint/2010/main" val="33480777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371600"/>
            <a:ext cx="9067800" cy="5943600"/>
          </a:xfrm>
          <a:solidFill>
            <a:srgbClr val="FFFF00"/>
          </a:solidFill>
        </p:spPr>
        <p:txBody>
          <a:bodyPr/>
          <a:lstStyle/>
          <a:p>
            <a:pPr lvl="0"/>
            <a:r>
              <a:rPr lang="en-US" sz="1100" dirty="0" smtClean="0">
                <a:solidFill>
                  <a:schemeClr val="tx1"/>
                </a:solidFill>
              </a:rPr>
              <a:t>1991</a:t>
            </a:r>
          </a:p>
          <a:p>
            <a:pPr lvl="1"/>
            <a:r>
              <a:rPr lang="en-US" sz="1100" dirty="0" smtClean="0">
                <a:solidFill>
                  <a:schemeClr val="tx1"/>
                </a:solidFill>
              </a:rPr>
              <a:t>As soon as an evidence of unification with MSSM from LEP measurements, Dick and Dimitri gave me their papers on “</a:t>
            </a:r>
            <a:r>
              <a:rPr lang="en-US" sz="1100" dirty="0" err="1" smtClean="0">
                <a:solidFill>
                  <a:schemeClr val="tx1"/>
                </a:solidFill>
              </a:rPr>
              <a:t>trileptron</a:t>
            </a:r>
            <a:r>
              <a:rPr lang="en-US" sz="1100" dirty="0" smtClean="0">
                <a:solidFill>
                  <a:schemeClr val="tx1"/>
                </a:solidFill>
              </a:rPr>
              <a:t>” signal.</a:t>
            </a:r>
          </a:p>
          <a:p>
            <a:pPr lvl="1"/>
            <a:r>
              <a:rPr lang="en-US" sz="1100" dirty="0" smtClean="0">
                <a:solidFill>
                  <a:schemeClr val="tx1"/>
                </a:solidFill>
              </a:rPr>
              <a:t>I started the trilepton analyses. The first CDF paper was in 1996 (</a:t>
            </a:r>
            <a:r>
              <a:rPr lang="en-US" sz="1100" u="sng" dirty="0" smtClean="0">
                <a:solidFill>
                  <a:schemeClr val="tx1"/>
                </a:solidFill>
                <a:hlinkClick r:id="rId2"/>
              </a:rPr>
              <a:t>http://inspirehep.net/search?p=find+irn+3301664</a:t>
            </a:r>
            <a:r>
              <a:rPr lang="en-US" sz="1100" dirty="0" smtClean="0">
                <a:solidFill>
                  <a:schemeClr val="tx1"/>
                </a:solidFill>
              </a:rPr>
              <a:t>).</a:t>
            </a:r>
          </a:p>
          <a:p>
            <a:pPr lvl="0"/>
            <a:r>
              <a:rPr lang="en-US" sz="1100" dirty="0" smtClean="0">
                <a:solidFill>
                  <a:schemeClr val="tx1"/>
                </a:solidFill>
              </a:rPr>
              <a:t>in 1995-96:                There was a working group for physics at the Tevatron for 2000 and beyond.               Chap 6 was written in 95-96.  Dick was my mentor of writing this chapter.</a:t>
            </a:r>
          </a:p>
          <a:p>
            <a:r>
              <a:rPr lang="en-US" sz="1100" dirty="0" smtClean="0">
                <a:solidFill>
                  <a:schemeClr val="tx1"/>
                </a:solidFill>
              </a:rPr>
              <a:t>                </a:t>
            </a:r>
            <a:r>
              <a:rPr lang="en-US" sz="1100" u="sng" dirty="0" smtClean="0">
                <a:solidFill>
                  <a:schemeClr val="tx1"/>
                </a:solidFill>
                <a:hlinkClick r:id="rId3"/>
              </a:rPr>
              <a:t>http://people.physics.tamu.edu/kamon/research/TEVpheno/TeV2000/Fermilab-Pub-96_082_tev2000_susy.pdf</a:t>
            </a:r>
            <a:endParaRPr lang="en-US" sz="1100" dirty="0" smtClean="0">
              <a:solidFill>
                <a:schemeClr val="tx1"/>
              </a:solidFill>
            </a:endParaRPr>
          </a:p>
          <a:p>
            <a:pPr lvl="0"/>
            <a:r>
              <a:rPr lang="en-US" sz="1100" dirty="0" err="1" smtClean="0">
                <a:solidFill>
                  <a:schemeClr val="tx1"/>
                </a:solidFill>
              </a:rPr>
              <a:t>DiTevatron</a:t>
            </a:r>
            <a:r>
              <a:rPr lang="en-US" sz="1100" dirty="0" smtClean="0">
                <a:solidFill>
                  <a:schemeClr val="tx1"/>
                </a:solidFill>
              </a:rPr>
              <a:t> (1996) and </a:t>
            </a:r>
            <a:r>
              <a:rPr lang="en-US" sz="1100" dirty="0" err="1" smtClean="0">
                <a:solidFill>
                  <a:schemeClr val="tx1"/>
                </a:solidFill>
              </a:rPr>
              <a:t>Triper</a:t>
            </a:r>
            <a:r>
              <a:rPr lang="en-US" sz="1100" dirty="0" smtClean="0">
                <a:solidFill>
                  <a:schemeClr val="tx1"/>
                </a:solidFill>
              </a:rPr>
              <a:t> (2001) for SUSY and Higgs …. I think Peter will cover this.</a:t>
            </a:r>
          </a:p>
          <a:p>
            <a:pPr lvl="1"/>
            <a:r>
              <a:rPr lang="en-US" sz="1100" dirty="0" err="1" smtClean="0">
                <a:solidFill>
                  <a:schemeClr val="tx1"/>
                </a:solidFill>
              </a:rPr>
              <a:t>DiTevatron</a:t>
            </a:r>
            <a:r>
              <a:rPr lang="en-US" sz="1100" dirty="0" smtClean="0">
                <a:solidFill>
                  <a:schemeClr val="tx1"/>
                </a:solidFill>
              </a:rPr>
              <a:t> … </a:t>
            </a:r>
            <a:r>
              <a:rPr lang="en-US" sz="1100" u="sng" dirty="0" smtClean="0">
                <a:solidFill>
                  <a:schemeClr val="tx1"/>
                </a:solidFill>
                <a:hlinkClick r:id="rId4"/>
              </a:rPr>
              <a:t>http://arxiv.org/abs/hep-ph/9406248</a:t>
            </a:r>
            <a:r>
              <a:rPr lang="en-US" sz="1100" dirty="0" smtClean="0">
                <a:solidFill>
                  <a:schemeClr val="tx1"/>
                </a:solidFill>
              </a:rPr>
              <a:t> (with James)</a:t>
            </a:r>
          </a:p>
          <a:p>
            <a:pPr lvl="1"/>
            <a:r>
              <a:rPr lang="en-US" sz="1100" dirty="0" smtClean="0">
                <a:solidFill>
                  <a:schemeClr val="tx1"/>
                </a:solidFill>
              </a:rPr>
              <a:t>Tripler … </a:t>
            </a:r>
            <a:r>
              <a:rPr lang="en-US" sz="1100" u="sng" dirty="0" smtClean="0">
                <a:solidFill>
                  <a:schemeClr val="tx1"/>
                </a:solidFill>
                <a:hlinkClick r:id="rId5"/>
              </a:rPr>
              <a:t>http://inspirehep.net/search?p=find+eprint+hep-ph/0011253</a:t>
            </a:r>
            <a:r>
              <a:rPr lang="en-US" sz="1100" dirty="0" smtClean="0">
                <a:solidFill>
                  <a:schemeClr val="tx1"/>
                </a:solidFill>
              </a:rPr>
              <a:t> (with Dick)</a:t>
            </a:r>
          </a:p>
          <a:p>
            <a:pPr lvl="0"/>
            <a:r>
              <a:rPr lang="en-US" sz="1100" dirty="0" smtClean="0">
                <a:solidFill>
                  <a:schemeClr val="tx1"/>
                </a:solidFill>
              </a:rPr>
              <a:t>1998-2000</a:t>
            </a:r>
          </a:p>
          <a:p>
            <a:pPr lvl="1"/>
            <a:r>
              <a:rPr lang="en-US" sz="1100" dirty="0" smtClean="0">
                <a:solidFill>
                  <a:schemeClr val="tx1"/>
                </a:solidFill>
              </a:rPr>
              <a:t>There was Run II SUSY/Higgs Workshops in 1998.The SUGRA chapter was published in 2000 --- </a:t>
            </a:r>
            <a:r>
              <a:rPr lang="en-US" sz="1100" u="sng" dirty="0" smtClean="0">
                <a:solidFill>
                  <a:schemeClr val="tx1"/>
                </a:solidFill>
                <a:hlinkClick r:id="rId6"/>
              </a:rPr>
              <a:t>http://arxiv.org/abs/hep-ph/0003154</a:t>
            </a:r>
            <a:endParaRPr lang="en-US" sz="1100" dirty="0" smtClean="0">
              <a:solidFill>
                <a:schemeClr val="tx1"/>
              </a:solidFill>
            </a:endParaRPr>
          </a:p>
          <a:p>
            <a:r>
              <a:rPr lang="en-US" sz="1100" dirty="0" smtClean="0">
                <a:solidFill>
                  <a:schemeClr val="tx1"/>
                </a:solidFill>
              </a:rPr>
              <a:t>                I was the CDF contact on mSUGRA chapter.  </a:t>
            </a:r>
            <a:r>
              <a:rPr lang="en-US" sz="1100" dirty="0" err="1" smtClean="0">
                <a:solidFill>
                  <a:schemeClr val="tx1"/>
                </a:solidFill>
              </a:rPr>
              <a:t>nd</a:t>
            </a:r>
            <a:r>
              <a:rPr lang="en-US" sz="1100" dirty="0" smtClean="0">
                <a:solidFill>
                  <a:schemeClr val="tx1"/>
                </a:solidFill>
              </a:rPr>
              <a:t> of course, Dick was there, too.  At this time, Bhaskar, too.</a:t>
            </a:r>
          </a:p>
          <a:p>
            <a:pPr lvl="0"/>
            <a:r>
              <a:rPr lang="en-US" sz="1100" dirty="0" smtClean="0">
                <a:solidFill>
                  <a:schemeClr val="tx1"/>
                </a:solidFill>
              </a:rPr>
              <a:t>2002 – 2012</a:t>
            </a:r>
          </a:p>
          <a:p>
            <a:pPr lvl="1"/>
            <a:r>
              <a:rPr lang="en-US" sz="1100" dirty="0" smtClean="0">
                <a:solidFill>
                  <a:schemeClr val="tx1"/>
                </a:solidFill>
              </a:rPr>
              <a:t>As soon as WMAP results came, I started the Bs </a:t>
            </a:r>
            <a:r>
              <a:rPr lang="en-US" sz="1100" dirty="0" err="1" smtClean="0">
                <a:solidFill>
                  <a:schemeClr val="tx1"/>
                </a:solidFill>
              </a:rPr>
              <a:t>àmumu</a:t>
            </a:r>
            <a:r>
              <a:rPr lang="en-US" sz="1100" dirty="0" smtClean="0">
                <a:solidFill>
                  <a:schemeClr val="tx1"/>
                </a:solidFill>
              </a:rPr>
              <a:t> analysis in 2002, Dick and Bhaskar were behind … (</a:t>
            </a:r>
            <a:r>
              <a:rPr lang="en-US" sz="1100" u="sng" dirty="0" smtClean="0">
                <a:solidFill>
                  <a:schemeClr val="tx1"/>
                </a:solidFill>
                <a:hlinkClick r:id="rId7"/>
              </a:rPr>
              <a:t>http://www.sciencedirect.com/science/article/pii/S037026930201972X</a:t>
            </a:r>
            <a:r>
              <a:rPr lang="en-US" sz="1100" dirty="0" smtClean="0">
                <a:solidFill>
                  <a:schemeClr val="tx1"/>
                </a:solidFill>
              </a:rPr>
              <a:t>)</a:t>
            </a:r>
          </a:p>
          <a:p>
            <a:r>
              <a:rPr lang="en-US" sz="1100" dirty="0" smtClean="0">
                <a:solidFill>
                  <a:schemeClr val="tx1"/>
                </a:solidFill>
              </a:rPr>
              <a:t>The last CDF paper in 2012 …  so 10 years to see ~2sigma..</a:t>
            </a:r>
          </a:p>
          <a:p>
            <a:pPr lvl="1"/>
            <a:r>
              <a:rPr lang="en-US" sz="1100" dirty="0" smtClean="0">
                <a:solidFill>
                  <a:schemeClr val="tx1"/>
                </a:solidFill>
              </a:rPr>
              <a:t>Link: </a:t>
            </a:r>
            <a:r>
              <a:rPr lang="en-US" sz="1100" u="sng" dirty="0" smtClean="0">
                <a:solidFill>
                  <a:schemeClr val="tx1"/>
                </a:solidFill>
                <a:hlinkClick r:id="rId8"/>
              </a:rPr>
              <a:t>http://people.physics.tamu.edu/kamon/research/TEVpheno/Tevatron_Bs2mumu/</a:t>
            </a:r>
            <a:r>
              <a:rPr lang="en-US" sz="1100" u="sng" dirty="0" smtClean="0">
                <a:solidFill>
                  <a:schemeClr val="tx1"/>
                </a:solidFill>
              </a:rPr>
              <a:t>, </a:t>
            </a:r>
            <a:r>
              <a:rPr lang="en-US" sz="1100" dirty="0" smtClean="0">
                <a:solidFill>
                  <a:schemeClr val="tx1"/>
                </a:solidFill>
              </a:rPr>
              <a:t>                Slava earned on </a:t>
            </a:r>
            <a:r>
              <a:rPr lang="en-US" sz="1100" dirty="0" err="1" smtClean="0">
                <a:solidFill>
                  <a:schemeClr val="tx1"/>
                </a:solidFill>
              </a:rPr>
              <a:t>Ph.D</a:t>
            </a:r>
            <a:r>
              <a:rPr lang="en-US" sz="1100" dirty="0" smtClean="0">
                <a:solidFill>
                  <a:schemeClr val="tx1"/>
                </a:solidFill>
              </a:rPr>
              <a:t> with </a:t>
            </a:r>
            <a:r>
              <a:rPr lang="en-US" sz="1100" dirty="0" err="1" smtClean="0">
                <a:solidFill>
                  <a:schemeClr val="tx1"/>
                </a:solidFill>
              </a:rPr>
              <a:t>Bsàmumu</a:t>
            </a:r>
            <a:r>
              <a:rPr lang="en-US" sz="1100" dirty="0" smtClean="0">
                <a:solidFill>
                  <a:schemeClr val="tx1"/>
                </a:solidFill>
              </a:rPr>
              <a:t>.</a:t>
            </a:r>
          </a:p>
          <a:p>
            <a:pPr lvl="0"/>
            <a:r>
              <a:rPr lang="en-US" sz="1100" dirty="0" smtClean="0">
                <a:solidFill>
                  <a:schemeClr val="tx1"/>
                </a:solidFill>
              </a:rPr>
              <a:t>`2006 – present</a:t>
            </a:r>
          </a:p>
          <a:p>
            <a:r>
              <a:rPr lang="en-US" sz="1100" dirty="0" smtClean="0">
                <a:solidFill>
                  <a:schemeClr val="tx1"/>
                </a:solidFill>
              </a:rPr>
              <a:t>The first paper of the LHC PHENO Projects in 2006. Link: </a:t>
            </a:r>
            <a:r>
              <a:rPr lang="en-US" sz="1100" u="sng" dirty="0" smtClean="0">
                <a:solidFill>
                  <a:schemeClr val="tx1"/>
                </a:solidFill>
                <a:hlinkClick r:id="rId9"/>
              </a:rPr>
              <a:t>http://people.physics.tamu.edu/kamon/research/LHCpheno/</a:t>
            </a:r>
            <a:endParaRPr lang="en-US" sz="1100" dirty="0" smtClean="0">
              <a:solidFill>
                <a:schemeClr val="tx1"/>
              </a:solidFill>
            </a:endParaRPr>
          </a:p>
          <a:p>
            <a:pPr lvl="1"/>
            <a:r>
              <a:rPr lang="en-US" sz="1100" dirty="0" smtClean="0">
                <a:solidFill>
                  <a:schemeClr val="tx1"/>
                </a:solidFill>
              </a:rPr>
              <a:t>We have 3 students (Alfredo Gurrola, Roy Montalvo, Will Flanagan) in this line.</a:t>
            </a:r>
          </a:p>
          <a:p>
            <a:pPr lvl="0"/>
            <a:r>
              <a:rPr lang="en-US" sz="1100" dirty="0" smtClean="0">
                <a:solidFill>
                  <a:schemeClr val="tx1"/>
                </a:solidFill>
              </a:rPr>
              <a:t>2007 – present … PPC  </a:t>
            </a:r>
          </a:p>
          <a:p>
            <a:r>
              <a:rPr lang="en-US" sz="1100" dirty="0" smtClean="0">
                <a:solidFill>
                  <a:schemeClr val="tx1"/>
                </a:solidFill>
              </a:rPr>
              <a:t>                The first PPC workshop in 2007 at TAMU was from a lunch time discussion with Dick in fall 2006 “DM Searches” are what we inherited from Dick. Reference: h</a:t>
            </a:r>
            <a:r>
              <a:rPr lang="en-US" sz="1100" u="sng" dirty="0" smtClean="0">
                <a:solidFill>
                  <a:schemeClr val="tx1"/>
                </a:solidFill>
                <a:hlinkClick r:id="rId10"/>
              </a:rPr>
              <a:t>ttp://people.physics.tamu.edu/kamon/TEMP/140626_DM_at_CMS_Kamon_v3c.pptx</a:t>
            </a:r>
            <a:endParaRPr lang="en-US" sz="1100" dirty="0" smtClean="0"/>
          </a:p>
        </p:txBody>
      </p:sp>
      <p:sp>
        <p:nvSpPr>
          <p:cNvPr id="4" name="Date Placeholder 3"/>
          <p:cNvSpPr>
            <a:spLocks noGrp="1"/>
          </p:cNvSpPr>
          <p:nvPr>
            <p:ph type="dt" sz="half" idx="10"/>
          </p:nvPr>
        </p:nvSpPr>
        <p:spPr/>
        <p:txBody>
          <a:bodyPr/>
          <a:lstStyle/>
          <a:p>
            <a:pPr>
              <a:defRPr/>
            </a:pPr>
            <a:endParaRPr lang="en-US" smtClean="0"/>
          </a:p>
          <a:p>
            <a:pPr>
              <a:defRPr/>
            </a:pPr>
            <a:r>
              <a:rPr lang="en-US" smtClean="0"/>
              <a:t>September 2014</a:t>
            </a:r>
          </a:p>
          <a:p>
            <a:pPr>
              <a:defRPr/>
            </a:pPr>
            <a:endParaRPr lang="en-US" dirty="0"/>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David Toback, Arnowitt Fest</a:t>
            </a:r>
            <a:endParaRPr lang="en-US" dirty="0"/>
          </a:p>
        </p:txBody>
      </p:sp>
      <p:sp>
        <p:nvSpPr>
          <p:cNvPr id="6" name="Slide Number Placeholder 5"/>
          <p:cNvSpPr>
            <a:spLocks noGrp="1"/>
          </p:cNvSpPr>
          <p:nvPr>
            <p:ph type="sldNum" sz="quarter" idx="12"/>
          </p:nvPr>
        </p:nvSpPr>
        <p:spPr/>
        <p:txBody>
          <a:bodyPr/>
          <a:lstStyle/>
          <a:p>
            <a:pPr>
              <a:defRPr/>
            </a:pPr>
            <a:endParaRPr lang="en-US" smtClean="0"/>
          </a:p>
          <a:p>
            <a:pPr>
              <a:defRPr/>
            </a:pPr>
            <a:fld id="{8B197BE5-CE62-4DA8-97FA-A4A2D109B341}"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SUSY and mSUGRA</a:t>
            </a:r>
            <a:endParaRPr lang="en-US" dirty="0"/>
          </a:p>
        </p:txBody>
      </p:sp>
      <p:sp>
        <p:nvSpPr>
          <p:cNvPr id="4" name="Date Placeholder 3"/>
          <p:cNvSpPr>
            <a:spLocks noGrp="1"/>
          </p:cNvSpPr>
          <p:nvPr>
            <p:ph type="dt" sz="half" idx="10"/>
          </p:nvPr>
        </p:nvSpPr>
        <p:spPr/>
        <p:txBody>
          <a:bodyPr/>
          <a:lstStyle/>
          <a:p>
            <a:pPr>
              <a:defRPr/>
            </a:pPr>
            <a:endParaRPr lang="en-US" dirty="0" smtClean="0"/>
          </a:p>
          <a:p>
            <a:pPr>
              <a:defRPr/>
            </a:pPr>
            <a:r>
              <a:rPr lang="en-US" dirty="0" smtClean="0"/>
              <a:t>September 2014</a:t>
            </a:r>
          </a:p>
          <a:p>
            <a:pPr>
              <a:defRPr/>
            </a:pPr>
            <a:endParaRPr lang="en-US" dirty="0"/>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David Toback, Arnowitt Fest</a:t>
            </a:r>
            <a:endParaRPr lang="en-US" dirty="0"/>
          </a:p>
        </p:txBody>
      </p:sp>
      <p:sp>
        <p:nvSpPr>
          <p:cNvPr id="7" name="Rectangle 3"/>
          <p:cNvSpPr txBox="1">
            <a:spLocks noChangeArrowheads="1"/>
          </p:cNvSpPr>
          <p:nvPr/>
        </p:nvSpPr>
        <p:spPr bwMode="auto">
          <a:xfrm>
            <a:off x="533400" y="1371600"/>
            <a:ext cx="9067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Tx/>
              <a:buSzTx/>
              <a:buFontTx/>
              <a:buNone/>
              <a:tabLst/>
              <a:defRPr/>
            </a:pPr>
            <a:endParaRPr kumimoji="0" lang="en-US" sz="2800" b="1" i="0" u="none" strike="noStrike" kern="0" cap="none" spc="0" normalizeH="0" baseline="0" noProof="0" dirty="0">
              <a:ln>
                <a:noFill/>
              </a:ln>
              <a:solidFill>
                <a:schemeClr val="tx1"/>
              </a:solidFill>
              <a:effectLst/>
              <a:uLnTx/>
              <a:uFillTx/>
              <a:latin typeface="+mn-lt"/>
              <a:ea typeface="+mn-ea"/>
              <a:cs typeface="+mn-cs"/>
            </a:endParaRPr>
          </a:p>
        </p:txBody>
      </p:sp>
      <p:sp>
        <p:nvSpPr>
          <p:cNvPr id="18" name="Text Box 25"/>
          <p:cNvSpPr txBox="1">
            <a:spLocks noChangeArrowheads="1"/>
          </p:cNvSpPr>
          <p:nvPr/>
        </p:nvSpPr>
        <p:spPr bwMode="auto">
          <a:xfrm>
            <a:off x="8077200" y="2667000"/>
            <a:ext cx="205819" cy="779985"/>
          </a:xfrm>
          <a:prstGeom prst="rect">
            <a:avLst/>
          </a:prstGeom>
          <a:noFill/>
          <a:ln w="38100" algn="ctr">
            <a:noFill/>
            <a:miter lim="800000"/>
            <a:headEnd/>
            <a:tailEnd/>
          </a:ln>
          <a:effectLst/>
        </p:spPr>
        <p:txBody>
          <a:bodyPr wrap="none" lIns="101882" tIns="50941" rIns="101882" bIns="50941">
            <a:spAutoFit/>
          </a:bodyPr>
          <a:lstStyle/>
          <a:p>
            <a:pPr marL="212255" indent="-212255" algn="l"/>
            <a:endParaRPr lang="en-US" dirty="0"/>
          </a:p>
        </p:txBody>
      </p:sp>
      <p:pic>
        <p:nvPicPr>
          <p:cNvPr id="27" name="Picture 4" descr="Coupling Constant Unification"/>
          <p:cNvPicPr>
            <a:picLocks noChangeAspect="1" noChangeArrowheads="1"/>
          </p:cNvPicPr>
          <p:nvPr/>
        </p:nvPicPr>
        <p:blipFill>
          <a:blip r:embed="rId2" cstate="print"/>
          <a:srcRect r="46"/>
          <a:stretch>
            <a:fillRect/>
          </a:stretch>
        </p:blipFill>
        <p:spPr bwMode="auto">
          <a:xfrm>
            <a:off x="5105400" y="1295400"/>
            <a:ext cx="4953000" cy="2743200"/>
          </a:xfrm>
          <a:prstGeom prst="rect">
            <a:avLst/>
          </a:prstGeom>
          <a:noFill/>
        </p:spPr>
      </p:pic>
      <p:pic>
        <p:nvPicPr>
          <p:cNvPr id="28" name="Picture 4"/>
          <p:cNvPicPr>
            <a:picLocks noChangeAspect="1" noChangeArrowheads="1"/>
          </p:cNvPicPr>
          <p:nvPr/>
        </p:nvPicPr>
        <p:blipFill>
          <a:blip r:embed="rId3" cstate="print"/>
          <a:srcRect/>
          <a:stretch>
            <a:fillRect/>
          </a:stretch>
        </p:blipFill>
        <p:spPr bwMode="auto">
          <a:xfrm>
            <a:off x="5334000" y="4030662"/>
            <a:ext cx="4322763" cy="3611563"/>
          </a:xfrm>
          <a:prstGeom prst="rect">
            <a:avLst/>
          </a:prstGeom>
          <a:noFill/>
          <a:ln w="9525">
            <a:noFill/>
            <a:miter lim="800000"/>
            <a:headEnd/>
            <a:tailEnd/>
          </a:ln>
        </p:spPr>
      </p:pic>
      <p:sp>
        <p:nvSpPr>
          <p:cNvPr id="29" name="Rectangle 17"/>
          <p:cNvSpPr>
            <a:spLocks noChangeArrowheads="1"/>
          </p:cNvSpPr>
          <p:nvPr/>
        </p:nvSpPr>
        <p:spPr bwMode="auto">
          <a:xfrm>
            <a:off x="6096000" y="4259262"/>
            <a:ext cx="3276600" cy="2514600"/>
          </a:xfrm>
          <a:prstGeom prst="rect">
            <a:avLst/>
          </a:prstGeom>
          <a:solidFill>
            <a:schemeClr val="bg1"/>
          </a:solidFill>
          <a:ln w="38100" algn="ctr">
            <a:noFill/>
            <a:miter lim="800000"/>
            <a:headEnd/>
            <a:tailEnd/>
          </a:ln>
          <a:effectLst/>
        </p:spPr>
        <p:txBody>
          <a:bodyPr anchor="ctr">
            <a:spAutoFit/>
          </a:bodyPr>
          <a:lstStyle/>
          <a:p>
            <a:endParaRPr lang="en-US"/>
          </a:p>
        </p:txBody>
      </p:sp>
      <p:sp>
        <p:nvSpPr>
          <p:cNvPr id="30" name="Rectangle 22"/>
          <p:cNvSpPr>
            <a:spLocks noChangeArrowheads="1"/>
          </p:cNvSpPr>
          <p:nvPr/>
        </p:nvSpPr>
        <p:spPr bwMode="auto">
          <a:xfrm>
            <a:off x="6248400" y="6469062"/>
            <a:ext cx="3200400" cy="623888"/>
          </a:xfrm>
          <a:prstGeom prst="rect">
            <a:avLst/>
          </a:prstGeom>
          <a:solidFill>
            <a:schemeClr val="bg1"/>
          </a:solidFill>
          <a:ln w="38100" algn="ctr">
            <a:noFill/>
            <a:miter lim="800000"/>
            <a:headEnd/>
            <a:tailEnd/>
          </a:ln>
          <a:effectLst/>
        </p:spPr>
        <p:txBody>
          <a:bodyPr anchor="ctr">
            <a:spAutoFit/>
          </a:bodyPr>
          <a:lstStyle/>
          <a:p>
            <a:endParaRPr lang="en-US"/>
          </a:p>
        </p:txBody>
      </p:sp>
      <p:sp>
        <p:nvSpPr>
          <p:cNvPr id="31" name="Line 21"/>
          <p:cNvSpPr>
            <a:spLocks noChangeShapeType="1"/>
          </p:cNvSpPr>
          <p:nvPr/>
        </p:nvSpPr>
        <p:spPr bwMode="auto">
          <a:xfrm>
            <a:off x="5257800" y="5707062"/>
            <a:ext cx="4038600" cy="7938"/>
          </a:xfrm>
          <a:prstGeom prst="line">
            <a:avLst/>
          </a:prstGeom>
          <a:noFill/>
          <a:ln w="38100">
            <a:solidFill>
              <a:srgbClr val="0000FF"/>
            </a:solidFill>
            <a:round/>
            <a:headEnd/>
            <a:tailEnd type="triangle" w="med" len="med"/>
          </a:ln>
          <a:effectLst/>
        </p:spPr>
        <p:txBody>
          <a:bodyPr wrap="square">
            <a:spAutoFit/>
          </a:bodyPr>
          <a:lstStyle/>
          <a:p>
            <a:endParaRPr lang="en-US"/>
          </a:p>
        </p:txBody>
      </p:sp>
      <p:sp>
        <p:nvSpPr>
          <p:cNvPr id="32" name="Text Box 25"/>
          <p:cNvSpPr txBox="1">
            <a:spLocks noChangeArrowheads="1"/>
          </p:cNvSpPr>
          <p:nvPr/>
        </p:nvSpPr>
        <p:spPr bwMode="auto">
          <a:xfrm>
            <a:off x="6613525" y="3962400"/>
            <a:ext cx="184150" cy="311150"/>
          </a:xfrm>
          <a:prstGeom prst="rect">
            <a:avLst/>
          </a:prstGeom>
          <a:noFill/>
          <a:ln w="38100" algn="ctr">
            <a:noFill/>
            <a:miter lim="800000"/>
            <a:headEnd/>
            <a:tailEnd/>
          </a:ln>
          <a:effectLst/>
        </p:spPr>
        <p:txBody>
          <a:bodyPr wrap="none">
            <a:spAutoFit/>
          </a:bodyPr>
          <a:lstStyle/>
          <a:p>
            <a:pPr marL="190500" indent="-190500" algn="l"/>
            <a:endParaRPr lang="en-US"/>
          </a:p>
        </p:txBody>
      </p:sp>
      <p:sp>
        <p:nvSpPr>
          <p:cNvPr id="33" name="Text Box 26"/>
          <p:cNvSpPr txBox="1">
            <a:spLocks noChangeArrowheads="1"/>
          </p:cNvSpPr>
          <p:nvPr/>
        </p:nvSpPr>
        <p:spPr bwMode="auto">
          <a:xfrm>
            <a:off x="9220200" y="5472112"/>
            <a:ext cx="587020" cy="400110"/>
          </a:xfrm>
          <a:prstGeom prst="rect">
            <a:avLst/>
          </a:prstGeom>
          <a:solidFill>
            <a:schemeClr val="bg1">
              <a:alpha val="39999"/>
            </a:schemeClr>
          </a:solidFill>
          <a:ln w="38100" algn="ctr">
            <a:noFill/>
            <a:miter lim="800000"/>
            <a:headEnd/>
            <a:tailEnd/>
          </a:ln>
          <a:effectLst/>
        </p:spPr>
        <p:txBody>
          <a:bodyPr wrap="none">
            <a:spAutoFit/>
          </a:bodyPr>
          <a:lstStyle/>
          <a:p>
            <a:pPr algn="l">
              <a:buFontTx/>
              <a:buChar char="•"/>
            </a:pPr>
            <a:r>
              <a:rPr lang="en-US" sz="2000" dirty="0"/>
              <a:t>m</a:t>
            </a:r>
            <a:r>
              <a:rPr lang="en-US" sz="2000" baseline="-25000" dirty="0"/>
              <a:t>0</a:t>
            </a:r>
          </a:p>
        </p:txBody>
      </p:sp>
      <p:sp>
        <p:nvSpPr>
          <p:cNvPr id="34" name="Text Box 27"/>
          <p:cNvSpPr txBox="1">
            <a:spLocks noChangeArrowheads="1"/>
          </p:cNvSpPr>
          <p:nvPr/>
        </p:nvSpPr>
        <p:spPr bwMode="auto">
          <a:xfrm>
            <a:off x="9190038" y="5897562"/>
            <a:ext cx="779381" cy="400110"/>
          </a:xfrm>
          <a:prstGeom prst="rect">
            <a:avLst/>
          </a:prstGeom>
          <a:solidFill>
            <a:schemeClr val="bg1">
              <a:alpha val="39999"/>
            </a:schemeClr>
          </a:solidFill>
          <a:ln w="38100" algn="ctr">
            <a:noFill/>
            <a:miter lim="800000"/>
            <a:headEnd/>
            <a:tailEnd/>
          </a:ln>
          <a:effectLst/>
        </p:spPr>
        <p:txBody>
          <a:bodyPr wrap="none">
            <a:spAutoFit/>
          </a:bodyPr>
          <a:lstStyle/>
          <a:p>
            <a:pPr algn="l">
              <a:buFontTx/>
              <a:buChar char="•"/>
            </a:pPr>
            <a:r>
              <a:rPr lang="en-US" sz="2000" dirty="0"/>
              <a:t>m</a:t>
            </a:r>
            <a:r>
              <a:rPr lang="en-US" sz="2000" baseline="-25000" dirty="0"/>
              <a:t>1/2</a:t>
            </a:r>
          </a:p>
        </p:txBody>
      </p:sp>
      <p:sp>
        <p:nvSpPr>
          <p:cNvPr id="35" name="Rectangle 28"/>
          <p:cNvSpPr>
            <a:spLocks noChangeArrowheads="1"/>
          </p:cNvSpPr>
          <p:nvPr/>
        </p:nvSpPr>
        <p:spPr bwMode="auto">
          <a:xfrm>
            <a:off x="9144000" y="5783262"/>
            <a:ext cx="304800" cy="152400"/>
          </a:xfrm>
          <a:prstGeom prst="rect">
            <a:avLst/>
          </a:prstGeom>
          <a:solidFill>
            <a:schemeClr val="bg1"/>
          </a:solidFill>
          <a:ln w="38100" algn="ctr">
            <a:noFill/>
            <a:miter lim="800000"/>
            <a:headEnd/>
            <a:tailEnd/>
          </a:ln>
          <a:effectLst/>
        </p:spPr>
        <p:txBody>
          <a:bodyPr wrap="none" anchor="ctr">
            <a:spAutoFit/>
          </a:bodyPr>
          <a:lstStyle/>
          <a:p>
            <a:endParaRPr lang="en-US"/>
          </a:p>
        </p:txBody>
      </p:sp>
      <p:sp>
        <p:nvSpPr>
          <p:cNvPr id="36" name="Rectangle 29"/>
          <p:cNvSpPr>
            <a:spLocks noChangeArrowheads="1"/>
          </p:cNvSpPr>
          <p:nvPr/>
        </p:nvSpPr>
        <p:spPr bwMode="auto">
          <a:xfrm>
            <a:off x="9067800" y="5402262"/>
            <a:ext cx="381000" cy="152400"/>
          </a:xfrm>
          <a:prstGeom prst="rect">
            <a:avLst/>
          </a:prstGeom>
          <a:solidFill>
            <a:schemeClr val="bg1"/>
          </a:solidFill>
          <a:ln w="38100" algn="ctr">
            <a:noFill/>
            <a:miter lim="800000"/>
            <a:headEnd/>
            <a:tailEnd/>
          </a:ln>
          <a:effectLst/>
        </p:spPr>
        <p:txBody>
          <a:bodyPr anchor="ctr">
            <a:spAutoFit/>
          </a:bodyPr>
          <a:lstStyle/>
          <a:p>
            <a:endParaRPr lang="en-US"/>
          </a:p>
        </p:txBody>
      </p:sp>
      <p:sp>
        <p:nvSpPr>
          <p:cNvPr id="37" name="Rectangle 30"/>
          <p:cNvSpPr>
            <a:spLocks noChangeArrowheads="1"/>
          </p:cNvSpPr>
          <p:nvPr/>
        </p:nvSpPr>
        <p:spPr bwMode="auto">
          <a:xfrm>
            <a:off x="8534400" y="4887912"/>
            <a:ext cx="838200" cy="381000"/>
          </a:xfrm>
          <a:prstGeom prst="rect">
            <a:avLst/>
          </a:prstGeom>
          <a:solidFill>
            <a:schemeClr val="bg1"/>
          </a:solidFill>
          <a:ln w="38100" algn="ctr">
            <a:noFill/>
            <a:miter lim="800000"/>
            <a:headEnd/>
            <a:tailEnd/>
          </a:ln>
          <a:effectLst/>
        </p:spPr>
        <p:txBody>
          <a:bodyPr anchor="ctr">
            <a:spAutoFit/>
          </a:bodyPr>
          <a:lstStyle/>
          <a:p>
            <a:endParaRPr lang="en-US"/>
          </a:p>
        </p:txBody>
      </p:sp>
      <p:sp>
        <p:nvSpPr>
          <p:cNvPr id="38" name="Line 31"/>
          <p:cNvSpPr>
            <a:spLocks noChangeShapeType="1"/>
          </p:cNvSpPr>
          <p:nvPr/>
        </p:nvSpPr>
        <p:spPr bwMode="auto">
          <a:xfrm>
            <a:off x="5257800" y="6088062"/>
            <a:ext cx="4038600" cy="7938"/>
          </a:xfrm>
          <a:prstGeom prst="line">
            <a:avLst/>
          </a:prstGeom>
          <a:noFill/>
          <a:ln w="38100">
            <a:solidFill>
              <a:srgbClr val="0000FF"/>
            </a:solidFill>
            <a:round/>
            <a:headEnd/>
            <a:tailEnd type="triangle" w="med" len="med"/>
          </a:ln>
          <a:effectLst/>
        </p:spPr>
        <p:txBody>
          <a:bodyPr wrap="square">
            <a:spAutoFit/>
          </a:bodyPr>
          <a:lstStyle/>
          <a:p>
            <a:endParaRPr lang="en-US"/>
          </a:p>
        </p:txBody>
      </p:sp>
      <p:sp>
        <p:nvSpPr>
          <p:cNvPr id="3" name="Content Placeholder 2"/>
          <p:cNvSpPr>
            <a:spLocks noGrp="1"/>
          </p:cNvSpPr>
          <p:nvPr>
            <p:ph idx="1"/>
          </p:nvPr>
        </p:nvSpPr>
        <p:spPr>
          <a:xfrm>
            <a:off x="381000" y="1371600"/>
            <a:ext cx="4724400" cy="6418452"/>
          </a:xfrm>
          <a:solidFill>
            <a:srgbClr val="FFFF00"/>
          </a:solidFill>
        </p:spPr>
        <p:txBody>
          <a:bodyPr>
            <a:spAutoFit/>
          </a:bodyPr>
          <a:lstStyle/>
          <a:p>
            <a:r>
              <a:rPr lang="en-US" sz="1800" dirty="0" smtClean="0"/>
              <a:t>Supersymmetry is one of the most compelling theoretical ideas in the last 40 years</a:t>
            </a:r>
          </a:p>
          <a:p>
            <a:r>
              <a:rPr lang="en-US" sz="1800" dirty="0" smtClean="0">
                <a:solidFill>
                  <a:schemeClr val="tx1"/>
                </a:solidFill>
              </a:rPr>
              <a:t>However, the most complete models have 128 free parameters</a:t>
            </a:r>
          </a:p>
          <a:p>
            <a:r>
              <a:rPr lang="en-US" sz="1800" dirty="0" smtClean="0">
                <a:solidFill>
                  <a:srgbClr val="0000FF"/>
                </a:solidFill>
              </a:rPr>
              <a:t>Dick played a major role in thinking about the methods for the unification of the forces, for example pushing gravity mediated SUSY and the simplification of the unification of the scalar and gaugino masses at the GUT scale, as well as ways to help experimentalists</a:t>
            </a:r>
          </a:p>
          <a:p>
            <a:r>
              <a:rPr lang="en-US" sz="1800" dirty="0" smtClean="0">
                <a:solidFill>
                  <a:schemeClr val="tx1"/>
                </a:solidFill>
              </a:rPr>
              <a:t>The product, minimal </a:t>
            </a:r>
            <a:r>
              <a:rPr lang="en-US" sz="1800" dirty="0" err="1" smtClean="0">
                <a:solidFill>
                  <a:schemeClr val="tx1"/>
                </a:solidFill>
              </a:rPr>
              <a:t>SuperGravity</a:t>
            </a:r>
            <a:r>
              <a:rPr lang="en-US" sz="1800" dirty="0" smtClean="0">
                <a:solidFill>
                  <a:schemeClr val="tx1"/>
                </a:solidFill>
              </a:rPr>
              <a:t> or mSUGRA, had huge phenomenological and experimental advantages as it was narrowed down to 5 parameters that led to large swaths of parameter space being similar</a:t>
            </a:r>
            <a:endParaRPr lang="en-US" sz="1800" baseline="-25000" dirty="0" smtClean="0">
              <a:solidFill>
                <a:schemeClr val="tx1"/>
              </a:solidFill>
            </a:endParaRPr>
          </a:p>
          <a:p>
            <a:r>
              <a:rPr lang="en-US" sz="1800" dirty="0" smtClean="0"/>
              <a:t>Benchmark SUSY search strategy for well over a decade</a:t>
            </a:r>
            <a:endParaRPr lang="en-US" sz="1800" baseline="-25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5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grpId="1" nodeType="clickEffect">
                                  <p:stCondLst>
                                    <p:cond delay="0"/>
                                  </p:stCondLst>
                                  <p:childTnLst>
                                    <p:animEffect transition="out" filter="wipe(right)">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par>
                                <p:cTn id="33" presetID="22" presetClass="exit" presetSubtype="2" fill="hold" grpId="1" nodeType="withEffect">
                                  <p:stCondLst>
                                    <p:cond delay="0"/>
                                  </p:stCondLst>
                                  <p:childTnLst>
                                    <p:animEffect transition="out" filter="wipe(right)">
                                      <p:cBhvr>
                                        <p:cTn id="34" dur="500"/>
                                        <p:tgtEl>
                                          <p:spTgt spid="38"/>
                                        </p:tgtEl>
                                      </p:cBhvr>
                                    </p:animEffect>
                                    <p:set>
                                      <p:cBhvr>
                                        <p:cTn id="35" dur="1" fill="hold">
                                          <p:stCondLst>
                                            <p:cond delay="499"/>
                                          </p:stCondLst>
                                        </p:cTn>
                                        <p:tgtEl>
                                          <p:spTgt spid="38"/>
                                        </p:tgtEl>
                                        <p:attrNameLst>
                                          <p:attrName>style.visibility</p:attrName>
                                        </p:attrNameLst>
                                      </p:cBhvr>
                                      <p:to>
                                        <p:strVal val="hidden"/>
                                      </p:to>
                                    </p:set>
                                  </p:childTnLst>
                                </p:cTn>
                              </p:par>
                            </p:childTnLst>
                          </p:cTn>
                        </p:par>
                        <p:par>
                          <p:cTn id="36" fill="hold">
                            <p:stCondLst>
                              <p:cond delay="500"/>
                            </p:stCondLst>
                            <p:childTnLst>
                              <p:par>
                                <p:cTn id="37" presetID="22" presetClass="exit" presetSubtype="1" fill="hold" grpId="0" nodeType="afterEffect">
                                  <p:stCondLst>
                                    <p:cond delay="0"/>
                                  </p:stCondLst>
                                  <p:childTnLst>
                                    <p:animEffect transition="out" filter="wipe(up)">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cTn>
                              </p:par>
                            </p:childTnLst>
                          </p:cTn>
                        </p:par>
                        <p:par>
                          <p:cTn id="40" fill="hold">
                            <p:stCondLst>
                              <p:cond delay="1000"/>
                            </p:stCondLst>
                            <p:childTnLst>
                              <p:par>
                                <p:cTn id="41" presetID="22" presetClass="exit" presetSubtype="2" fill="hold" grpId="0" nodeType="afterEffect">
                                  <p:stCondLst>
                                    <p:cond delay="0"/>
                                  </p:stCondLst>
                                  <p:childTnLst>
                                    <p:animEffect transition="out" filter="wipe(right)">
                                      <p:cBhvr>
                                        <p:cTn id="42" dur="2000"/>
                                        <p:tgtEl>
                                          <p:spTgt spid="29"/>
                                        </p:tgtEl>
                                      </p:cBhvr>
                                    </p:animEffect>
                                    <p:set>
                                      <p:cBhvr>
                                        <p:cTn id="43" dur="1" fill="hold">
                                          <p:stCondLst>
                                            <p:cond delay="1999"/>
                                          </p:stCondLst>
                                        </p:cTn>
                                        <p:tgtEl>
                                          <p:spTgt spid="29"/>
                                        </p:tgtEl>
                                        <p:attrNameLst>
                                          <p:attrName>style.visibility</p:attrName>
                                        </p:attrNameLst>
                                      </p:cBhvr>
                                      <p:to>
                                        <p:strVal val="hidden"/>
                                      </p:to>
                                    </p:se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2000"/>
                                        <p:tgtEl>
                                          <p:spTgt spid="3">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1" grpId="1" animBg="1"/>
      <p:bldP spid="33" grpId="0" animBg="1"/>
      <p:bldP spid="34" grpId="0" animBg="1"/>
      <p:bldP spid="38" grpId="0" animBg="1"/>
      <p:bldP spid="3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77" name="Picture 85" descr="C:\Users\Kamon\Desktop\PPC2014-Kamon\CMS_barplot_blue_orange_SUSY2013cc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521" b="-2574"/>
          <a:stretch/>
        </p:blipFill>
        <p:spPr bwMode="auto">
          <a:xfrm>
            <a:off x="704090" y="777241"/>
            <a:ext cx="3443745" cy="6079872"/>
          </a:xfrm>
          <a:prstGeom prst="rect">
            <a:avLst/>
          </a:prstGeom>
          <a:noFill/>
          <a:extLst>
            <a:ext uri="{909E8E84-426E-40DD-AFC4-6F175D3DCCD1}">
              <a14:hiddenFill xmlns:a14="http://schemas.microsoft.com/office/drawing/2010/main">
                <a:solidFill>
                  <a:srgbClr val="FFFFFF"/>
                </a:solidFill>
              </a14:hiddenFill>
            </a:ext>
          </a:extLst>
        </p:spPr>
      </p:pic>
      <p:pic>
        <p:nvPicPr>
          <p:cNvPr id="110676" name="Picture 84" descr="C:\Users\Kamon\Desktop\PPC2014-Kamon\CMS_barplot_blue_orange_SUSY2013bb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9926"/>
          <a:stretch/>
        </p:blipFill>
        <p:spPr bwMode="auto">
          <a:xfrm>
            <a:off x="5733290" y="777240"/>
            <a:ext cx="3443745" cy="620715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p:cNvSpPr txBox="1">
            <a:spLocks noChangeArrowheads="1"/>
          </p:cNvSpPr>
          <p:nvPr/>
        </p:nvSpPr>
        <p:spPr>
          <a:xfrm>
            <a:off x="0" y="0"/>
            <a:ext cx="10058400" cy="829416"/>
          </a:xfrm>
          <a:prstGeom prst="rect">
            <a:avLst/>
          </a:prstGeom>
        </p:spPr>
        <p:txBody>
          <a:bodyPr lIns="101882" tIns="50941" rIns="101882" bIns="50941" anchor="ctr"/>
          <a:lstStyle/>
          <a:p>
            <a:pPr algn="ctr">
              <a:defRPr/>
            </a:pPr>
            <a:r>
              <a:rPr lang="en-US" altLang="ja-JP" sz="4000" kern="0" dirty="0" smtClean="0">
                <a:effectLst>
                  <a:outerShdw blurRad="38100" dist="38100" dir="2700000" algn="tl">
                    <a:srgbClr val="000000">
                      <a:alpha val="43137"/>
                    </a:srgbClr>
                  </a:outerShdw>
                </a:effectLst>
                <a:latin typeface="Bodoni MT Black" pitchFamily="18" charset="0"/>
                <a:ea typeface="ＭＳ Ｐゴシック" charset="-128"/>
                <a:cs typeface="+mj-cs"/>
              </a:rPr>
              <a:t>Closer Look at CMS SUSY Searches</a:t>
            </a:r>
            <a:endParaRPr lang="en-US" altLang="ja-JP" sz="4000" kern="0" dirty="0">
              <a:effectLst>
                <a:outerShdw blurRad="38100" dist="38100" dir="2700000" algn="tl">
                  <a:srgbClr val="000000">
                    <a:alpha val="43137"/>
                  </a:srgbClr>
                </a:outerShdw>
              </a:effectLst>
              <a:latin typeface="Bodoni MT Black" pitchFamily="18" charset="0"/>
              <a:ea typeface="ＭＳ Ｐゴシック" charset="-128"/>
              <a:cs typeface="+mj-cs"/>
            </a:endParaRPr>
          </a:p>
        </p:txBody>
      </p:sp>
      <p:sp>
        <p:nvSpPr>
          <p:cNvPr id="2" name="Rectangle 1"/>
          <p:cNvSpPr/>
          <p:nvPr/>
        </p:nvSpPr>
        <p:spPr>
          <a:xfrm rot="16200000">
            <a:off x="-870203" y="2976880"/>
            <a:ext cx="3316224" cy="402336"/>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2000" dirty="0" err="1"/>
              <a:t>g</a:t>
            </a:r>
            <a:r>
              <a:rPr lang="en-US" sz="2000" dirty="0" err="1" smtClean="0"/>
              <a:t>luino</a:t>
            </a:r>
            <a:r>
              <a:rPr lang="en-US" sz="2000" dirty="0" smtClean="0"/>
              <a:t> </a:t>
            </a:r>
            <a:r>
              <a:rPr lang="en-US" sz="2000" dirty="0" smtClean="0">
                <a:latin typeface="Comic Sans MS" panose="030F0702030302020204" pitchFamily="66" charset="0"/>
              </a:rPr>
              <a:t>production</a:t>
            </a:r>
            <a:endParaRPr lang="en-US" sz="2000" dirty="0">
              <a:latin typeface="Comic Sans MS" panose="030F0702030302020204" pitchFamily="66" charset="0"/>
            </a:endParaRPr>
          </a:p>
        </p:txBody>
      </p:sp>
      <p:sp>
        <p:nvSpPr>
          <p:cNvPr id="11" name="Rectangle 10"/>
          <p:cNvSpPr/>
          <p:nvPr/>
        </p:nvSpPr>
        <p:spPr>
          <a:xfrm rot="16200000">
            <a:off x="217932" y="6224016"/>
            <a:ext cx="1139952" cy="402336"/>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2000" dirty="0" err="1" smtClean="0"/>
              <a:t>squark</a:t>
            </a:r>
            <a:r>
              <a:rPr lang="en-US" sz="2000" dirty="0" smtClean="0"/>
              <a:t> </a:t>
            </a:r>
            <a:endParaRPr lang="en-US" sz="2000" dirty="0">
              <a:latin typeface="Comic Sans MS" panose="030F0702030302020204" pitchFamily="66" charset="0"/>
            </a:endParaRPr>
          </a:p>
        </p:txBody>
      </p:sp>
      <p:sp>
        <p:nvSpPr>
          <p:cNvPr id="12" name="Rectangle 11"/>
          <p:cNvSpPr/>
          <p:nvPr/>
        </p:nvSpPr>
        <p:spPr>
          <a:xfrm rot="16200000">
            <a:off x="5213604" y="1560576"/>
            <a:ext cx="1139952" cy="402336"/>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2000" dirty="0" smtClean="0"/>
              <a:t>stop</a:t>
            </a:r>
            <a:endParaRPr lang="en-US" sz="2000" dirty="0">
              <a:latin typeface="Comic Sans MS" panose="030F0702030302020204" pitchFamily="66" charset="0"/>
            </a:endParaRPr>
          </a:p>
        </p:txBody>
      </p:sp>
      <p:sp>
        <p:nvSpPr>
          <p:cNvPr id="13" name="Rectangle 12"/>
          <p:cNvSpPr/>
          <p:nvPr/>
        </p:nvSpPr>
        <p:spPr>
          <a:xfrm rot="16200000">
            <a:off x="5109972" y="3115056"/>
            <a:ext cx="1347216" cy="402336"/>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2000" dirty="0" err="1" smtClean="0">
                <a:latin typeface="Comic Sans MS" panose="030F0702030302020204" pitchFamily="66" charset="0"/>
              </a:rPr>
              <a:t>sbottom</a:t>
            </a:r>
            <a:endParaRPr lang="en-US" sz="2000" dirty="0">
              <a:latin typeface="Comic Sans MS" panose="030F0702030302020204" pitchFamily="66" charset="0"/>
            </a:endParaRPr>
          </a:p>
        </p:txBody>
      </p:sp>
      <p:sp>
        <p:nvSpPr>
          <p:cNvPr id="14" name="Rectangle 13"/>
          <p:cNvSpPr/>
          <p:nvPr/>
        </p:nvSpPr>
        <p:spPr>
          <a:xfrm rot="16200000">
            <a:off x="4799076" y="4980432"/>
            <a:ext cx="1969008" cy="402336"/>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2000" dirty="0" smtClean="0">
                <a:latin typeface="Comic Sans MS" panose="030F0702030302020204" pitchFamily="66" charset="0"/>
              </a:rPr>
              <a:t>EWK </a:t>
            </a:r>
            <a:r>
              <a:rPr lang="en-US" sz="2000" dirty="0" err="1" smtClean="0">
                <a:latin typeface="Comic Sans MS" panose="030F0702030302020204" pitchFamily="66" charset="0"/>
              </a:rPr>
              <a:t>gaugino</a:t>
            </a:r>
            <a:endParaRPr lang="en-US" sz="2000" dirty="0">
              <a:latin typeface="Comic Sans MS" panose="030F0702030302020204" pitchFamily="66" charset="0"/>
            </a:endParaRPr>
          </a:p>
        </p:txBody>
      </p:sp>
      <p:sp>
        <p:nvSpPr>
          <p:cNvPr id="16" name="Rectangle 15"/>
          <p:cNvSpPr/>
          <p:nvPr/>
        </p:nvSpPr>
        <p:spPr>
          <a:xfrm rot="16200000">
            <a:off x="5213604" y="6638544"/>
            <a:ext cx="1139952" cy="402336"/>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2000" dirty="0" err="1" smtClean="0">
                <a:latin typeface="Comic Sans MS" panose="030F0702030302020204" pitchFamily="66" charset="0"/>
              </a:rPr>
              <a:t>slepton</a:t>
            </a:r>
            <a:endParaRPr lang="en-US" sz="2000" dirty="0">
              <a:latin typeface="Comic Sans MS" panose="030F0702030302020204" pitchFamily="66" charset="0"/>
            </a:endParaRPr>
          </a:p>
        </p:txBody>
      </p:sp>
      <p:sp>
        <p:nvSpPr>
          <p:cNvPr id="17" name="Date Placeholder 3"/>
          <p:cNvSpPr>
            <a:spLocks noGrp="1"/>
          </p:cNvSpPr>
          <p:nvPr>
            <p:ph type="dt" sz="quarter" idx="10"/>
          </p:nvPr>
        </p:nvSpPr>
        <p:spPr>
          <a:xfrm>
            <a:off x="0" y="7232650"/>
            <a:ext cx="2346960"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827795" indent="-318383" eaLnBrk="0" hangingPunct="0">
              <a:defRPr sz="3100">
                <a:solidFill>
                  <a:schemeClr val="tx1"/>
                </a:solidFill>
                <a:latin typeface="Arial" charset="0"/>
              </a:defRPr>
            </a:lvl2pPr>
            <a:lvl3pPr marL="1273531" indent="-254706" eaLnBrk="0" hangingPunct="0">
              <a:defRPr sz="3100">
                <a:solidFill>
                  <a:schemeClr val="tx1"/>
                </a:solidFill>
                <a:latin typeface="Arial" charset="0"/>
              </a:defRPr>
            </a:lvl3pPr>
            <a:lvl4pPr marL="1782943" indent="-254706" eaLnBrk="0" hangingPunct="0">
              <a:defRPr sz="3100">
                <a:solidFill>
                  <a:schemeClr val="tx1"/>
                </a:solidFill>
                <a:latin typeface="Arial" charset="0"/>
              </a:defRPr>
            </a:lvl4pPr>
            <a:lvl5pPr marL="2292355" indent="-254706" eaLnBrk="0" hangingPunct="0">
              <a:defRPr sz="3100">
                <a:solidFill>
                  <a:schemeClr val="tx1"/>
                </a:solidFill>
                <a:latin typeface="Arial" charset="0"/>
              </a:defRPr>
            </a:lvl5pPr>
            <a:lvl6pPr marL="2801767" indent="-254706" eaLnBrk="0" fontAlgn="base" hangingPunct="0">
              <a:spcBef>
                <a:spcPct val="0"/>
              </a:spcBef>
              <a:spcAft>
                <a:spcPct val="0"/>
              </a:spcAft>
              <a:defRPr sz="3100">
                <a:solidFill>
                  <a:schemeClr val="tx1"/>
                </a:solidFill>
                <a:latin typeface="Arial" charset="0"/>
              </a:defRPr>
            </a:lvl6pPr>
            <a:lvl7pPr marL="3311180" indent="-254706" eaLnBrk="0" fontAlgn="base" hangingPunct="0">
              <a:spcBef>
                <a:spcPct val="0"/>
              </a:spcBef>
              <a:spcAft>
                <a:spcPct val="0"/>
              </a:spcAft>
              <a:defRPr sz="3100">
                <a:solidFill>
                  <a:schemeClr val="tx1"/>
                </a:solidFill>
                <a:latin typeface="Arial" charset="0"/>
              </a:defRPr>
            </a:lvl7pPr>
            <a:lvl8pPr marL="3820592" indent="-254706" eaLnBrk="0" fontAlgn="base" hangingPunct="0">
              <a:spcBef>
                <a:spcPct val="0"/>
              </a:spcBef>
              <a:spcAft>
                <a:spcPct val="0"/>
              </a:spcAft>
              <a:defRPr sz="3100">
                <a:solidFill>
                  <a:schemeClr val="tx1"/>
                </a:solidFill>
                <a:latin typeface="Arial" charset="0"/>
              </a:defRPr>
            </a:lvl8pPr>
            <a:lvl9pPr marL="4330004" indent="-254706" eaLnBrk="0" fontAlgn="base" hangingPunct="0">
              <a:spcBef>
                <a:spcPct val="0"/>
              </a:spcBef>
              <a:spcAft>
                <a:spcPct val="0"/>
              </a:spcAft>
              <a:defRPr sz="3100">
                <a:solidFill>
                  <a:schemeClr val="tx1"/>
                </a:solidFill>
                <a:latin typeface="Arial" charset="0"/>
              </a:defRPr>
            </a:lvl9pPr>
          </a:lstStyle>
          <a:p>
            <a:pPr eaLnBrk="1" hangingPunct="1"/>
            <a:r>
              <a:rPr lang="en-US" altLang="ja-JP" sz="1600" dirty="0" smtClean="0">
                <a:latin typeface="Arial Rounded MT Bold" pitchFamily="34" charset="0"/>
              </a:rPr>
              <a:t>Teruki Kamon</a:t>
            </a:r>
          </a:p>
        </p:txBody>
      </p:sp>
      <p:sp>
        <p:nvSpPr>
          <p:cNvPr id="18" name="Rectangle 13"/>
          <p:cNvSpPr>
            <a:spLocks noChangeArrowheads="1"/>
          </p:cNvSpPr>
          <p:nvPr/>
        </p:nvSpPr>
        <p:spPr bwMode="auto">
          <a:xfrm>
            <a:off x="7711440" y="7232650"/>
            <a:ext cx="234696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b"/>
          <a:lstStyle/>
          <a:p>
            <a:pPr algn="r"/>
            <a:fld id="{14D5E3FA-6E33-4617-B096-BC13E0BCD740}" type="slidenum">
              <a:rPr lang="ja-JP" altLang="en-US" sz="1600">
                <a:latin typeface="Arial Rounded MT Bold" pitchFamily="34" charset="0"/>
                <a:ea typeface="ＭＳ Ｐゴシック" pitchFamily="34" charset="-128"/>
              </a:rPr>
              <a:pPr algn="r"/>
              <a:t>30</a:t>
            </a:fld>
            <a:endParaRPr lang="en-US" altLang="ja-JP" sz="1600" dirty="0">
              <a:latin typeface="Arial Rounded MT Bold" pitchFamily="34" charset="0"/>
              <a:ea typeface="ＭＳ Ｐゴシック" pitchFamily="34" charset="-128"/>
            </a:endParaRPr>
          </a:p>
        </p:txBody>
      </p:sp>
      <p:sp>
        <p:nvSpPr>
          <p:cNvPr id="19" name="Footer Placeholder 4"/>
          <p:cNvSpPr>
            <a:spLocks noGrp="1"/>
          </p:cNvSpPr>
          <p:nvPr>
            <p:ph type="ftr" sz="quarter" idx="11"/>
          </p:nvPr>
        </p:nvSpPr>
        <p:spPr>
          <a:xfrm>
            <a:off x="2598420" y="7232650"/>
            <a:ext cx="4861560"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827795" indent="-318383" eaLnBrk="0" hangingPunct="0">
              <a:defRPr sz="3100">
                <a:solidFill>
                  <a:schemeClr val="tx1"/>
                </a:solidFill>
                <a:latin typeface="Arial" charset="0"/>
              </a:defRPr>
            </a:lvl2pPr>
            <a:lvl3pPr marL="1273531" indent="-254706" eaLnBrk="0" hangingPunct="0">
              <a:defRPr sz="3100">
                <a:solidFill>
                  <a:schemeClr val="tx1"/>
                </a:solidFill>
                <a:latin typeface="Arial" charset="0"/>
              </a:defRPr>
            </a:lvl3pPr>
            <a:lvl4pPr marL="1782943" indent="-254706" eaLnBrk="0" hangingPunct="0">
              <a:defRPr sz="3100">
                <a:solidFill>
                  <a:schemeClr val="tx1"/>
                </a:solidFill>
                <a:latin typeface="Arial" charset="0"/>
              </a:defRPr>
            </a:lvl4pPr>
            <a:lvl5pPr marL="2292355" indent="-254706" eaLnBrk="0" hangingPunct="0">
              <a:defRPr sz="3100">
                <a:solidFill>
                  <a:schemeClr val="tx1"/>
                </a:solidFill>
                <a:latin typeface="Arial" charset="0"/>
              </a:defRPr>
            </a:lvl5pPr>
            <a:lvl6pPr marL="2801767" indent="-254706" eaLnBrk="0" fontAlgn="base" hangingPunct="0">
              <a:spcBef>
                <a:spcPct val="0"/>
              </a:spcBef>
              <a:spcAft>
                <a:spcPct val="0"/>
              </a:spcAft>
              <a:defRPr sz="3100">
                <a:solidFill>
                  <a:schemeClr val="tx1"/>
                </a:solidFill>
                <a:latin typeface="Arial" charset="0"/>
              </a:defRPr>
            </a:lvl6pPr>
            <a:lvl7pPr marL="3311180" indent="-254706" eaLnBrk="0" fontAlgn="base" hangingPunct="0">
              <a:spcBef>
                <a:spcPct val="0"/>
              </a:spcBef>
              <a:spcAft>
                <a:spcPct val="0"/>
              </a:spcAft>
              <a:defRPr sz="3100">
                <a:solidFill>
                  <a:schemeClr val="tx1"/>
                </a:solidFill>
                <a:latin typeface="Arial" charset="0"/>
              </a:defRPr>
            </a:lvl7pPr>
            <a:lvl8pPr marL="3820592" indent="-254706" eaLnBrk="0" fontAlgn="base" hangingPunct="0">
              <a:spcBef>
                <a:spcPct val="0"/>
              </a:spcBef>
              <a:spcAft>
                <a:spcPct val="0"/>
              </a:spcAft>
              <a:defRPr sz="3100">
                <a:solidFill>
                  <a:schemeClr val="tx1"/>
                </a:solidFill>
                <a:latin typeface="Arial" charset="0"/>
              </a:defRPr>
            </a:lvl8pPr>
            <a:lvl9pPr marL="4330004" indent="-254706" eaLnBrk="0" fontAlgn="base" hangingPunct="0">
              <a:spcBef>
                <a:spcPct val="0"/>
              </a:spcBef>
              <a:spcAft>
                <a:spcPct val="0"/>
              </a:spcAft>
              <a:defRPr sz="3100">
                <a:solidFill>
                  <a:schemeClr val="tx1"/>
                </a:solidFill>
                <a:latin typeface="Arial" charset="0"/>
              </a:defRPr>
            </a:lvl9pPr>
          </a:lstStyle>
          <a:p>
            <a:pPr eaLnBrk="1" hangingPunct="1"/>
            <a:r>
              <a:rPr lang="en-US" altLang="ja-JP" sz="1600" dirty="0" smtClean="0">
                <a:latin typeface="Arial Rounded MT Bold" pitchFamily="34" charset="0"/>
              </a:rPr>
              <a:t>CMS Dark Matter</a:t>
            </a:r>
          </a:p>
        </p:txBody>
      </p:sp>
      <p:sp>
        <p:nvSpPr>
          <p:cNvPr id="3" name="Rounded Rectangle 2"/>
          <p:cNvSpPr/>
          <p:nvPr/>
        </p:nvSpPr>
        <p:spPr>
          <a:xfrm>
            <a:off x="5280660" y="777240"/>
            <a:ext cx="4442460" cy="1865376"/>
          </a:xfrm>
          <a:prstGeom prst="roundRect">
            <a:avLst/>
          </a:prstGeom>
          <a:noFill/>
          <a:ln w="2857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Tree>
    <p:extLst>
      <p:ext uri="{BB962C8B-B14F-4D97-AF65-F5344CB8AC3E}">
        <p14:creationId xmlns:p14="http://schemas.microsoft.com/office/powerpoint/2010/main" val="36272796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Tevatron Stuff?</a:t>
            </a:r>
            <a:endParaRPr lang="en-US" dirty="0"/>
          </a:p>
        </p:txBody>
      </p:sp>
      <p:sp>
        <p:nvSpPr>
          <p:cNvPr id="3" name="Content Placeholder 2"/>
          <p:cNvSpPr>
            <a:spLocks noGrp="1"/>
          </p:cNvSpPr>
          <p:nvPr>
            <p:ph idx="1"/>
          </p:nvPr>
        </p:nvSpPr>
        <p:spPr/>
        <p:txBody>
          <a:bodyPr/>
          <a:lstStyle/>
          <a:p>
            <a:r>
              <a:rPr lang="en-US" sz="2400" dirty="0" smtClean="0"/>
              <a:t>Toback moves stays the course on CDF because there appears to be an excess in the data</a:t>
            </a:r>
          </a:p>
          <a:p>
            <a:r>
              <a:rPr lang="en-US" sz="2400" dirty="0" smtClean="0">
                <a:sym typeface="Wingdings" pitchFamily="2" charset="2"/>
              </a:rPr>
              <a:t>CDF SUSY, VEP, TopBSM (+</a:t>
            </a:r>
            <a:r>
              <a:rPr lang="en-US" sz="2400" dirty="0" err="1" smtClean="0">
                <a:sym typeface="Wingdings" pitchFamily="2" charset="2"/>
              </a:rPr>
              <a:t>higgs</a:t>
            </a:r>
            <a:r>
              <a:rPr lang="en-US" sz="2400" dirty="0" smtClean="0">
                <a:sym typeface="Wingdings" pitchFamily="2" charset="2"/>
              </a:rPr>
              <a:t>), Now finally A&amp;M has a spokesperson</a:t>
            </a:r>
          </a:p>
          <a:p>
            <a:r>
              <a:rPr lang="en-US" sz="2400" dirty="0" smtClean="0">
                <a:sym typeface="Wingdings" pitchFamily="2" charset="2"/>
              </a:rPr>
              <a:t>There at the beginning and the end</a:t>
            </a:r>
          </a:p>
          <a:p>
            <a:r>
              <a:rPr lang="en-US" sz="2400" dirty="0" smtClean="0">
                <a:sym typeface="Wingdings" pitchFamily="2" charset="2"/>
              </a:rPr>
              <a:t>Legacy measurements… </a:t>
            </a:r>
          </a:p>
          <a:p>
            <a:r>
              <a:rPr lang="en-US" sz="2400" dirty="0" smtClean="0">
                <a:sym typeface="Wingdings" pitchFamily="2" charset="2"/>
              </a:rPr>
              <a:t>Total of 575 students got their PhD on CDF</a:t>
            </a:r>
          </a:p>
          <a:p>
            <a:pPr lvl="1"/>
            <a:r>
              <a:rPr lang="en-US" sz="2400" dirty="0" smtClean="0">
                <a:sym typeface="Wingdings" pitchFamily="2" charset="2"/>
              </a:rPr>
              <a:t>8 with 2 more expected soon</a:t>
            </a:r>
          </a:p>
          <a:p>
            <a:pPr lvl="1"/>
            <a:r>
              <a:rPr lang="en-US" sz="2400" dirty="0" smtClean="0">
                <a:sym typeface="Wingdings" pitchFamily="2" charset="2"/>
              </a:rPr>
              <a:t>3 from CMS, with 3 more soon</a:t>
            </a:r>
          </a:p>
          <a:p>
            <a:pPr lvl="1"/>
            <a:endParaRPr lang="en-US" sz="2400" dirty="0" smtClean="0">
              <a:sym typeface="Wingdings" pitchFamily="2" charset="2"/>
            </a:endParaRPr>
          </a:p>
          <a:p>
            <a:pPr lvl="1"/>
            <a:endParaRPr lang="en-US" sz="2400" dirty="0"/>
          </a:p>
        </p:txBody>
      </p:sp>
      <p:sp>
        <p:nvSpPr>
          <p:cNvPr id="4" name="Date Placeholder 3"/>
          <p:cNvSpPr>
            <a:spLocks noGrp="1"/>
          </p:cNvSpPr>
          <p:nvPr>
            <p:ph type="dt" sz="half" idx="10"/>
          </p:nvPr>
        </p:nvSpPr>
        <p:spPr/>
        <p:txBody>
          <a:bodyPr/>
          <a:lstStyle/>
          <a:p>
            <a:pPr>
              <a:defRPr/>
            </a:pPr>
            <a:endParaRPr lang="en-US" smtClean="0"/>
          </a:p>
          <a:p>
            <a:pPr>
              <a:defRPr/>
            </a:pPr>
            <a:r>
              <a:rPr lang="en-US" smtClean="0"/>
              <a:t>September 2014</a:t>
            </a:r>
          </a:p>
          <a:p>
            <a:pPr>
              <a:defRPr/>
            </a:pPr>
            <a:endParaRPr lang="en-US" dirty="0"/>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David Toback, Arnowitt Fest</a:t>
            </a:r>
            <a:endParaRPr lang="en-US" dirty="0"/>
          </a:p>
        </p:txBody>
      </p:sp>
      <p:sp>
        <p:nvSpPr>
          <p:cNvPr id="6" name="Slide Number Placeholder 5"/>
          <p:cNvSpPr>
            <a:spLocks noGrp="1"/>
          </p:cNvSpPr>
          <p:nvPr>
            <p:ph type="sldNum" sz="quarter" idx="12"/>
          </p:nvPr>
        </p:nvSpPr>
        <p:spPr/>
        <p:txBody>
          <a:bodyPr/>
          <a:lstStyle/>
          <a:p>
            <a:pPr>
              <a:defRPr/>
            </a:pPr>
            <a:endParaRPr lang="en-US" smtClean="0"/>
          </a:p>
          <a:p>
            <a:pPr>
              <a:defRPr/>
            </a:pPr>
            <a:fld id="{8B197BE5-CE62-4DA8-97FA-A4A2D109B341}"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High Energy Seminar</a:t>
            </a:r>
          </a:p>
          <a:p>
            <a:r>
              <a:rPr lang="en-US">
                <a:solidFill>
                  <a:schemeClr val="tx1"/>
                </a:solidFill>
              </a:rPr>
              <a:t>April, 2010</a:t>
            </a:r>
          </a:p>
        </p:txBody>
      </p:sp>
      <p:sp>
        <p:nvSpPr>
          <p:cNvPr id="20" name="Footer Placeholder 4"/>
          <p:cNvSpPr>
            <a:spLocks noGrp="1"/>
          </p:cNvSpPr>
          <p:nvPr>
            <p:ph type="ftr" sz="quarter" idx="11"/>
          </p:nvPr>
        </p:nvSpPr>
        <p:spPr/>
        <p:txBody>
          <a:bodyPr/>
          <a:lstStyle/>
          <a:p>
            <a:endParaRPr lang="en-US"/>
          </a:p>
          <a:p>
            <a:r>
              <a:rPr lang="en-US"/>
              <a:t>SUSY Searches at CDF</a:t>
            </a:r>
          </a:p>
          <a:p>
            <a:r>
              <a:rPr lang="en-US">
                <a:solidFill>
                  <a:schemeClr val="tx1"/>
                </a:solidFill>
              </a:rPr>
              <a:t>David Toback, Texas A&amp;M University</a:t>
            </a:r>
          </a:p>
        </p:txBody>
      </p:sp>
      <p:sp>
        <p:nvSpPr>
          <p:cNvPr id="21" name="Slide Number Placeholder 5"/>
          <p:cNvSpPr>
            <a:spLocks noGrp="1"/>
          </p:cNvSpPr>
          <p:nvPr>
            <p:ph type="sldNum" sz="quarter" idx="12"/>
          </p:nvPr>
        </p:nvSpPr>
        <p:spPr/>
        <p:txBody>
          <a:bodyPr/>
          <a:lstStyle/>
          <a:p>
            <a:fld id="{C32EB66C-E4B6-4984-A20F-420DEBF100FA}" type="slidenum">
              <a:rPr lang="en-US"/>
              <a:pPr/>
              <a:t>32</a:t>
            </a:fld>
            <a:endParaRPr lang="en-US"/>
          </a:p>
        </p:txBody>
      </p:sp>
      <p:sp>
        <p:nvSpPr>
          <p:cNvPr id="1207298" name="Rectangle 2"/>
          <p:cNvSpPr>
            <a:spLocks noGrp="1" noChangeArrowheads="1"/>
          </p:cNvSpPr>
          <p:nvPr>
            <p:ph type="title"/>
          </p:nvPr>
        </p:nvSpPr>
        <p:spPr>
          <a:xfrm>
            <a:off x="0" y="116946"/>
            <a:ext cx="10058400" cy="746654"/>
          </a:xfrm>
        </p:spPr>
        <p:txBody>
          <a:bodyPr/>
          <a:lstStyle/>
          <a:p>
            <a:r>
              <a:rPr lang="en-US" sz="4500" dirty="0"/>
              <a:t>Unified Squark/Gluino Search</a:t>
            </a:r>
          </a:p>
        </p:txBody>
      </p:sp>
      <p:sp>
        <p:nvSpPr>
          <p:cNvPr id="1207299" name="Text Box 3"/>
          <p:cNvSpPr txBox="1">
            <a:spLocks noChangeArrowheads="1"/>
          </p:cNvSpPr>
          <p:nvPr/>
        </p:nvSpPr>
        <p:spPr bwMode="auto">
          <a:xfrm>
            <a:off x="7604919" y="1736196"/>
            <a:ext cx="205794" cy="518363"/>
          </a:xfrm>
          <a:prstGeom prst="rect">
            <a:avLst/>
          </a:prstGeom>
          <a:noFill/>
          <a:ln w="9525">
            <a:noFill/>
            <a:miter lim="800000"/>
            <a:headEnd/>
            <a:tailEnd/>
          </a:ln>
        </p:spPr>
        <p:txBody>
          <a:bodyPr wrap="none" lIns="101870" tIns="50935" rIns="101870" bIns="50935">
            <a:spAutoFit/>
          </a:bodyPr>
          <a:lstStyle/>
          <a:p>
            <a:pPr algn="l">
              <a:lnSpc>
                <a:spcPct val="100000"/>
              </a:lnSpc>
              <a:spcBef>
                <a:spcPct val="0"/>
              </a:spcBef>
            </a:pPr>
            <a:endParaRPr lang="en-US" sz="2700" b="0" dirty="0">
              <a:solidFill>
                <a:schemeClr val="tx1"/>
              </a:solidFill>
              <a:latin typeface="Times New Roman" pitchFamily="18" charset="0"/>
            </a:endParaRPr>
          </a:p>
        </p:txBody>
      </p:sp>
      <p:sp>
        <p:nvSpPr>
          <p:cNvPr id="1207300" name="Text Box 64"/>
          <p:cNvSpPr txBox="1">
            <a:spLocks noChangeArrowheads="1"/>
          </p:cNvSpPr>
          <p:nvPr/>
        </p:nvSpPr>
        <p:spPr bwMode="auto">
          <a:xfrm>
            <a:off x="460141" y="4231640"/>
            <a:ext cx="2586190" cy="518363"/>
          </a:xfrm>
          <a:prstGeom prst="rect">
            <a:avLst/>
          </a:prstGeom>
          <a:solidFill>
            <a:srgbClr val="F5EE59"/>
          </a:solidFill>
          <a:ln w="19050">
            <a:noFill/>
            <a:miter lim="800000"/>
            <a:headEnd/>
            <a:tailEnd/>
          </a:ln>
        </p:spPr>
        <p:txBody>
          <a:bodyPr wrap="none" lIns="101870" tIns="50935" rIns="101870" bIns="50935">
            <a:spAutoFit/>
          </a:bodyPr>
          <a:lstStyle/>
          <a:p>
            <a:pPr>
              <a:lnSpc>
                <a:spcPct val="100000"/>
              </a:lnSpc>
              <a:spcBef>
                <a:spcPct val="0"/>
              </a:spcBef>
            </a:pPr>
            <a:r>
              <a:rPr lang="en-US" sz="2700" dirty="0">
                <a:sym typeface="Symbol" pitchFamily="18" charset="2"/>
              </a:rPr>
              <a:t>2 jets + MET</a:t>
            </a:r>
            <a:r>
              <a:rPr lang="en-US" sz="2200" b="0" dirty="0">
                <a:solidFill>
                  <a:srgbClr val="0000FF"/>
                </a:solidFill>
              </a:rPr>
              <a:t> </a:t>
            </a:r>
            <a:endParaRPr lang="fr-FR" sz="2200" b="0" dirty="0">
              <a:solidFill>
                <a:srgbClr val="0000FF"/>
              </a:solidFill>
            </a:endParaRPr>
          </a:p>
        </p:txBody>
      </p:sp>
      <p:sp>
        <p:nvSpPr>
          <p:cNvPr id="1207301" name="Text Box 64"/>
          <p:cNvSpPr txBox="1">
            <a:spLocks noChangeArrowheads="1"/>
          </p:cNvSpPr>
          <p:nvPr/>
        </p:nvSpPr>
        <p:spPr bwMode="auto">
          <a:xfrm>
            <a:off x="3722136" y="4231640"/>
            <a:ext cx="2586190" cy="518363"/>
          </a:xfrm>
          <a:prstGeom prst="rect">
            <a:avLst/>
          </a:prstGeom>
          <a:solidFill>
            <a:srgbClr val="F5EE59"/>
          </a:solidFill>
          <a:ln w="19050">
            <a:noFill/>
            <a:miter lim="800000"/>
            <a:headEnd/>
            <a:tailEnd/>
          </a:ln>
        </p:spPr>
        <p:txBody>
          <a:bodyPr wrap="none" lIns="101870" tIns="50935" rIns="101870" bIns="50935">
            <a:spAutoFit/>
          </a:bodyPr>
          <a:lstStyle/>
          <a:p>
            <a:pPr>
              <a:lnSpc>
                <a:spcPct val="100000"/>
              </a:lnSpc>
              <a:spcBef>
                <a:spcPct val="0"/>
              </a:spcBef>
            </a:pPr>
            <a:r>
              <a:rPr lang="en-US" sz="2700" dirty="0">
                <a:sym typeface="Symbol" pitchFamily="18" charset="2"/>
              </a:rPr>
              <a:t>3 jets + MET</a:t>
            </a:r>
            <a:r>
              <a:rPr lang="en-US" sz="2200" b="0" dirty="0">
                <a:solidFill>
                  <a:srgbClr val="0000FF"/>
                </a:solidFill>
              </a:rPr>
              <a:t> </a:t>
            </a:r>
            <a:endParaRPr lang="fr-FR" sz="2200" b="0" dirty="0">
              <a:solidFill>
                <a:srgbClr val="0000FF"/>
              </a:solidFill>
            </a:endParaRPr>
          </a:p>
        </p:txBody>
      </p:sp>
      <p:sp>
        <p:nvSpPr>
          <p:cNvPr id="1207302" name="Text Box 64"/>
          <p:cNvSpPr txBox="1">
            <a:spLocks noChangeArrowheads="1"/>
          </p:cNvSpPr>
          <p:nvPr/>
        </p:nvSpPr>
        <p:spPr bwMode="auto">
          <a:xfrm>
            <a:off x="7006832" y="4231640"/>
            <a:ext cx="2586190" cy="518363"/>
          </a:xfrm>
          <a:prstGeom prst="rect">
            <a:avLst/>
          </a:prstGeom>
          <a:solidFill>
            <a:srgbClr val="F5EE59"/>
          </a:solidFill>
          <a:ln w="19050">
            <a:noFill/>
            <a:miter lim="800000"/>
            <a:headEnd/>
            <a:tailEnd/>
          </a:ln>
        </p:spPr>
        <p:txBody>
          <a:bodyPr wrap="none" lIns="101870" tIns="50935" rIns="101870" bIns="50935">
            <a:spAutoFit/>
          </a:bodyPr>
          <a:lstStyle/>
          <a:p>
            <a:pPr>
              <a:lnSpc>
                <a:spcPct val="100000"/>
              </a:lnSpc>
              <a:spcBef>
                <a:spcPct val="0"/>
              </a:spcBef>
            </a:pPr>
            <a:r>
              <a:rPr lang="en-US" sz="2700" dirty="0">
                <a:sym typeface="Symbol" pitchFamily="18" charset="2"/>
              </a:rPr>
              <a:t>4 jets + MET</a:t>
            </a:r>
            <a:r>
              <a:rPr lang="en-US" sz="2200" b="0" dirty="0">
                <a:solidFill>
                  <a:srgbClr val="0000FF"/>
                </a:solidFill>
              </a:rPr>
              <a:t> </a:t>
            </a:r>
            <a:endParaRPr lang="fr-FR" sz="2200" b="0" dirty="0">
              <a:solidFill>
                <a:srgbClr val="0000FF"/>
              </a:solidFill>
            </a:endParaRPr>
          </a:p>
        </p:txBody>
      </p:sp>
      <p:sp>
        <p:nvSpPr>
          <p:cNvPr id="1207303" name="Line 7"/>
          <p:cNvSpPr>
            <a:spLocks noChangeShapeType="1"/>
          </p:cNvSpPr>
          <p:nvPr/>
        </p:nvSpPr>
        <p:spPr bwMode="auto">
          <a:xfrm>
            <a:off x="1671162" y="4749800"/>
            <a:ext cx="1676400" cy="518160"/>
          </a:xfrm>
          <a:prstGeom prst="line">
            <a:avLst/>
          </a:prstGeom>
          <a:noFill/>
          <a:ln w="38100">
            <a:solidFill>
              <a:srgbClr val="FF0000"/>
            </a:solidFill>
            <a:round/>
            <a:headEnd/>
            <a:tailEnd type="triangle" w="med" len="med"/>
          </a:ln>
          <a:effectLst/>
        </p:spPr>
        <p:txBody>
          <a:bodyPr lIns="101882" tIns="50941" rIns="101882" bIns="50941">
            <a:spAutoFit/>
          </a:bodyPr>
          <a:lstStyle/>
          <a:p>
            <a:endParaRPr lang="en-US"/>
          </a:p>
        </p:txBody>
      </p:sp>
      <p:sp>
        <p:nvSpPr>
          <p:cNvPr id="1207304" name="Line 8"/>
          <p:cNvSpPr>
            <a:spLocks noChangeShapeType="1"/>
          </p:cNvSpPr>
          <p:nvPr/>
        </p:nvSpPr>
        <p:spPr bwMode="auto">
          <a:xfrm flipH="1">
            <a:off x="5107782" y="4749800"/>
            <a:ext cx="0" cy="431800"/>
          </a:xfrm>
          <a:prstGeom prst="line">
            <a:avLst/>
          </a:prstGeom>
          <a:noFill/>
          <a:ln w="38100">
            <a:solidFill>
              <a:srgbClr val="FF0000"/>
            </a:solidFill>
            <a:round/>
            <a:headEnd/>
            <a:tailEnd type="triangle" w="med" len="med"/>
          </a:ln>
          <a:effectLst/>
        </p:spPr>
        <p:txBody>
          <a:bodyPr lIns="101882" tIns="50941" rIns="101882" bIns="50941">
            <a:spAutoFit/>
          </a:bodyPr>
          <a:lstStyle/>
          <a:p>
            <a:endParaRPr lang="en-US"/>
          </a:p>
        </p:txBody>
      </p:sp>
      <p:pic>
        <p:nvPicPr>
          <p:cNvPr id="1207305" name="Picture 62" descr="h_CorrMet3d_Zone2_N1"/>
          <p:cNvPicPr>
            <a:picLocks noChangeAspect="1" noChangeArrowheads="1"/>
          </p:cNvPicPr>
          <p:nvPr/>
        </p:nvPicPr>
        <p:blipFill>
          <a:blip r:embed="rId2" cstate="print"/>
          <a:srcRect/>
          <a:stretch>
            <a:fillRect/>
          </a:stretch>
        </p:blipFill>
        <p:spPr bwMode="auto">
          <a:xfrm>
            <a:off x="251460" y="998538"/>
            <a:ext cx="3111818" cy="3215110"/>
          </a:xfrm>
          <a:prstGeom prst="rect">
            <a:avLst/>
          </a:prstGeom>
          <a:noFill/>
          <a:ln w="9525">
            <a:noFill/>
            <a:miter lim="800000"/>
            <a:headEnd/>
            <a:tailEnd/>
          </a:ln>
        </p:spPr>
      </p:pic>
      <p:pic>
        <p:nvPicPr>
          <p:cNvPr id="1207306" name="Picture 63" descr="h_CorrMet3d_Zone4_N1"/>
          <p:cNvPicPr>
            <a:picLocks noChangeAspect="1" noChangeArrowheads="1"/>
          </p:cNvPicPr>
          <p:nvPr/>
        </p:nvPicPr>
        <p:blipFill>
          <a:blip r:embed="rId3" cstate="print"/>
          <a:srcRect/>
          <a:stretch>
            <a:fillRect/>
          </a:stretch>
        </p:blipFill>
        <p:spPr bwMode="auto">
          <a:xfrm>
            <a:off x="6621780" y="1036320"/>
            <a:ext cx="3172937" cy="3209713"/>
          </a:xfrm>
          <a:prstGeom prst="rect">
            <a:avLst/>
          </a:prstGeom>
          <a:noFill/>
          <a:ln w="9525">
            <a:noFill/>
            <a:miter lim="800000"/>
            <a:headEnd/>
            <a:tailEnd/>
          </a:ln>
        </p:spPr>
      </p:pic>
      <p:pic>
        <p:nvPicPr>
          <p:cNvPr id="1207307" name="Picture 64" descr="h_CorrMet3d_ZoneC_N1"/>
          <p:cNvPicPr>
            <a:picLocks noChangeAspect="1" noChangeArrowheads="1"/>
          </p:cNvPicPr>
          <p:nvPr/>
        </p:nvPicPr>
        <p:blipFill>
          <a:blip r:embed="rId4" cstate="print"/>
          <a:srcRect/>
          <a:stretch>
            <a:fillRect/>
          </a:stretch>
        </p:blipFill>
        <p:spPr bwMode="auto">
          <a:xfrm>
            <a:off x="3352801" y="1036320"/>
            <a:ext cx="3155474" cy="3261890"/>
          </a:xfrm>
          <a:prstGeom prst="rect">
            <a:avLst/>
          </a:prstGeom>
          <a:noFill/>
          <a:ln w="9525">
            <a:noFill/>
            <a:miter lim="800000"/>
            <a:headEnd/>
            <a:tailEnd/>
          </a:ln>
        </p:spPr>
      </p:pic>
      <p:pic>
        <p:nvPicPr>
          <p:cNvPr id="1207308" name="Picture 12"/>
          <p:cNvPicPr>
            <a:picLocks noChangeAspect="1" noChangeArrowheads="1"/>
          </p:cNvPicPr>
          <p:nvPr/>
        </p:nvPicPr>
        <p:blipFill>
          <a:blip r:embed="rId5" cstate="print"/>
          <a:srcRect/>
          <a:stretch>
            <a:fillRect/>
          </a:stretch>
        </p:blipFill>
        <p:spPr bwMode="auto">
          <a:xfrm>
            <a:off x="6286500" y="4613063"/>
            <a:ext cx="3771900" cy="3159337"/>
          </a:xfrm>
          <a:prstGeom prst="rect">
            <a:avLst/>
          </a:prstGeom>
          <a:noFill/>
          <a:ln w="38100" algn="ctr">
            <a:noFill/>
            <a:miter lim="800000"/>
            <a:headEnd/>
            <a:tailEnd/>
          </a:ln>
          <a:effectLst/>
        </p:spPr>
      </p:pic>
      <p:sp>
        <p:nvSpPr>
          <p:cNvPr id="1207309" name="Rectangle 13"/>
          <p:cNvSpPr>
            <a:spLocks noChangeArrowheads="1"/>
          </p:cNvSpPr>
          <p:nvPr/>
        </p:nvSpPr>
        <p:spPr bwMode="auto">
          <a:xfrm>
            <a:off x="3207981" y="603148"/>
            <a:ext cx="205819" cy="779985"/>
          </a:xfrm>
          <a:prstGeom prst="rect">
            <a:avLst/>
          </a:prstGeom>
          <a:noFill/>
          <a:ln w="38100" algn="ctr">
            <a:noFill/>
            <a:miter lim="800000"/>
            <a:headEnd/>
            <a:tailEnd/>
          </a:ln>
          <a:effectLst/>
        </p:spPr>
        <p:txBody>
          <a:bodyPr wrap="none" lIns="101882" tIns="50941" rIns="101882" bIns="50941" anchor="ctr">
            <a:spAutoFit/>
          </a:bodyPr>
          <a:lstStyle/>
          <a:p>
            <a:endParaRPr lang="en-US"/>
          </a:p>
        </p:txBody>
      </p:sp>
      <p:sp>
        <p:nvSpPr>
          <p:cNvPr id="1207310" name="Line 14"/>
          <p:cNvSpPr>
            <a:spLocks noChangeShapeType="1"/>
          </p:cNvSpPr>
          <p:nvPr/>
        </p:nvSpPr>
        <p:spPr bwMode="auto">
          <a:xfrm flipH="1">
            <a:off x="6029802" y="4749800"/>
            <a:ext cx="2011680" cy="431800"/>
          </a:xfrm>
          <a:prstGeom prst="line">
            <a:avLst/>
          </a:prstGeom>
          <a:noFill/>
          <a:ln w="38100">
            <a:solidFill>
              <a:srgbClr val="FF0000"/>
            </a:solidFill>
            <a:round/>
            <a:headEnd/>
            <a:tailEnd type="triangle" w="med" len="med"/>
          </a:ln>
          <a:effectLst/>
        </p:spPr>
        <p:txBody>
          <a:bodyPr lIns="101882" tIns="50941" rIns="101882" bIns="50941">
            <a:spAutoFit/>
          </a:bodyPr>
          <a:lstStyle/>
          <a:p>
            <a:endParaRPr lang="en-US"/>
          </a:p>
        </p:txBody>
      </p:sp>
      <p:sp>
        <p:nvSpPr>
          <p:cNvPr id="1207311" name="Line 15"/>
          <p:cNvSpPr>
            <a:spLocks noChangeShapeType="1"/>
          </p:cNvSpPr>
          <p:nvPr/>
        </p:nvSpPr>
        <p:spPr bwMode="auto">
          <a:xfrm>
            <a:off x="4610100" y="5699760"/>
            <a:ext cx="1927860" cy="345440"/>
          </a:xfrm>
          <a:prstGeom prst="line">
            <a:avLst/>
          </a:prstGeom>
          <a:noFill/>
          <a:ln w="38100">
            <a:solidFill>
              <a:srgbClr val="0000FF"/>
            </a:solidFill>
            <a:round/>
            <a:headEnd/>
            <a:tailEnd type="triangle" w="med" len="med"/>
          </a:ln>
          <a:effectLst/>
        </p:spPr>
        <p:txBody>
          <a:bodyPr lIns="101882" tIns="50941" rIns="101882" bIns="50941">
            <a:spAutoFit/>
          </a:bodyPr>
          <a:lstStyle/>
          <a:p>
            <a:endParaRPr lang="en-US"/>
          </a:p>
        </p:txBody>
      </p:sp>
      <p:sp>
        <p:nvSpPr>
          <p:cNvPr id="1207312" name="Oval 16"/>
          <p:cNvSpPr>
            <a:spLocks noChangeArrowheads="1"/>
          </p:cNvSpPr>
          <p:nvPr/>
        </p:nvSpPr>
        <p:spPr bwMode="auto">
          <a:xfrm>
            <a:off x="-37752" y="4312004"/>
            <a:ext cx="9842281" cy="2239362"/>
          </a:xfrm>
          <a:prstGeom prst="ellipse">
            <a:avLst/>
          </a:prstGeom>
          <a:solidFill>
            <a:srgbClr val="0000FF"/>
          </a:solidFill>
          <a:ln w="38100" algn="ctr">
            <a:solidFill>
              <a:srgbClr val="FF0000"/>
            </a:solidFill>
            <a:round/>
            <a:headEnd/>
            <a:tailEnd/>
          </a:ln>
          <a:effectLst/>
        </p:spPr>
        <p:txBody>
          <a:bodyPr wrap="none" lIns="101870" tIns="50935" rIns="101870" bIns="50935" anchor="ctr">
            <a:spAutoFit/>
          </a:bodyPr>
          <a:lstStyle/>
          <a:p>
            <a:pPr marL="212255" indent="-212255"/>
            <a:r>
              <a:rPr lang="en-US" dirty="0"/>
              <a:t>SUSY Interpreter</a:t>
            </a:r>
            <a:endParaRPr lang="en-US" dirty="0">
              <a:solidFill>
                <a:schemeClr val="tx1"/>
              </a:solidFill>
            </a:endParaRPr>
          </a:p>
          <a:p>
            <a:pPr marL="212255" indent="-212255"/>
            <a:r>
              <a:rPr lang="en-US" dirty="0">
                <a:solidFill>
                  <a:schemeClr val="tx1"/>
                </a:solidFill>
              </a:rPr>
              <a:t>Set Cross Section Limits</a:t>
            </a:r>
          </a:p>
        </p:txBody>
      </p:sp>
      <p:sp>
        <p:nvSpPr>
          <p:cNvPr id="1207313" name="Text Box 17"/>
          <p:cNvSpPr txBox="1">
            <a:spLocks noChangeArrowheads="1"/>
          </p:cNvSpPr>
          <p:nvPr/>
        </p:nvSpPr>
        <p:spPr bwMode="auto">
          <a:xfrm>
            <a:off x="335280" y="5206789"/>
            <a:ext cx="2766060" cy="2318856"/>
          </a:xfrm>
          <a:prstGeom prst="rect">
            <a:avLst/>
          </a:prstGeom>
          <a:solidFill>
            <a:srgbClr val="C9C9C9"/>
          </a:solidFill>
          <a:ln w="38100" algn="ctr">
            <a:noFill/>
            <a:miter lim="800000"/>
            <a:headEnd/>
            <a:tailEnd/>
          </a:ln>
          <a:effectLst/>
        </p:spPr>
        <p:txBody>
          <a:bodyPr lIns="101870" tIns="50935" rIns="101870" bIns="50935">
            <a:spAutoFit/>
          </a:bodyPr>
          <a:lstStyle/>
          <a:p>
            <a:r>
              <a:rPr lang="en-US" sz="3600" dirty="0">
                <a:solidFill>
                  <a:srgbClr val="0000FF"/>
                </a:solidFill>
              </a:rPr>
              <a:t>No evidence for new physics</a:t>
            </a:r>
          </a:p>
        </p:txBody>
      </p:sp>
      <p:sp>
        <p:nvSpPr>
          <p:cNvPr id="1207314" name="Text Box 18"/>
          <p:cNvSpPr txBox="1">
            <a:spLocks noChangeArrowheads="1"/>
          </p:cNvSpPr>
          <p:nvPr/>
        </p:nvSpPr>
        <p:spPr bwMode="auto">
          <a:xfrm>
            <a:off x="2598420" y="6304280"/>
            <a:ext cx="3948272" cy="4842624"/>
          </a:xfrm>
          <a:prstGeom prst="rect">
            <a:avLst/>
          </a:prstGeom>
          <a:solidFill>
            <a:srgbClr val="00CC00"/>
          </a:solidFill>
          <a:ln w="38100" algn="ctr">
            <a:noFill/>
            <a:miter lim="800000"/>
            <a:headEnd/>
            <a:tailEnd/>
          </a:ln>
          <a:effectLst/>
        </p:spPr>
        <p:txBody>
          <a:bodyPr lIns="101870" tIns="50935" rIns="101870" bIns="50935">
            <a:spAutoFit/>
          </a:bodyPr>
          <a:lstStyle/>
          <a:p>
            <a:r>
              <a:rPr lang="en-US"/>
              <a:t>As with most CDF results, there are comparable DØ results which I won’t touch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07305"/>
                                        </p:tgtEl>
                                        <p:attrNameLst>
                                          <p:attrName>style.visibility</p:attrName>
                                        </p:attrNameLst>
                                      </p:cBhvr>
                                      <p:to>
                                        <p:strVal val="visible"/>
                                      </p:to>
                                    </p:set>
                                    <p:animEffect transition="in" filter="fade">
                                      <p:cBhvr>
                                        <p:cTn id="7" dur="2000"/>
                                        <p:tgtEl>
                                          <p:spTgt spid="12073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07300"/>
                                        </p:tgtEl>
                                        <p:attrNameLst>
                                          <p:attrName>style.visibility</p:attrName>
                                        </p:attrNameLst>
                                      </p:cBhvr>
                                      <p:to>
                                        <p:strVal val="visible"/>
                                      </p:to>
                                    </p:set>
                                    <p:animEffect transition="in" filter="fade">
                                      <p:cBhvr>
                                        <p:cTn id="10" dur="2000"/>
                                        <p:tgtEl>
                                          <p:spTgt spid="120730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207307"/>
                                        </p:tgtEl>
                                        <p:attrNameLst>
                                          <p:attrName>style.visibility</p:attrName>
                                        </p:attrNameLst>
                                      </p:cBhvr>
                                      <p:to>
                                        <p:strVal val="visible"/>
                                      </p:to>
                                    </p:set>
                                    <p:animEffect transition="in" filter="fade">
                                      <p:cBhvr>
                                        <p:cTn id="14" dur="2000"/>
                                        <p:tgtEl>
                                          <p:spTgt spid="120730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07301"/>
                                        </p:tgtEl>
                                        <p:attrNameLst>
                                          <p:attrName>style.visibility</p:attrName>
                                        </p:attrNameLst>
                                      </p:cBhvr>
                                      <p:to>
                                        <p:strVal val="visible"/>
                                      </p:to>
                                    </p:set>
                                    <p:animEffect transition="in" filter="fade">
                                      <p:cBhvr>
                                        <p:cTn id="17" dur="2000"/>
                                        <p:tgtEl>
                                          <p:spTgt spid="1207301"/>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1207306"/>
                                        </p:tgtEl>
                                        <p:attrNameLst>
                                          <p:attrName>style.visibility</p:attrName>
                                        </p:attrNameLst>
                                      </p:cBhvr>
                                      <p:to>
                                        <p:strVal val="visible"/>
                                      </p:to>
                                    </p:set>
                                    <p:animEffect transition="in" filter="fade">
                                      <p:cBhvr>
                                        <p:cTn id="21" dur="2000"/>
                                        <p:tgtEl>
                                          <p:spTgt spid="12073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07302"/>
                                        </p:tgtEl>
                                        <p:attrNameLst>
                                          <p:attrName>style.visibility</p:attrName>
                                        </p:attrNameLst>
                                      </p:cBhvr>
                                      <p:to>
                                        <p:strVal val="visible"/>
                                      </p:to>
                                    </p:set>
                                    <p:animEffect transition="in" filter="fade">
                                      <p:cBhvr>
                                        <p:cTn id="24" dur="2000"/>
                                        <p:tgtEl>
                                          <p:spTgt spid="120730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07313"/>
                                        </p:tgtEl>
                                        <p:attrNameLst>
                                          <p:attrName>style.visibility</p:attrName>
                                        </p:attrNameLst>
                                      </p:cBhvr>
                                      <p:to>
                                        <p:strVal val="visible"/>
                                      </p:to>
                                    </p:set>
                                    <p:animEffect transition="in" filter="fade">
                                      <p:cBhvr>
                                        <p:cTn id="29" dur="2000"/>
                                        <p:tgtEl>
                                          <p:spTgt spid="120731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207303"/>
                                        </p:tgtEl>
                                        <p:attrNameLst>
                                          <p:attrName>style.visibility</p:attrName>
                                        </p:attrNameLst>
                                      </p:cBhvr>
                                      <p:to>
                                        <p:strVal val="visible"/>
                                      </p:to>
                                    </p:set>
                                    <p:animEffect transition="in" filter="wipe(up)">
                                      <p:cBhvr>
                                        <p:cTn id="33" dur="500"/>
                                        <p:tgtEl>
                                          <p:spTgt spid="120730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07304"/>
                                        </p:tgtEl>
                                        <p:attrNameLst>
                                          <p:attrName>style.visibility</p:attrName>
                                        </p:attrNameLst>
                                      </p:cBhvr>
                                      <p:to>
                                        <p:strVal val="visible"/>
                                      </p:to>
                                    </p:set>
                                    <p:animEffect transition="in" filter="wipe(up)">
                                      <p:cBhvr>
                                        <p:cTn id="36" dur="500"/>
                                        <p:tgtEl>
                                          <p:spTgt spid="120730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07310"/>
                                        </p:tgtEl>
                                        <p:attrNameLst>
                                          <p:attrName>style.visibility</p:attrName>
                                        </p:attrNameLst>
                                      </p:cBhvr>
                                      <p:to>
                                        <p:strVal val="visible"/>
                                      </p:to>
                                    </p:set>
                                    <p:animEffect transition="in" filter="wipe(up)">
                                      <p:cBhvr>
                                        <p:cTn id="39" dur="500"/>
                                        <p:tgtEl>
                                          <p:spTgt spid="1207310"/>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1207312"/>
                                        </p:tgtEl>
                                        <p:attrNameLst>
                                          <p:attrName>style.visibility</p:attrName>
                                        </p:attrNameLst>
                                      </p:cBhvr>
                                      <p:to>
                                        <p:strVal val="visible"/>
                                      </p:to>
                                    </p:set>
                                    <p:animEffect transition="in" filter="wipe(up)">
                                      <p:cBhvr>
                                        <p:cTn id="43" dur="500"/>
                                        <p:tgtEl>
                                          <p:spTgt spid="1207312"/>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1207311"/>
                                        </p:tgtEl>
                                        <p:attrNameLst>
                                          <p:attrName>style.visibility</p:attrName>
                                        </p:attrNameLst>
                                      </p:cBhvr>
                                      <p:to>
                                        <p:strVal val="visible"/>
                                      </p:to>
                                    </p:set>
                                    <p:animEffect transition="in" filter="wipe(up)">
                                      <p:cBhvr>
                                        <p:cTn id="47" dur="500"/>
                                        <p:tgtEl>
                                          <p:spTgt spid="1207311"/>
                                        </p:tgtEl>
                                      </p:cBhvr>
                                    </p:animEffect>
                                  </p:childTnLst>
                                </p:cTn>
                              </p:par>
                            </p:childTnLst>
                          </p:cTn>
                        </p:par>
                        <p:par>
                          <p:cTn id="48" fill="hold">
                            <p:stCondLst>
                              <p:cond delay="3500"/>
                            </p:stCondLst>
                            <p:childTnLst>
                              <p:par>
                                <p:cTn id="49" presetID="22" presetClass="entr" presetSubtype="8" fill="hold" nodeType="afterEffect">
                                  <p:stCondLst>
                                    <p:cond delay="0"/>
                                  </p:stCondLst>
                                  <p:childTnLst>
                                    <p:set>
                                      <p:cBhvr>
                                        <p:cTn id="50" dur="1" fill="hold">
                                          <p:stCondLst>
                                            <p:cond delay="0"/>
                                          </p:stCondLst>
                                        </p:cTn>
                                        <p:tgtEl>
                                          <p:spTgt spid="1207308"/>
                                        </p:tgtEl>
                                        <p:attrNameLst>
                                          <p:attrName>style.visibility</p:attrName>
                                        </p:attrNameLst>
                                      </p:cBhvr>
                                      <p:to>
                                        <p:strVal val="visible"/>
                                      </p:to>
                                    </p:set>
                                    <p:animEffect transition="in" filter="wipe(left)">
                                      <p:cBhvr>
                                        <p:cTn id="51" dur="500"/>
                                        <p:tgtEl>
                                          <p:spTgt spid="1207308"/>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207314"/>
                                        </p:tgtEl>
                                        <p:attrNameLst>
                                          <p:attrName>style.visibility</p:attrName>
                                        </p:attrNameLst>
                                      </p:cBhvr>
                                      <p:to>
                                        <p:strVal val="visible"/>
                                      </p:to>
                                    </p:set>
                                    <p:animEffect transition="in" filter="fade">
                                      <p:cBhvr>
                                        <p:cTn id="55" dur="2000"/>
                                        <p:tgtEl>
                                          <p:spTgt spid="1207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300" grpId="0" animBg="1"/>
      <p:bldP spid="1207301" grpId="0" animBg="1"/>
      <p:bldP spid="1207302" grpId="0" animBg="1"/>
      <p:bldP spid="1207303" grpId="0" animBg="1"/>
      <p:bldP spid="1207304" grpId="0" animBg="1"/>
      <p:bldP spid="1207310" grpId="0" animBg="1"/>
      <p:bldP spid="1207311" grpId="0" animBg="1"/>
      <p:bldP spid="1207312" grpId="0" animBg="1"/>
      <p:bldP spid="1207313" grpId="0" animBg="1"/>
      <p:bldP spid="12073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077" y="0"/>
            <a:ext cx="10080477" cy="7441354"/>
            <a:chOff x="-20070" y="0"/>
            <a:chExt cx="9164070" cy="6565900"/>
          </a:xfrm>
        </p:grpSpPr>
        <p:pic>
          <p:nvPicPr>
            <p:cNvPr id="2050" name="Picture 4" descr="C:\Users\Kamon\Desktop\Figure_01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V="1">
              <a:off x="3733800" y="838200"/>
              <a:ext cx="0" cy="4876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00200" y="3124200"/>
              <a:ext cx="5715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00200" y="3429000"/>
              <a:ext cx="5715000" cy="0"/>
            </a:xfrm>
            <a:prstGeom prst="line">
              <a:avLst/>
            </a:prstGeom>
            <a:ln w="28575">
              <a:solidFill>
                <a:srgbClr val="00CC00"/>
              </a:solidFill>
              <a:prstDash val="sysDash"/>
            </a:ln>
          </p:spPr>
          <p:style>
            <a:lnRef idx="1">
              <a:schemeClr val="accent1"/>
            </a:lnRef>
            <a:fillRef idx="0">
              <a:schemeClr val="accent1"/>
            </a:fillRef>
            <a:effectRef idx="0">
              <a:schemeClr val="accent1"/>
            </a:effectRef>
            <a:fontRef idx="minor">
              <a:schemeClr val="tx1"/>
            </a:fontRef>
          </p:style>
        </p:cxnSp>
        <p:sp>
          <p:nvSpPr>
            <p:cNvPr id="8" name="5-Point Star 7"/>
            <p:cNvSpPr>
              <a:spLocks noChangeAspect="1"/>
            </p:cNvSpPr>
            <p:nvPr/>
          </p:nvSpPr>
          <p:spPr>
            <a:xfrm>
              <a:off x="3551238" y="2917825"/>
              <a:ext cx="365125" cy="365125"/>
            </a:xfrm>
            <a:prstGeom prst="star5">
              <a:avLst/>
            </a:prstGeom>
            <a:solidFill>
              <a:schemeClr val="bg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5" name="TextBox 8"/>
            <p:cNvSpPr txBox="1">
              <a:spLocks noChangeArrowheads="1"/>
            </p:cNvSpPr>
            <p:nvPr/>
          </p:nvSpPr>
          <p:spPr bwMode="auto">
            <a:xfrm>
              <a:off x="4877762" y="2197100"/>
              <a:ext cx="1397818" cy="353038"/>
            </a:xfrm>
            <a:prstGeom prst="rect">
              <a:avLst/>
            </a:prstGeom>
            <a:solidFill>
              <a:schemeClr val="bg1"/>
            </a:solidFill>
            <a:ln w="9525">
              <a:solidFill>
                <a:srgbClr val="00B050"/>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smtClean="0">
                  <a:solidFill>
                    <a:srgbClr val="00B050"/>
                  </a:solidFill>
                  <a:latin typeface="Comic Sans MS" pitchFamily="66" charset="0"/>
                </a:rPr>
                <a:t>(400, 220)</a:t>
              </a:r>
              <a:endParaRPr lang="en-US" altLang="en-US" sz="2000" dirty="0">
                <a:solidFill>
                  <a:srgbClr val="00B050"/>
                </a:solidFill>
                <a:latin typeface="Comic Sans MS" pitchFamily="66" charset="0"/>
              </a:endParaRPr>
            </a:p>
          </p:txBody>
        </p:sp>
        <p:cxnSp>
          <p:nvCxnSpPr>
            <p:cNvPr id="11" name="Straight Arrow Connector 10"/>
            <p:cNvCxnSpPr>
              <a:stCxn id="2055" idx="1"/>
            </p:cNvCxnSpPr>
            <p:nvPr/>
          </p:nvCxnSpPr>
          <p:spPr>
            <a:xfrm flipH="1">
              <a:off x="3810000" y="2373619"/>
              <a:ext cx="1067762" cy="65850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57" name="TextBox 11"/>
            <p:cNvSpPr txBox="1">
              <a:spLocks noChangeArrowheads="1"/>
            </p:cNvSpPr>
            <p:nvPr/>
          </p:nvSpPr>
          <p:spPr bwMode="auto">
            <a:xfrm>
              <a:off x="242438" y="6178550"/>
              <a:ext cx="2480575" cy="38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200" dirty="0">
                  <a:latin typeface="Comic Sans MS" pitchFamily="66" charset="0"/>
                </a:rPr>
                <a:t>CMS-13-011-PAS</a:t>
              </a:r>
            </a:p>
          </p:txBody>
        </p:sp>
        <p:sp>
          <p:nvSpPr>
            <p:cNvPr id="2058" name="TextBox 12"/>
            <p:cNvSpPr txBox="1">
              <a:spLocks noChangeArrowheads="1"/>
            </p:cNvSpPr>
            <p:nvPr/>
          </p:nvSpPr>
          <p:spPr bwMode="auto">
            <a:xfrm>
              <a:off x="1187" y="2930525"/>
              <a:ext cx="918375" cy="32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latin typeface="Symbol" pitchFamily="18" charset="2"/>
                </a:rPr>
                <a:t>D</a:t>
              </a:r>
              <a:r>
                <a:rPr lang="en-US" altLang="en-US" sz="1800" dirty="0">
                  <a:solidFill>
                    <a:srgbClr val="00B050"/>
                  </a:solidFill>
                  <a:latin typeface="Comic Sans MS" pitchFamily="66" charset="0"/>
                </a:rPr>
                <a:t>M = 7</a:t>
              </a:r>
            </a:p>
          </p:txBody>
        </p:sp>
        <p:sp>
          <p:nvSpPr>
            <p:cNvPr id="2059" name="TextBox 16"/>
            <p:cNvSpPr txBox="1">
              <a:spLocks noChangeArrowheads="1"/>
            </p:cNvSpPr>
            <p:nvPr/>
          </p:nvSpPr>
          <p:spPr bwMode="auto">
            <a:xfrm>
              <a:off x="-20070" y="3276600"/>
              <a:ext cx="1046615" cy="32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latin typeface="Symbol" pitchFamily="18" charset="2"/>
                </a:rPr>
                <a:t>D</a:t>
              </a:r>
              <a:r>
                <a:rPr lang="en-US" altLang="en-US" sz="1800" dirty="0">
                  <a:solidFill>
                    <a:srgbClr val="00B050"/>
                  </a:solidFill>
                  <a:latin typeface="Comic Sans MS" pitchFamily="66" charset="0"/>
                </a:rPr>
                <a:t>M = 37</a:t>
              </a:r>
            </a:p>
          </p:txBody>
        </p:sp>
        <p:sp>
          <p:nvSpPr>
            <p:cNvPr id="2060" name="TextBox 7"/>
            <p:cNvSpPr txBox="1">
              <a:spLocks noChangeArrowheads="1"/>
            </p:cNvSpPr>
            <p:nvPr/>
          </p:nvSpPr>
          <p:spPr bwMode="auto">
            <a:xfrm>
              <a:off x="17242" y="0"/>
              <a:ext cx="4208904" cy="380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200" dirty="0">
                  <a:latin typeface="Comic Sans MS" pitchFamily="66" charset="0"/>
                </a:rPr>
                <a:t>EPJC 73 (2013) 2677: Fig.10(a)</a:t>
              </a:r>
            </a:p>
          </p:txBody>
        </p:sp>
        <p:cxnSp>
          <p:nvCxnSpPr>
            <p:cNvPr id="14" name="Straight Connector 13"/>
            <p:cNvCxnSpPr/>
            <p:nvPr/>
          </p:nvCxnSpPr>
          <p:spPr>
            <a:xfrm flipV="1">
              <a:off x="1468438" y="1060450"/>
              <a:ext cx="2265362" cy="305435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00200" y="2895600"/>
              <a:ext cx="5715000"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405063" y="1828800"/>
              <a:ext cx="0" cy="38100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065" name="TextBox 8"/>
            <p:cNvSpPr txBox="1">
              <a:spLocks noChangeArrowheads="1"/>
            </p:cNvSpPr>
            <p:nvPr/>
          </p:nvSpPr>
          <p:spPr bwMode="auto">
            <a:xfrm>
              <a:off x="16447" y="2338388"/>
              <a:ext cx="1389075" cy="353038"/>
            </a:xfrm>
            <a:prstGeom prst="rect">
              <a:avLst/>
            </a:prstGeom>
            <a:solidFill>
              <a:schemeClr val="bg1"/>
            </a:solidFill>
            <a:ln w="9525">
              <a:solidFill>
                <a:srgbClr val="FF0000"/>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a:solidFill>
                    <a:srgbClr val="FF0000"/>
                  </a:solidFill>
                  <a:latin typeface="Comic Sans MS" pitchFamily="66" charset="0"/>
                </a:rPr>
                <a:t>(</a:t>
              </a:r>
              <a:r>
                <a:rPr lang="en-US" altLang="en-US" sz="2000" dirty="0" smtClean="0">
                  <a:solidFill>
                    <a:srgbClr val="FF0000"/>
                  </a:solidFill>
                  <a:latin typeface="Comic Sans MS" pitchFamily="66" charset="0"/>
                </a:rPr>
                <a:t>250</a:t>
              </a:r>
              <a:r>
                <a:rPr lang="en-US" altLang="en-US" sz="2000" dirty="0">
                  <a:solidFill>
                    <a:srgbClr val="FF0000"/>
                  </a:solidFill>
                  <a:latin typeface="Comic Sans MS" pitchFamily="66" charset="0"/>
                </a:rPr>
                <a:t>, </a:t>
              </a:r>
              <a:r>
                <a:rPr lang="en-US" altLang="en-US" sz="2000" dirty="0" smtClean="0">
                  <a:solidFill>
                    <a:srgbClr val="FF0000"/>
                  </a:solidFill>
                  <a:latin typeface="Comic Sans MS" pitchFamily="66" charset="0"/>
                </a:rPr>
                <a:t>240</a:t>
              </a:r>
              <a:r>
                <a:rPr lang="en-US" altLang="en-US" sz="2000" dirty="0">
                  <a:solidFill>
                    <a:srgbClr val="FF0000"/>
                  </a:solidFill>
                  <a:latin typeface="Comic Sans MS" pitchFamily="66" charset="0"/>
                </a:rPr>
                <a:t>)</a:t>
              </a:r>
            </a:p>
          </p:txBody>
        </p:sp>
        <p:cxnSp>
          <p:nvCxnSpPr>
            <p:cNvPr id="18" name="Straight Arrow Connector 17"/>
            <p:cNvCxnSpPr>
              <a:stCxn id="2065" idx="3"/>
              <a:endCxn id="13" idx="1"/>
            </p:cNvCxnSpPr>
            <p:nvPr/>
          </p:nvCxnSpPr>
          <p:spPr>
            <a:xfrm>
              <a:off x="1405522" y="2514907"/>
              <a:ext cx="834758" cy="30481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54480" y="4114800"/>
              <a:ext cx="1828800"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sp>
          <p:nvSpPr>
            <p:cNvPr id="21" name="5-Point Star 20"/>
            <p:cNvSpPr>
              <a:spLocks noChangeAspect="1"/>
            </p:cNvSpPr>
            <p:nvPr/>
          </p:nvSpPr>
          <p:spPr>
            <a:xfrm>
              <a:off x="2706688" y="3959352"/>
              <a:ext cx="274637" cy="274637"/>
            </a:xfrm>
            <a:prstGeom prst="star5">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13" name="5-Point Star 12"/>
            <p:cNvSpPr>
              <a:spLocks noChangeAspect="1"/>
            </p:cNvSpPr>
            <p:nvPr/>
          </p:nvSpPr>
          <p:spPr>
            <a:xfrm>
              <a:off x="2240280" y="2697480"/>
              <a:ext cx="320040" cy="32004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 name="TextBox 18"/>
          <p:cNvSpPr txBox="1">
            <a:spLocks noChangeArrowheads="1"/>
          </p:cNvSpPr>
          <p:nvPr/>
        </p:nvSpPr>
        <p:spPr bwMode="auto">
          <a:xfrm>
            <a:off x="3304656" y="4922520"/>
            <a:ext cx="1420831" cy="379876"/>
          </a:xfrm>
          <a:prstGeom prst="rect">
            <a:avLst/>
          </a:prstGeom>
          <a:solidFill>
            <a:schemeClr val="bg1"/>
          </a:solidFill>
          <a:ln w="28575">
            <a:solidFill>
              <a:srgbClr val="0000CC"/>
            </a:solidFill>
            <a:miter lim="800000"/>
            <a:headEnd/>
            <a:tailEnd/>
          </a:ln>
          <a:effectLst>
            <a:outerShdw blurRad="50800" dist="38100" dir="2700000" algn="tl" rotWithShape="0">
              <a:prstClr val="black">
                <a:alpha val="40000"/>
              </a:prstClr>
            </a:outerShdw>
          </a:effectLst>
        </p:spPr>
        <p:txBody>
          <a:bodyPr wrap="none" lIns="101882" tIns="50941" rIns="101882" bIns="5094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0000CC"/>
                </a:solidFill>
                <a:latin typeface="Comic Sans MS" pitchFamily="66" charset="0"/>
              </a:rPr>
              <a:t>(300, 135)</a:t>
            </a:r>
            <a:endParaRPr lang="en-US" altLang="en-US" sz="1800" dirty="0">
              <a:solidFill>
                <a:srgbClr val="0000CC"/>
              </a:solidFill>
              <a:latin typeface="Comic Sans MS" pitchFamily="66" charset="0"/>
            </a:endParaRPr>
          </a:p>
        </p:txBody>
      </p:sp>
      <p:cxnSp>
        <p:nvCxnSpPr>
          <p:cNvPr id="20" name="Straight Connector 19"/>
          <p:cNvCxnSpPr/>
          <p:nvPr/>
        </p:nvCxnSpPr>
        <p:spPr>
          <a:xfrm>
            <a:off x="1709929" y="5354320"/>
            <a:ext cx="1324843"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34" name="TextBox 18"/>
          <p:cNvSpPr txBox="1">
            <a:spLocks noChangeArrowheads="1"/>
          </p:cNvSpPr>
          <p:nvPr/>
        </p:nvSpPr>
        <p:spPr bwMode="auto">
          <a:xfrm>
            <a:off x="3306420" y="5440680"/>
            <a:ext cx="1279766" cy="379876"/>
          </a:xfrm>
          <a:prstGeom prst="rect">
            <a:avLst/>
          </a:prstGeom>
          <a:solidFill>
            <a:schemeClr val="bg1"/>
          </a:solidFill>
          <a:ln w="28575">
            <a:solidFill>
              <a:srgbClr val="0000CC"/>
            </a:solidFill>
            <a:miter lim="800000"/>
            <a:headEnd/>
            <a:tailEnd/>
          </a:ln>
          <a:effectLst>
            <a:outerShdw blurRad="50800" dist="38100" dir="2700000" algn="tl" rotWithShape="0">
              <a:prstClr val="black">
                <a:alpha val="40000"/>
              </a:prstClr>
            </a:outerShdw>
          </a:effectLst>
        </p:spPr>
        <p:txBody>
          <a:bodyPr wrap="none" lIns="101882" tIns="50941" rIns="101882" bIns="5094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0000CC"/>
                </a:solidFill>
                <a:latin typeface="Comic Sans MS" pitchFamily="66" charset="0"/>
              </a:rPr>
              <a:t>(250, 85)</a:t>
            </a:r>
            <a:endParaRPr lang="en-US" altLang="en-US" sz="1800" dirty="0">
              <a:solidFill>
                <a:srgbClr val="0000CC"/>
              </a:solidFill>
              <a:latin typeface="Comic Sans MS" pitchFamily="66" charset="0"/>
            </a:endParaRPr>
          </a:p>
        </p:txBody>
      </p:sp>
      <p:sp>
        <p:nvSpPr>
          <p:cNvPr id="31" name="5-Point Star 30"/>
          <p:cNvSpPr>
            <a:spLocks noChangeAspect="1"/>
          </p:cNvSpPr>
          <p:nvPr/>
        </p:nvSpPr>
        <p:spPr>
          <a:xfrm>
            <a:off x="2484425" y="5164328"/>
            <a:ext cx="301752" cy="310896"/>
          </a:xfrm>
          <a:prstGeom prst="star5">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cxnSp>
        <p:nvCxnSpPr>
          <p:cNvPr id="36" name="Straight Arrow Connector 35"/>
          <p:cNvCxnSpPr>
            <a:stCxn id="25" idx="1"/>
          </p:cNvCxnSpPr>
          <p:nvPr/>
        </p:nvCxnSpPr>
        <p:spPr>
          <a:xfrm flipH="1" flipV="1">
            <a:off x="3143250" y="4798521"/>
            <a:ext cx="161406" cy="313937"/>
          </a:xfrm>
          <a:prstGeom prst="straightConnector1">
            <a:avLst/>
          </a:prstGeom>
          <a:ln w="190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4" idx="1"/>
          </p:cNvCxnSpPr>
          <p:nvPr/>
        </p:nvCxnSpPr>
        <p:spPr>
          <a:xfrm flipH="1" flipV="1">
            <a:off x="2766060" y="5421556"/>
            <a:ext cx="540360" cy="209062"/>
          </a:xfrm>
          <a:prstGeom prst="straightConnector1">
            <a:avLst/>
          </a:prstGeom>
          <a:ln w="190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09928" y="6010656"/>
            <a:ext cx="100584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48" name="TextBox 18"/>
          <p:cNvSpPr txBox="1">
            <a:spLocks noChangeArrowheads="1"/>
          </p:cNvSpPr>
          <p:nvPr/>
        </p:nvSpPr>
        <p:spPr bwMode="auto">
          <a:xfrm>
            <a:off x="3306420" y="5920585"/>
            <a:ext cx="1279766" cy="379876"/>
          </a:xfrm>
          <a:prstGeom prst="rect">
            <a:avLst/>
          </a:prstGeom>
          <a:solidFill>
            <a:schemeClr val="bg1"/>
          </a:solidFill>
          <a:ln w="28575">
            <a:solidFill>
              <a:srgbClr val="0000CC"/>
            </a:solidFill>
            <a:miter lim="800000"/>
            <a:headEnd/>
            <a:tailEnd/>
          </a:ln>
          <a:effectLst>
            <a:outerShdw blurRad="50800" dist="38100" dir="2700000" algn="tl" rotWithShape="0">
              <a:prstClr val="black">
                <a:alpha val="40000"/>
              </a:prstClr>
            </a:outerShdw>
          </a:effectLst>
        </p:spPr>
        <p:txBody>
          <a:bodyPr wrap="none" lIns="101882" tIns="50941" rIns="101882" bIns="5094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0000CC"/>
                </a:solidFill>
                <a:latin typeface="Comic Sans MS" pitchFamily="66" charset="0"/>
              </a:rPr>
              <a:t>(200, 35)</a:t>
            </a:r>
            <a:endParaRPr lang="en-US" altLang="en-US" sz="1800" dirty="0">
              <a:solidFill>
                <a:srgbClr val="0000CC"/>
              </a:solidFill>
              <a:latin typeface="Comic Sans MS" pitchFamily="66" charset="0"/>
            </a:endParaRPr>
          </a:p>
        </p:txBody>
      </p:sp>
      <p:cxnSp>
        <p:nvCxnSpPr>
          <p:cNvPr id="2061" name="Straight Arrow Connector 2060"/>
          <p:cNvCxnSpPr>
            <a:stCxn id="48" idx="1"/>
          </p:cNvCxnSpPr>
          <p:nvPr/>
        </p:nvCxnSpPr>
        <p:spPr>
          <a:xfrm flipH="1" flipV="1">
            <a:off x="2313432" y="6061545"/>
            <a:ext cx="992988" cy="48978"/>
          </a:xfrm>
          <a:prstGeom prst="straightConnector1">
            <a:avLst/>
          </a:prstGeom>
          <a:ln w="1905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1" name="5-Point Star 40"/>
          <p:cNvSpPr>
            <a:spLocks noChangeAspect="1"/>
          </p:cNvSpPr>
          <p:nvPr/>
        </p:nvSpPr>
        <p:spPr>
          <a:xfrm>
            <a:off x="2011680" y="5820664"/>
            <a:ext cx="301752" cy="310896"/>
          </a:xfrm>
          <a:prstGeom prst="star5">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35" name="Date Placeholder 3"/>
          <p:cNvSpPr>
            <a:spLocks noGrp="1"/>
          </p:cNvSpPr>
          <p:nvPr>
            <p:ph type="dt" sz="quarter" idx="10"/>
          </p:nvPr>
        </p:nvSpPr>
        <p:spPr>
          <a:xfrm>
            <a:off x="0" y="7232650"/>
            <a:ext cx="2346960"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827795" indent="-318383" eaLnBrk="0" hangingPunct="0">
              <a:defRPr sz="3100">
                <a:solidFill>
                  <a:schemeClr val="tx1"/>
                </a:solidFill>
                <a:latin typeface="Arial" charset="0"/>
              </a:defRPr>
            </a:lvl2pPr>
            <a:lvl3pPr marL="1273531" indent="-254706" eaLnBrk="0" hangingPunct="0">
              <a:defRPr sz="3100">
                <a:solidFill>
                  <a:schemeClr val="tx1"/>
                </a:solidFill>
                <a:latin typeface="Arial" charset="0"/>
              </a:defRPr>
            </a:lvl3pPr>
            <a:lvl4pPr marL="1782943" indent="-254706" eaLnBrk="0" hangingPunct="0">
              <a:defRPr sz="3100">
                <a:solidFill>
                  <a:schemeClr val="tx1"/>
                </a:solidFill>
                <a:latin typeface="Arial" charset="0"/>
              </a:defRPr>
            </a:lvl4pPr>
            <a:lvl5pPr marL="2292355" indent="-254706" eaLnBrk="0" hangingPunct="0">
              <a:defRPr sz="3100">
                <a:solidFill>
                  <a:schemeClr val="tx1"/>
                </a:solidFill>
                <a:latin typeface="Arial" charset="0"/>
              </a:defRPr>
            </a:lvl5pPr>
            <a:lvl6pPr marL="2801767" indent="-254706" eaLnBrk="0" fontAlgn="base" hangingPunct="0">
              <a:spcBef>
                <a:spcPct val="0"/>
              </a:spcBef>
              <a:spcAft>
                <a:spcPct val="0"/>
              </a:spcAft>
              <a:defRPr sz="3100">
                <a:solidFill>
                  <a:schemeClr val="tx1"/>
                </a:solidFill>
                <a:latin typeface="Arial" charset="0"/>
              </a:defRPr>
            </a:lvl6pPr>
            <a:lvl7pPr marL="3311180" indent="-254706" eaLnBrk="0" fontAlgn="base" hangingPunct="0">
              <a:spcBef>
                <a:spcPct val="0"/>
              </a:spcBef>
              <a:spcAft>
                <a:spcPct val="0"/>
              </a:spcAft>
              <a:defRPr sz="3100">
                <a:solidFill>
                  <a:schemeClr val="tx1"/>
                </a:solidFill>
                <a:latin typeface="Arial" charset="0"/>
              </a:defRPr>
            </a:lvl7pPr>
            <a:lvl8pPr marL="3820592" indent="-254706" eaLnBrk="0" fontAlgn="base" hangingPunct="0">
              <a:spcBef>
                <a:spcPct val="0"/>
              </a:spcBef>
              <a:spcAft>
                <a:spcPct val="0"/>
              </a:spcAft>
              <a:defRPr sz="3100">
                <a:solidFill>
                  <a:schemeClr val="tx1"/>
                </a:solidFill>
                <a:latin typeface="Arial" charset="0"/>
              </a:defRPr>
            </a:lvl8pPr>
            <a:lvl9pPr marL="4330004" indent="-254706" eaLnBrk="0" fontAlgn="base" hangingPunct="0">
              <a:spcBef>
                <a:spcPct val="0"/>
              </a:spcBef>
              <a:spcAft>
                <a:spcPct val="0"/>
              </a:spcAft>
              <a:defRPr sz="3100">
                <a:solidFill>
                  <a:schemeClr val="tx1"/>
                </a:solidFill>
                <a:latin typeface="Arial" charset="0"/>
              </a:defRPr>
            </a:lvl9pPr>
          </a:lstStyle>
          <a:p>
            <a:pPr eaLnBrk="1" hangingPunct="1"/>
            <a:r>
              <a:rPr lang="en-US" altLang="ja-JP" sz="1600" dirty="0" smtClean="0">
                <a:latin typeface="Arial Rounded MT Bold" pitchFamily="34" charset="0"/>
              </a:rPr>
              <a:t>Teruki Kamon</a:t>
            </a:r>
          </a:p>
        </p:txBody>
      </p:sp>
      <p:sp>
        <p:nvSpPr>
          <p:cNvPr id="38" name="Rectangle 13"/>
          <p:cNvSpPr>
            <a:spLocks noChangeArrowheads="1"/>
          </p:cNvSpPr>
          <p:nvPr/>
        </p:nvSpPr>
        <p:spPr bwMode="auto">
          <a:xfrm>
            <a:off x="7711440" y="7232650"/>
            <a:ext cx="234696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b"/>
          <a:lstStyle/>
          <a:p>
            <a:pPr algn="r"/>
            <a:fld id="{14D5E3FA-6E33-4617-B096-BC13E0BCD740}" type="slidenum">
              <a:rPr lang="ja-JP" altLang="en-US" sz="1600">
                <a:latin typeface="Arial Rounded MT Bold" pitchFamily="34" charset="0"/>
                <a:ea typeface="ＭＳ Ｐゴシック" pitchFamily="34" charset="-128"/>
              </a:rPr>
              <a:pPr algn="r"/>
              <a:t>33</a:t>
            </a:fld>
            <a:endParaRPr lang="en-US" altLang="ja-JP" sz="1600" dirty="0">
              <a:latin typeface="Arial Rounded MT Bold" pitchFamily="34" charset="0"/>
              <a:ea typeface="ＭＳ Ｐゴシック" pitchFamily="34" charset="-128"/>
            </a:endParaRPr>
          </a:p>
        </p:txBody>
      </p:sp>
      <p:sp>
        <p:nvSpPr>
          <p:cNvPr id="39" name="Footer Placeholder 4"/>
          <p:cNvSpPr>
            <a:spLocks noGrp="1"/>
          </p:cNvSpPr>
          <p:nvPr>
            <p:ph type="ftr" sz="quarter" idx="11"/>
          </p:nvPr>
        </p:nvSpPr>
        <p:spPr>
          <a:xfrm>
            <a:off x="2598420" y="7232650"/>
            <a:ext cx="4861560"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827795" indent="-318383" eaLnBrk="0" hangingPunct="0">
              <a:defRPr sz="3100">
                <a:solidFill>
                  <a:schemeClr val="tx1"/>
                </a:solidFill>
                <a:latin typeface="Arial" charset="0"/>
              </a:defRPr>
            </a:lvl2pPr>
            <a:lvl3pPr marL="1273531" indent="-254706" eaLnBrk="0" hangingPunct="0">
              <a:defRPr sz="3100">
                <a:solidFill>
                  <a:schemeClr val="tx1"/>
                </a:solidFill>
                <a:latin typeface="Arial" charset="0"/>
              </a:defRPr>
            </a:lvl3pPr>
            <a:lvl4pPr marL="1782943" indent="-254706" eaLnBrk="0" hangingPunct="0">
              <a:defRPr sz="3100">
                <a:solidFill>
                  <a:schemeClr val="tx1"/>
                </a:solidFill>
                <a:latin typeface="Arial" charset="0"/>
              </a:defRPr>
            </a:lvl4pPr>
            <a:lvl5pPr marL="2292355" indent="-254706" eaLnBrk="0" hangingPunct="0">
              <a:defRPr sz="3100">
                <a:solidFill>
                  <a:schemeClr val="tx1"/>
                </a:solidFill>
                <a:latin typeface="Arial" charset="0"/>
              </a:defRPr>
            </a:lvl5pPr>
            <a:lvl6pPr marL="2801767" indent="-254706" eaLnBrk="0" fontAlgn="base" hangingPunct="0">
              <a:spcBef>
                <a:spcPct val="0"/>
              </a:spcBef>
              <a:spcAft>
                <a:spcPct val="0"/>
              </a:spcAft>
              <a:defRPr sz="3100">
                <a:solidFill>
                  <a:schemeClr val="tx1"/>
                </a:solidFill>
                <a:latin typeface="Arial" charset="0"/>
              </a:defRPr>
            </a:lvl6pPr>
            <a:lvl7pPr marL="3311180" indent="-254706" eaLnBrk="0" fontAlgn="base" hangingPunct="0">
              <a:spcBef>
                <a:spcPct val="0"/>
              </a:spcBef>
              <a:spcAft>
                <a:spcPct val="0"/>
              </a:spcAft>
              <a:defRPr sz="3100">
                <a:solidFill>
                  <a:schemeClr val="tx1"/>
                </a:solidFill>
                <a:latin typeface="Arial" charset="0"/>
              </a:defRPr>
            </a:lvl7pPr>
            <a:lvl8pPr marL="3820592" indent="-254706" eaLnBrk="0" fontAlgn="base" hangingPunct="0">
              <a:spcBef>
                <a:spcPct val="0"/>
              </a:spcBef>
              <a:spcAft>
                <a:spcPct val="0"/>
              </a:spcAft>
              <a:defRPr sz="3100">
                <a:solidFill>
                  <a:schemeClr val="tx1"/>
                </a:solidFill>
                <a:latin typeface="Arial" charset="0"/>
              </a:defRPr>
            </a:lvl8pPr>
            <a:lvl9pPr marL="4330004" indent="-254706" eaLnBrk="0" fontAlgn="base" hangingPunct="0">
              <a:spcBef>
                <a:spcPct val="0"/>
              </a:spcBef>
              <a:spcAft>
                <a:spcPct val="0"/>
              </a:spcAft>
              <a:defRPr sz="3100">
                <a:solidFill>
                  <a:schemeClr val="tx1"/>
                </a:solidFill>
                <a:latin typeface="Arial" charset="0"/>
              </a:defRPr>
            </a:lvl9pPr>
          </a:lstStyle>
          <a:p>
            <a:pPr eaLnBrk="1" hangingPunct="1"/>
            <a:r>
              <a:rPr lang="en-US" altLang="ja-JP" sz="1600" dirty="0" smtClean="0">
                <a:latin typeface="Arial Rounded MT Bold" pitchFamily="34" charset="0"/>
              </a:rPr>
              <a:t>CMS Dark Matter</a:t>
            </a:r>
          </a:p>
        </p:txBody>
      </p:sp>
      <p:pic>
        <p:nvPicPr>
          <p:cNvPr id="40" name="Picture 2" descr="C:\Users\Kamon\teruki\teruki-research\PhenoProject\pheno_LHC\LHC14_LHC14_VBF_Compressed_stop\0-Reference\ref_ATLAS-CONF-2013-068_stop_c+N1\fig_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2048" y="2383536"/>
            <a:ext cx="2715768" cy="1865376"/>
          </a:xfrm>
          <a:prstGeom prst="rect">
            <a:avLst/>
          </a:prstGeom>
          <a:noFill/>
          <a:ln w="38100">
            <a:solidFill>
              <a:srgbClr val="FF0000"/>
            </a:solidFill>
            <a:miter lim="800000"/>
            <a:headEnd/>
            <a:tailEnd/>
          </a:ln>
          <a:effectLst>
            <a:glow rad="63500">
              <a:schemeClr val="accent2">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Kamon\Pictures\Pictur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2048" y="4352544"/>
            <a:ext cx="2715768" cy="1865376"/>
          </a:xfrm>
          <a:prstGeom prst="rect">
            <a:avLst/>
          </a:prstGeom>
          <a:noFill/>
          <a:ln w="38100">
            <a:solidFill>
              <a:srgbClr val="339933"/>
            </a:solidFill>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7907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fld id="{DC04C382-9D21-45E0-A63C-43D35035B933}" type="slidenum">
              <a:rPr lang="en-US"/>
              <a:pPr/>
              <a:t>4</a:t>
            </a:fld>
            <a:endParaRPr lang="en-US"/>
          </a:p>
        </p:txBody>
      </p:sp>
      <p:sp>
        <p:nvSpPr>
          <p:cNvPr id="1082370" name="Rectangle 2"/>
          <p:cNvSpPr>
            <a:spLocks noGrp="1" noChangeArrowheads="1"/>
          </p:cNvSpPr>
          <p:nvPr>
            <p:ph type="title"/>
          </p:nvPr>
        </p:nvSpPr>
        <p:spPr/>
        <p:txBody>
          <a:bodyPr/>
          <a:lstStyle/>
          <a:p>
            <a:r>
              <a:rPr lang="en-US" sz="4500" dirty="0" smtClean="0"/>
              <a:t>Sparticle </a:t>
            </a:r>
            <a:r>
              <a:rPr lang="en-US" sz="4500" dirty="0"/>
              <a:t>Masses </a:t>
            </a:r>
            <a:r>
              <a:rPr lang="en-US" sz="4500" dirty="0" smtClean="0"/>
              <a:t>in mSUGRA</a:t>
            </a:r>
            <a:endParaRPr lang="en-US" sz="4500" dirty="0"/>
          </a:p>
        </p:txBody>
      </p:sp>
      <p:sp>
        <p:nvSpPr>
          <p:cNvPr id="1082404" name="Text Box 36"/>
          <p:cNvSpPr txBox="1">
            <a:spLocks noChangeArrowheads="1"/>
          </p:cNvSpPr>
          <p:nvPr/>
        </p:nvSpPr>
        <p:spPr bwMode="auto">
          <a:xfrm>
            <a:off x="335280" y="1219200"/>
            <a:ext cx="4389120" cy="4091661"/>
          </a:xfrm>
          <a:prstGeom prst="rect">
            <a:avLst/>
          </a:prstGeom>
          <a:solidFill>
            <a:srgbClr val="33CC33"/>
          </a:solidFill>
          <a:ln w="38100" algn="ctr">
            <a:noFill/>
            <a:miter lim="800000"/>
            <a:headEnd/>
            <a:tailEnd/>
          </a:ln>
          <a:effectLst/>
        </p:spPr>
        <p:txBody>
          <a:bodyPr wrap="square" lIns="101882" tIns="50941" rIns="101882" bIns="50941">
            <a:spAutoFit/>
          </a:bodyPr>
          <a:lstStyle/>
          <a:p>
            <a:pPr marL="212255" indent="-212255" algn="l"/>
            <a:r>
              <a:rPr lang="es-ES" sz="2400" dirty="0">
                <a:solidFill>
                  <a:srgbClr val="FF3300"/>
                </a:solidFill>
                <a:sym typeface="Wingdings" pitchFamily="2" charset="2"/>
              </a:rPr>
              <a:t>In a </a:t>
            </a:r>
            <a:r>
              <a:rPr lang="es-ES" sz="2400" dirty="0" err="1">
                <a:solidFill>
                  <a:srgbClr val="FF3300"/>
                </a:solidFill>
                <a:sym typeface="Wingdings" pitchFamily="2" charset="2"/>
              </a:rPr>
              <a:t>typical</a:t>
            </a:r>
            <a:r>
              <a:rPr lang="es-ES" sz="2400" dirty="0">
                <a:solidFill>
                  <a:srgbClr val="FF3300"/>
                </a:solidFill>
                <a:sym typeface="Wingdings" pitchFamily="2" charset="2"/>
              </a:rPr>
              <a:t> mSUGRA </a:t>
            </a:r>
            <a:r>
              <a:rPr lang="es-ES" sz="2400" dirty="0" err="1">
                <a:solidFill>
                  <a:srgbClr val="FF3300"/>
                </a:solidFill>
                <a:sym typeface="Wingdings" pitchFamily="2" charset="2"/>
              </a:rPr>
              <a:t>scenario</a:t>
            </a:r>
            <a:endParaRPr lang="es-ES" sz="2400" dirty="0">
              <a:solidFill>
                <a:srgbClr val="FF3300"/>
              </a:solidFill>
              <a:sym typeface="Wingdings" pitchFamily="2" charset="2"/>
            </a:endParaRPr>
          </a:p>
          <a:p>
            <a:pPr marL="212255" indent="-212255" algn="l">
              <a:buFontTx/>
              <a:buChar char="•"/>
            </a:pPr>
            <a:r>
              <a:rPr lang="es-ES" sz="2400" dirty="0">
                <a:solidFill>
                  <a:schemeClr val="tx1"/>
                </a:solidFill>
              </a:rPr>
              <a:t>Squarks and </a:t>
            </a:r>
            <a:r>
              <a:rPr lang="es-ES" sz="2400" dirty="0" err="1">
                <a:solidFill>
                  <a:schemeClr val="tx1"/>
                </a:solidFill>
              </a:rPr>
              <a:t>gluinos</a:t>
            </a:r>
            <a:r>
              <a:rPr lang="es-ES" sz="2400" dirty="0">
                <a:solidFill>
                  <a:schemeClr val="tx1"/>
                </a:solidFill>
              </a:rPr>
              <a:t> are heavy</a:t>
            </a:r>
          </a:p>
          <a:p>
            <a:pPr marL="212255" indent="-212255" algn="l">
              <a:buFontTx/>
              <a:buChar char="•"/>
            </a:pPr>
            <a:r>
              <a:rPr lang="es-ES" sz="2400" dirty="0">
                <a:solidFill>
                  <a:schemeClr val="tx1"/>
                </a:solidFill>
              </a:rPr>
              <a:t>1st and 2nd </a:t>
            </a:r>
            <a:r>
              <a:rPr lang="es-ES" sz="2400" dirty="0" err="1">
                <a:solidFill>
                  <a:schemeClr val="tx1"/>
                </a:solidFill>
              </a:rPr>
              <a:t>generation</a:t>
            </a:r>
            <a:r>
              <a:rPr lang="es-ES" sz="2400" dirty="0">
                <a:solidFill>
                  <a:schemeClr val="tx1"/>
                </a:solidFill>
              </a:rPr>
              <a:t> squarks are </a:t>
            </a:r>
            <a:r>
              <a:rPr lang="es-ES" sz="2400" dirty="0" err="1">
                <a:solidFill>
                  <a:schemeClr val="tx1"/>
                </a:solidFill>
              </a:rPr>
              <a:t>mass</a:t>
            </a:r>
            <a:r>
              <a:rPr lang="es-ES" sz="2400" dirty="0">
                <a:solidFill>
                  <a:schemeClr val="tx1"/>
                </a:solidFill>
              </a:rPr>
              <a:t> </a:t>
            </a:r>
            <a:r>
              <a:rPr lang="es-ES" sz="2400" dirty="0" err="1">
                <a:solidFill>
                  <a:schemeClr val="tx1"/>
                </a:solidFill>
              </a:rPr>
              <a:t>degenerate</a:t>
            </a:r>
            <a:endParaRPr lang="es-ES" sz="2400" dirty="0">
              <a:solidFill>
                <a:schemeClr val="tx1"/>
              </a:solidFill>
            </a:endParaRPr>
          </a:p>
          <a:p>
            <a:pPr marL="212255" indent="-212255" algn="l">
              <a:buFontTx/>
              <a:buChar char="•"/>
            </a:pPr>
            <a:r>
              <a:rPr lang="es-ES" sz="2400" dirty="0">
                <a:solidFill>
                  <a:schemeClr val="tx1"/>
                </a:solidFill>
              </a:rPr>
              <a:t>The </a:t>
            </a:r>
            <a:r>
              <a:rPr lang="es-ES" sz="2400" dirty="0" err="1">
                <a:solidFill>
                  <a:schemeClr val="tx1"/>
                </a:solidFill>
              </a:rPr>
              <a:t>lightest</a:t>
            </a:r>
            <a:r>
              <a:rPr lang="es-ES" sz="2400" dirty="0">
                <a:solidFill>
                  <a:schemeClr val="tx1"/>
                </a:solidFill>
              </a:rPr>
              <a:t> neutralino </a:t>
            </a:r>
            <a:r>
              <a:rPr lang="es-ES" sz="2400" dirty="0" err="1">
                <a:solidFill>
                  <a:schemeClr val="tx1"/>
                </a:solidFill>
              </a:rPr>
              <a:t>is</a:t>
            </a:r>
            <a:r>
              <a:rPr lang="es-ES" sz="2400" dirty="0">
                <a:solidFill>
                  <a:schemeClr val="tx1"/>
                </a:solidFill>
              </a:rPr>
              <a:t> the LSP</a:t>
            </a:r>
          </a:p>
          <a:p>
            <a:pPr marL="696904" lvl="1" indent="-187492" algn="l">
              <a:buFontTx/>
              <a:buChar char="•"/>
            </a:pPr>
            <a:r>
              <a:rPr lang="es-ES" sz="2400" dirty="0">
                <a:solidFill>
                  <a:schemeClr val="tx1"/>
                </a:solidFill>
              </a:rPr>
              <a:t>Dark Matter </a:t>
            </a:r>
            <a:r>
              <a:rPr lang="es-ES" sz="2400" dirty="0" err="1" smtClean="0">
                <a:solidFill>
                  <a:schemeClr val="tx1"/>
                </a:solidFill>
              </a:rPr>
              <a:t>candidate</a:t>
            </a:r>
            <a:endParaRPr lang="es-ES" sz="2400" dirty="0" smtClean="0">
              <a:solidFill>
                <a:schemeClr val="tx1"/>
              </a:solidFill>
            </a:endParaRPr>
          </a:p>
        </p:txBody>
      </p:sp>
      <p:sp>
        <p:nvSpPr>
          <p:cNvPr id="46" name="Text Box 27"/>
          <p:cNvSpPr txBox="1">
            <a:spLocks noChangeArrowheads="1"/>
          </p:cNvSpPr>
          <p:nvPr/>
        </p:nvSpPr>
        <p:spPr bwMode="auto">
          <a:xfrm>
            <a:off x="17918798" y="2979420"/>
            <a:ext cx="1512202" cy="779985"/>
          </a:xfrm>
          <a:prstGeom prst="rect">
            <a:avLst/>
          </a:prstGeom>
          <a:solidFill>
            <a:schemeClr val="bg1">
              <a:alpha val="39999"/>
            </a:schemeClr>
          </a:solidFill>
          <a:ln w="38100" algn="ctr">
            <a:noFill/>
            <a:miter lim="800000"/>
            <a:headEnd/>
            <a:tailEnd/>
          </a:ln>
          <a:effectLst/>
        </p:spPr>
        <p:txBody>
          <a:bodyPr wrap="none" lIns="101882" tIns="50941" rIns="101882" bIns="50941">
            <a:spAutoFit/>
          </a:bodyPr>
          <a:lstStyle/>
          <a:p>
            <a:pPr algn="l">
              <a:buFontTx/>
              <a:buChar char="•"/>
            </a:pPr>
            <a:r>
              <a:rPr lang="en-US"/>
              <a:t>m</a:t>
            </a:r>
            <a:r>
              <a:rPr lang="en-US" baseline="-25000"/>
              <a:t>1/2</a:t>
            </a:r>
          </a:p>
        </p:txBody>
      </p:sp>
      <p:sp>
        <p:nvSpPr>
          <p:cNvPr id="57"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58"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
        <p:nvSpPr>
          <p:cNvPr id="1082405" name="Text Box 37"/>
          <p:cNvSpPr txBox="1">
            <a:spLocks noChangeArrowheads="1"/>
          </p:cNvSpPr>
          <p:nvPr/>
        </p:nvSpPr>
        <p:spPr bwMode="auto">
          <a:xfrm>
            <a:off x="4777740" y="6304280"/>
            <a:ext cx="5029200" cy="1349372"/>
          </a:xfrm>
          <a:prstGeom prst="rect">
            <a:avLst/>
          </a:prstGeom>
          <a:solidFill>
            <a:srgbClr val="BCE6D9"/>
          </a:solidFill>
          <a:ln w="38100" algn="ctr">
            <a:noFill/>
            <a:miter lim="800000"/>
            <a:headEnd/>
            <a:tailEnd/>
          </a:ln>
          <a:effectLst/>
        </p:spPr>
        <p:txBody>
          <a:bodyPr lIns="101882" tIns="50941" rIns="101882" bIns="50941">
            <a:spAutoFit/>
          </a:bodyPr>
          <a:lstStyle/>
          <a:p>
            <a:pPr marL="212255" indent="-212255" algn="l"/>
            <a:r>
              <a:rPr lang="en-US" sz="2700" dirty="0"/>
              <a:t>Need complementary searches for low </a:t>
            </a:r>
            <a:r>
              <a:rPr lang="en-US" sz="2700" dirty="0" err="1"/>
              <a:t>tan</a:t>
            </a:r>
            <a:r>
              <a:rPr lang="en-US" sz="2700" dirty="0" err="1">
                <a:latin typeface="Symbol" pitchFamily="18" charset="2"/>
              </a:rPr>
              <a:t>b</a:t>
            </a:r>
            <a:r>
              <a:rPr lang="en-US" sz="2700" dirty="0"/>
              <a:t> and high </a:t>
            </a:r>
            <a:r>
              <a:rPr lang="en-US" sz="2700" dirty="0" err="1"/>
              <a:t>tan</a:t>
            </a:r>
            <a:r>
              <a:rPr lang="en-US" sz="2700" dirty="0" err="1">
                <a:latin typeface="Symbol" pitchFamily="18" charset="2"/>
              </a:rPr>
              <a:t>b</a:t>
            </a:r>
            <a:endParaRPr lang="en-US" sz="2700" dirty="0">
              <a:latin typeface="Symbol" pitchFamily="18" charset="2"/>
            </a:endParaRPr>
          </a:p>
        </p:txBody>
      </p:sp>
      <p:grpSp>
        <p:nvGrpSpPr>
          <p:cNvPr id="59" name="Group 4"/>
          <p:cNvGrpSpPr>
            <a:grpSpLocks/>
          </p:cNvGrpSpPr>
          <p:nvPr/>
        </p:nvGrpSpPr>
        <p:grpSpPr bwMode="auto">
          <a:xfrm>
            <a:off x="4529138" y="1565275"/>
            <a:ext cx="5224462" cy="4454525"/>
            <a:chOff x="2805" y="960"/>
            <a:chExt cx="3291" cy="2806"/>
          </a:xfrm>
        </p:grpSpPr>
        <p:pic>
          <p:nvPicPr>
            <p:cNvPr id="60" name="Picture 3"/>
            <p:cNvPicPr>
              <a:picLocks noChangeAspect="1" noChangeArrowheads="1"/>
            </p:cNvPicPr>
            <p:nvPr/>
          </p:nvPicPr>
          <p:blipFill>
            <a:blip r:embed="rId3" cstate="print"/>
            <a:srcRect/>
            <a:stretch>
              <a:fillRect/>
            </a:stretch>
          </p:blipFill>
          <p:spPr bwMode="auto">
            <a:xfrm>
              <a:off x="2805" y="960"/>
              <a:ext cx="3291" cy="2806"/>
            </a:xfrm>
            <a:prstGeom prst="rect">
              <a:avLst/>
            </a:prstGeom>
            <a:noFill/>
            <a:ln w="9525">
              <a:noFill/>
              <a:miter lim="800000"/>
              <a:headEnd/>
              <a:tailEnd/>
            </a:ln>
          </p:spPr>
        </p:pic>
        <p:sp>
          <p:nvSpPr>
            <p:cNvPr id="61" name="Rectangle 6"/>
            <p:cNvSpPr>
              <a:spLocks noChangeArrowheads="1"/>
            </p:cNvSpPr>
            <p:nvPr/>
          </p:nvSpPr>
          <p:spPr bwMode="auto">
            <a:xfrm>
              <a:off x="3456" y="1056"/>
              <a:ext cx="2448" cy="2304"/>
            </a:xfrm>
            <a:prstGeom prst="rect">
              <a:avLst/>
            </a:prstGeom>
            <a:solidFill>
              <a:schemeClr val="bg1"/>
            </a:solidFill>
            <a:ln w="38100" algn="ctr">
              <a:noFill/>
              <a:miter lim="800000"/>
              <a:headEnd/>
              <a:tailEnd/>
            </a:ln>
            <a:effectLst/>
          </p:spPr>
          <p:txBody>
            <a:bodyPr wrap="none" anchor="ctr">
              <a:spAutoFit/>
            </a:bodyPr>
            <a:lstStyle/>
            <a:p>
              <a:endParaRPr lang="en-US"/>
            </a:p>
          </p:txBody>
        </p:sp>
      </p:grpSp>
      <p:sp>
        <p:nvSpPr>
          <p:cNvPr id="62" name="Line 7"/>
          <p:cNvSpPr>
            <a:spLocks noChangeShapeType="1"/>
          </p:cNvSpPr>
          <p:nvPr/>
        </p:nvSpPr>
        <p:spPr bwMode="auto">
          <a:xfrm>
            <a:off x="7924800" y="3130550"/>
            <a:ext cx="914400" cy="0"/>
          </a:xfrm>
          <a:prstGeom prst="line">
            <a:avLst/>
          </a:prstGeom>
          <a:noFill/>
          <a:ln w="38100">
            <a:solidFill>
              <a:srgbClr val="FF3300"/>
            </a:solidFill>
            <a:round/>
            <a:headEnd/>
            <a:tailEnd/>
          </a:ln>
          <a:effectLst/>
        </p:spPr>
        <p:txBody>
          <a:bodyPr>
            <a:spAutoFit/>
          </a:bodyPr>
          <a:lstStyle/>
          <a:p>
            <a:endParaRPr lang="en-US"/>
          </a:p>
        </p:txBody>
      </p:sp>
      <p:sp>
        <p:nvSpPr>
          <p:cNvPr id="63" name="Line 8"/>
          <p:cNvSpPr>
            <a:spLocks noChangeShapeType="1"/>
          </p:cNvSpPr>
          <p:nvPr/>
        </p:nvSpPr>
        <p:spPr bwMode="auto">
          <a:xfrm>
            <a:off x="7924800" y="3206750"/>
            <a:ext cx="914400" cy="0"/>
          </a:xfrm>
          <a:prstGeom prst="line">
            <a:avLst/>
          </a:prstGeom>
          <a:noFill/>
          <a:ln w="38100">
            <a:solidFill>
              <a:srgbClr val="FF3300"/>
            </a:solidFill>
            <a:round/>
            <a:headEnd/>
            <a:tailEnd/>
          </a:ln>
          <a:effectLst/>
        </p:spPr>
        <p:txBody>
          <a:bodyPr>
            <a:spAutoFit/>
          </a:bodyPr>
          <a:lstStyle/>
          <a:p>
            <a:endParaRPr lang="en-US"/>
          </a:p>
        </p:txBody>
      </p:sp>
      <p:sp>
        <p:nvSpPr>
          <p:cNvPr id="64" name="Line 9"/>
          <p:cNvSpPr>
            <a:spLocks noChangeShapeType="1"/>
          </p:cNvSpPr>
          <p:nvPr/>
        </p:nvSpPr>
        <p:spPr bwMode="auto">
          <a:xfrm>
            <a:off x="7924800" y="3359150"/>
            <a:ext cx="914400" cy="0"/>
          </a:xfrm>
          <a:prstGeom prst="line">
            <a:avLst/>
          </a:prstGeom>
          <a:noFill/>
          <a:ln w="38100">
            <a:solidFill>
              <a:srgbClr val="FF3300"/>
            </a:solidFill>
            <a:round/>
            <a:headEnd/>
            <a:tailEnd/>
          </a:ln>
          <a:effectLst/>
        </p:spPr>
        <p:txBody>
          <a:bodyPr>
            <a:spAutoFit/>
          </a:bodyPr>
          <a:lstStyle/>
          <a:p>
            <a:endParaRPr lang="en-US"/>
          </a:p>
        </p:txBody>
      </p:sp>
      <p:sp>
        <p:nvSpPr>
          <p:cNvPr id="65" name="Line 10"/>
          <p:cNvSpPr>
            <a:spLocks noChangeShapeType="1"/>
          </p:cNvSpPr>
          <p:nvPr/>
        </p:nvSpPr>
        <p:spPr bwMode="auto">
          <a:xfrm>
            <a:off x="7924800" y="4425950"/>
            <a:ext cx="914400" cy="0"/>
          </a:xfrm>
          <a:prstGeom prst="line">
            <a:avLst/>
          </a:prstGeom>
          <a:noFill/>
          <a:ln w="38100">
            <a:solidFill>
              <a:srgbClr val="FF3300"/>
            </a:solidFill>
            <a:round/>
            <a:headEnd/>
            <a:tailEnd/>
          </a:ln>
          <a:effectLst/>
        </p:spPr>
        <p:txBody>
          <a:bodyPr>
            <a:spAutoFit/>
          </a:bodyPr>
          <a:lstStyle/>
          <a:p>
            <a:endParaRPr lang="en-US"/>
          </a:p>
        </p:txBody>
      </p:sp>
      <p:sp>
        <p:nvSpPr>
          <p:cNvPr id="66" name="Line 11"/>
          <p:cNvSpPr>
            <a:spLocks noChangeShapeType="1"/>
          </p:cNvSpPr>
          <p:nvPr/>
        </p:nvSpPr>
        <p:spPr bwMode="auto">
          <a:xfrm>
            <a:off x="7924800" y="4473575"/>
            <a:ext cx="914400" cy="0"/>
          </a:xfrm>
          <a:prstGeom prst="line">
            <a:avLst/>
          </a:prstGeom>
          <a:noFill/>
          <a:ln w="38100">
            <a:solidFill>
              <a:srgbClr val="FF3300"/>
            </a:solidFill>
            <a:round/>
            <a:headEnd/>
            <a:tailEnd/>
          </a:ln>
          <a:effectLst/>
        </p:spPr>
        <p:txBody>
          <a:bodyPr>
            <a:spAutoFit/>
          </a:bodyPr>
          <a:lstStyle/>
          <a:p>
            <a:endParaRPr lang="en-US"/>
          </a:p>
        </p:txBody>
      </p:sp>
      <p:sp>
        <p:nvSpPr>
          <p:cNvPr id="67" name="Line 12"/>
          <p:cNvSpPr>
            <a:spLocks noChangeShapeType="1"/>
          </p:cNvSpPr>
          <p:nvPr/>
        </p:nvSpPr>
        <p:spPr bwMode="auto">
          <a:xfrm>
            <a:off x="7924800" y="5035550"/>
            <a:ext cx="914400" cy="0"/>
          </a:xfrm>
          <a:prstGeom prst="line">
            <a:avLst/>
          </a:prstGeom>
          <a:noFill/>
          <a:ln w="38100">
            <a:solidFill>
              <a:srgbClr val="FF3300"/>
            </a:solidFill>
            <a:round/>
            <a:headEnd/>
            <a:tailEnd/>
          </a:ln>
          <a:effectLst/>
        </p:spPr>
        <p:txBody>
          <a:bodyPr>
            <a:spAutoFit/>
          </a:bodyPr>
          <a:lstStyle/>
          <a:p>
            <a:endParaRPr lang="en-US"/>
          </a:p>
        </p:txBody>
      </p:sp>
      <p:graphicFrame>
        <p:nvGraphicFramePr>
          <p:cNvPr id="68" name="Object 1052"/>
          <p:cNvGraphicFramePr>
            <a:graphicFrameLocks noChangeAspect="1"/>
          </p:cNvGraphicFramePr>
          <p:nvPr/>
        </p:nvGraphicFramePr>
        <p:xfrm>
          <a:off x="8926513" y="4913313"/>
          <a:ext cx="276225" cy="274637"/>
        </p:xfrm>
        <a:graphic>
          <a:graphicData uri="http://schemas.openxmlformats.org/presentationml/2006/ole">
            <mc:AlternateContent xmlns:mc="http://schemas.openxmlformats.org/markup-compatibility/2006">
              <mc:Choice xmlns:v="urn:schemas-microsoft-com:vml" Requires="v">
                <p:oleObj spid="_x0000_s4148" name="Equation" r:id="rId4" imgW="215640" imgH="215640" progId="Equation.3">
                  <p:embed/>
                </p:oleObj>
              </mc:Choice>
              <mc:Fallback>
                <p:oleObj name="Equation" r:id="rId4" imgW="215640" imgH="215640" progId="Equation.3">
                  <p:embed/>
                  <p:pic>
                    <p:nvPicPr>
                      <p:cNvPr id="0" name="Object 1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6513" y="4913313"/>
                        <a:ext cx="276225"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1052"/>
          <p:cNvGraphicFramePr>
            <a:graphicFrameLocks noChangeAspect="1"/>
          </p:cNvGraphicFramePr>
          <p:nvPr/>
        </p:nvGraphicFramePr>
        <p:xfrm>
          <a:off x="8916988" y="4341813"/>
          <a:ext cx="584200" cy="274637"/>
        </p:xfrm>
        <a:graphic>
          <a:graphicData uri="http://schemas.openxmlformats.org/presentationml/2006/ole">
            <mc:AlternateContent xmlns:mc="http://schemas.openxmlformats.org/markup-compatibility/2006">
              <mc:Choice xmlns:v="urn:schemas-microsoft-com:vml" Requires="v">
                <p:oleObj spid="_x0000_s4149" name="Equation" r:id="rId6" imgW="457200" imgH="215640" progId="Equation.3">
                  <p:embed/>
                </p:oleObj>
              </mc:Choice>
              <mc:Fallback>
                <p:oleObj name="Equation" r:id="rId6" imgW="457200" imgH="215640" progId="Equation.3">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6988" y="4341813"/>
                        <a:ext cx="584200"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 name="Object 1052"/>
          <p:cNvGraphicFramePr>
            <a:graphicFrameLocks noChangeAspect="1"/>
          </p:cNvGraphicFramePr>
          <p:nvPr/>
        </p:nvGraphicFramePr>
        <p:xfrm>
          <a:off x="8859838" y="2970213"/>
          <a:ext cx="550862" cy="274637"/>
        </p:xfrm>
        <a:graphic>
          <a:graphicData uri="http://schemas.openxmlformats.org/presentationml/2006/ole">
            <mc:AlternateContent xmlns:mc="http://schemas.openxmlformats.org/markup-compatibility/2006">
              <mc:Choice xmlns:v="urn:schemas-microsoft-com:vml" Requires="v">
                <p:oleObj spid="_x0000_s4150" name="Equation" r:id="rId8" imgW="457200" imgH="228600" progId="Equation.3">
                  <p:embed/>
                </p:oleObj>
              </mc:Choice>
              <mc:Fallback>
                <p:oleObj name="Equation" r:id="rId8" imgW="457200" imgH="228600" progId="Equation.3">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59838" y="2970213"/>
                        <a:ext cx="550862"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1052"/>
          <p:cNvGraphicFramePr>
            <a:graphicFrameLocks noChangeAspect="1"/>
          </p:cNvGraphicFramePr>
          <p:nvPr/>
        </p:nvGraphicFramePr>
        <p:xfrm>
          <a:off x="8839200" y="3249613"/>
          <a:ext cx="261938" cy="274637"/>
        </p:xfrm>
        <a:graphic>
          <a:graphicData uri="http://schemas.openxmlformats.org/presentationml/2006/ole">
            <mc:AlternateContent xmlns:mc="http://schemas.openxmlformats.org/markup-compatibility/2006">
              <mc:Choice xmlns:v="urn:schemas-microsoft-com:vml" Requires="v">
                <p:oleObj spid="_x0000_s4151" name="Equation" r:id="rId10" imgW="215640" imgH="228600" progId="Equation.3">
                  <p:embed/>
                </p:oleObj>
              </mc:Choice>
              <mc:Fallback>
                <p:oleObj name="Equation" r:id="rId10" imgW="215640" imgH="228600" progId="Equation.3">
                  <p:embed/>
                  <p:pic>
                    <p:nvPicPr>
                      <p:cNvPr id="0"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39200" y="3249613"/>
                        <a:ext cx="261938"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Line 17"/>
          <p:cNvSpPr>
            <a:spLocks noChangeShapeType="1"/>
          </p:cNvSpPr>
          <p:nvPr/>
        </p:nvSpPr>
        <p:spPr bwMode="auto">
          <a:xfrm>
            <a:off x="7924800" y="2185988"/>
            <a:ext cx="914400" cy="0"/>
          </a:xfrm>
          <a:prstGeom prst="line">
            <a:avLst/>
          </a:prstGeom>
          <a:noFill/>
          <a:ln w="38100">
            <a:solidFill>
              <a:srgbClr val="0000FF"/>
            </a:solidFill>
            <a:round/>
            <a:headEnd/>
            <a:tailEnd/>
          </a:ln>
          <a:effectLst/>
        </p:spPr>
        <p:txBody>
          <a:bodyPr>
            <a:spAutoFit/>
          </a:bodyPr>
          <a:lstStyle/>
          <a:p>
            <a:endParaRPr lang="en-US"/>
          </a:p>
        </p:txBody>
      </p:sp>
      <p:graphicFrame>
        <p:nvGraphicFramePr>
          <p:cNvPr id="73" name="Object 1052"/>
          <p:cNvGraphicFramePr>
            <a:graphicFrameLocks noChangeAspect="1"/>
          </p:cNvGraphicFramePr>
          <p:nvPr/>
        </p:nvGraphicFramePr>
        <p:xfrm>
          <a:off x="8958263" y="2071688"/>
          <a:ext cx="211137" cy="258762"/>
        </p:xfrm>
        <a:graphic>
          <a:graphicData uri="http://schemas.openxmlformats.org/presentationml/2006/ole">
            <mc:AlternateContent xmlns:mc="http://schemas.openxmlformats.org/markup-compatibility/2006">
              <mc:Choice xmlns:v="urn:schemas-microsoft-com:vml" Requires="v">
                <p:oleObj spid="_x0000_s4152" name="Equation" r:id="rId12" imgW="164880" imgH="203040" progId="Equation.3">
                  <p:embed/>
                </p:oleObj>
              </mc:Choice>
              <mc:Fallback>
                <p:oleObj name="Equation" r:id="rId12" imgW="164880" imgH="203040" progId="Equation.3">
                  <p:embed/>
                  <p:pic>
                    <p:nvPicPr>
                      <p:cNvPr id="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58263" y="2071688"/>
                        <a:ext cx="211137"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 name="Line 19"/>
          <p:cNvSpPr>
            <a:spLocks noChangeShapeType="1"/>
          </p:cNvSpPr>
          <p:nvPr/>
        </p:nvSpPr>
        <p:spPr bwMode="auto">
          <a:xfrm>
            <a:off x="6248400" y="2292350"/>
            <a:ext cx="914400" cy="0"/>
          </a:xfrm>
          <a:prstGeom prst="line">
            <a:avLst/>
          </a:prstGeom>
          <a:noFill/>
          <a:ln w="38100">
            <a:solidFill>
              <a:srgbClr val="33CC33"/>
            </a:solidFill>
            <a:round/>
            <a:headEnd/>
            <a:tailEnd/>
          </a:ln>
          <a:effectLst/>
        </p:spPr>
        <p:txBody>
          <a:bodyPr>
            <a:spAutoFit/>
          </a:bodyPr>
          <a:lstStyle/>
          <a:p>
            <a:endParaRPr lang="en-US"/>
          </a:p>
        </p:txBody>
      </p:sp>
      <p:sp>
        <p:nvSpPr>
          <p:cNvPr id="75" name="Line 20"/>
          <p:cNvSpPr>
            <a:spLocks noChangeShapeType="1"/>
          </p:cNvSpPr>
          <p:nvPr/>
        </p:nvSpPr>
        <p:spPr bwMode="auto">
          <a:xfrm>
            <a:off x="6248400" y="4349750"/>
            <a:ext cx="914400" cy="0"/>
          </a:xfrm>
          <a:prstGeom prst="line">
            <a:avLst/>
          </a:prstGeom>
          <a:noFill/>
          <a:ln w="38100">
            <a:solidFill>
              <a:srgbClr val="33CC33"/>
            </a:solidFill>
            <a:round/>
            <a:headEnd/>
            <a:tailEnd/>
          </a:ln>
          <a:effectLst/>
        </p:spPr>
        <p:txBody>
          <a:bodyPr>
            <a:spAutoFit/>
          </a:bodyPr>
          <a:lstStyle/>
          <a:p>
            <a:endParaRPr lang="en-US"/>
          </a:p>
        </p:txBody>
      </p:sp>
      <p:sp>
        <p:nvSpPr>
          <p:cNvPr id="76" name="Line 21"/>
          <p:cNvSpPr>
            <a:spLocks noChangeShapeType="1"/>
          </p:cNvSpPr>
          <p:nvPr/>
        </p:nvSpPr>
        <p:spPr bwMode="auto">
          <a:xfrm>
            <a:off x="6248400" y="4349750"/>
            <a:ext cx="914400" cy="0"/>
          </a:xfrm>
          <a:prstGeom prst="line">
            <a:avLst/>
          </a:prstGeom>
          <a:noFill/>
          <a:ln w="38100">
            <a:solidFill>
              <a:srgbClr val="33CC33"/>
            </a:solidFill>
            <a:round/>
            <a:headEnd/>
            <a:tailEnd/>
          </a:ln>
          <a:effectLst/>
        </p:spPr>
        <p:txBody>
          <a:bodyPr>
            <a:spAutoFit/>
          </a:bodyPr>
          <a:lstStyle/>
          <a:p>
            <a:endParaRPr lang="en-US"/>
          </a:p>
        </p:txBody>
      </p:sp>
      <p:sp>
        <p:nvSpPr>
          <p:cNvPr id="77" name="Line 22"/>
          <p:cNvSpPr>
            <a:spLocks noChangeShapeType="1"/>
          </p:cNvSpPr>
          <p:nvPr/>
        </p:nvSpPr>
        <p:spPr bwMode="auto">
          <a:xfrm>
            <a:off x="6248400" y="2292350"/>
            <a:ext cx="914400" cy="0"/>
          </a:xfrm>
          <a:prstGeom prst="line">
            <a:avLst/>
          </a:prstGeom>
          <a:noFill/>
          <a:ln w="38100">
            <a:solidFill>
              <a:srgbClr val="33CC33"/>
            </a:solidFill>
            <a:round/>
            <a:headEnd/>
            <a:tailEnd/>
          </a:ln>
          <a:effectLst/>
        </p:spPr>
        <p:txBody>
          <a:bodyPr>
            <a:spAutoFit/>
          </a:bodyPr>
          <a:lstStyle/>
          <a:p>
            <a:endParaRPr lang="en-US"/>
          </a:p>
        </p:txBody>
      </p:sp>
      <p:sp>
        <p:nvSpPr>
          <p:cNvPr id="78" name="Line 23"/>
          <p:cNvSpPr>
            <a:spLocks noChangeShapeType="1"/>
          </p:cNvSpPr>
          <p:nvPr/>
        </p:nvSpPr>
        <p:spPr bwMode="auto">
          <a:xfrm>
            <a:off x="6248400" y="2292350"/>
            <a:ext cx="914400" cy="0"/>
          </a:xfrm>
          <a:prstGeom prst="line">
            <a:avLst/>
          </a:prstGeom>
          <a:noFill/>
          <a:ln w="38100">
            <a:solidFill>
              <a:srgbClr val="33CC33"/>
            </a:solidFill>
            <a:round/>
            <a:headEnd/>
            <a:tailEnd/>
          </a:ln>
          <a:effectLst/>
        </p:spPr>
        <p:txBody>
          <a:bodyPr>
            <a:spAutoFit/>
          </a:bodyPr>
          <a:lstStyle/>
          <a:p>
            <a:endParaRPr lang="en-US"/>
          </a:p>
        </p:txBody>
      </p:sp>
      <p:graphicFrame>
        <p:nvGraphicFramePr>
          <p:cNvPr id="79" name="Object 1052"/>
          <p:cNvGraphicFramePr>
            <a:graphicFrameLocks noChangeAspect="1"/>
          </p:cNvGraphicFramePr>
          <p:nvPr/>
        </p:nvGraphicFramePr>
        <p:xfrm>
          <a:off x="5951538" y="2224088"/>
          <a:ext cx="193675" cy="258762"/>
        </p:xfrm>
        <a:graphic>
          <a:graphicData uri="http://schemas.openxmlformats.org/presentationml/2006/ole">
            <mc:AlternateContent xmlns:mc="http://schemas.openxmlformats.org/markup-compatibility/2006">
              <mc:Choice xmlns:v="urn:schemas-microsoft-com:vml" Requires="v">
                <p:oleObj spid="_x0000_s4153" name="Equation" r:id="rId14" imgW="152280" imgH="203040" progId="Equation.3">
                  <p:embed/>
                </p:oleObj>
              </mc:Choice>
              <mc:Fallback>
                <p:oleObj name="Equation" r:id="rId14" imgW="152280" imgH="203040" progId="Equation.3">
                  <p:embed/>
                  <p:pic>
                    <p:nvPicPr>
                      <p:cNvPr id="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51538" y="2224088"/>
                        <a:ext cx="193675"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 name="Object 1052"/>
          <p:cNvGraphicFramePr>
            <a:graphicFrameLocks noChangeAspect="1"/>
          </p:cNvGraphicFramePr>
          <p:nvPr/>
        </p:nvGraphicFramePr>
        <p:xfrm>
          <a:off x="5961063" y="2513013"/>
          <a:ext cx="211137" cy="274637"/>
        </p:xfrm>
        <a:graphic>
          <a:graphicData uri="http://schemas.openxmlformats.org/presentationml/2006/ole">
            <mc:AlternateContent xmlns:mc="http://schemas.openxmlformats.org/markup-compatibility/2006">
              <mc:Choice xmlns:v="urn:schemas-microsoft-com:vml" Requires="v">
                <p:oleObj spid="_x0000_s4154" name="Equation" r:id="rId16" imgW="164880" imgH="215640" progId="Equation.3">
                  <p:embed/>
                </p:oleObj>
              </mc:Choice>
              <mc:Fallback>
                <p:oleObj name="Equation" r:id="rId16" imgW="164880" imgH="215640" progId="Equation.3">
                  <p:embed/>
                  <p:pic>
                    <p:nvPicPr>
                      <p:cNvPr id="0"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61063" y="2513013"/>
                        <a:ext cx="211137"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 name="Object 1052"/>
          <p:cNvGraphicFramePr>
            <a:graphicFrameLocks noChangeAspect="1"/>
          </p:cNvGraphicFramePr>
          <p:nvPr/>
        </p:nvGraphicFramePr>
        <p:xfrm>
          <a:off x="5978525" y="3252788"/>
          <a:ext cx="193675" cy="258762"/>
        </p:xfrm>
        <a:graphic>
          <a:graphicData uri="http://schemas.openxmlformats.org/presentationml/2006/ole">
            <mc:AlternateContent xmlns:mc="http://schemas.openxmlformats.org/markup-compatibility/2006">
              <mc:Choice xmlns:v="urn:schemas-microsoft-com:vml" Requires="v">
                <p:oleObj spid="_x0000_s4155" name="Equation" r:id="rId18" imgW="152280" imgH="203040" progId="Equation.3">
                  <p:embed/>
                </p:oleObj>
              </mc:Choice>
              <mc:Fallback>
                <p:oleObj name="Equation" r:id="rId18" imgW="152280" imgH="203040" progId="Equation.3">
                  <p:embed/>
                  <p:pic>
                    <p:nvPicPr>
                      <p:cNvPr id="0"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78525" y="3252788"/>
                        <a:ext cx="193675"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 name="Object 1052"/>
          <p:cNvGraphicFramePr>
            <a:graphicFrameLocks noChangeAspect="1"/>
          </p:cNvGraphicFramePr>
          <p:nvPr/>
        </p:nvGraphicFramePr>
        <p:xfrm>
          <a:off x="5951538" y="4189413"/>
          <a:ext cx="193675" cy="274637"/>
        </p:xfrm>
        <a:graphic>
          <a:graphicData uri="http://schemas.openxmlformats.org/presentationml/2006/ole">
            <mc:AlternateContent xmlns:mc="http://schemas.openxmlformats.org/markup-compatibility/2006">
              <mc:Choice xmlns:v="urn:schemas-microsoft-com:vml" Requires="v">
                <p:oleObj spid="_x0000_s4156" name="Equation" r:id="rId20" imgW="152280" imgH="215640" progId="Equation.3">
                  <p:embed/>
                </p:oleObj>
              </mc:Choice>
              <mc:Fallback>
                <p:oleObj name="Equation" r:id="rId20" imgW="152280" imgH="215640" progId="Equation.3">
                  <p:embed/>
                  <p:pic>
                    <p:nvPicPr>
                      <p:cNvPr id="0" name="Picture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51538" y="4189413"/>
                        <a:ext cx="193675"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 name="Object 1052"/>
          <p:cNvGraphicFramePr>
            <a:graphicFrameLocks noChangeAspect="1"/>
          </p:cNvGraphicFramePr>
          <p:nvPr/>
        </p:nvGraphicFramePr>
        <p:xfrm>
          <a:off x="5967413" y="4670425"/>
          <a:ext cx="161925" cy="227013"/>
        </p:xfrm>
        <a:graphic>
          <a:graphicData uri="http://schemas.openxmlformats.org/presentationml/2006/ole">
            <mc:AlternateContent xmlns:mc="http://schemas.openxmlformats.org/markup-compatibility/2006">
              <mc:Choice xmlns:v="urn:schemas-microsoft-com:vml" Requires="v">
                <p:oleObj spid="_x0000_s4157" name="Equation" r:id="rId22" imgW="126720" imgH="177480" progId="Equation.3">
                  <p:embed/>
                </p:oleObj>
              </mc:Choice>
              <mc:Fallback>
                <p:oleObj name="Equation" r:id="rId22" imgW="126720" imgH="177480" progId="Equation.3">
                  <p:embed/>
                  <p:pic>
                    <p:nvPicPr>
                      <p:cNvPr id="0" name="Picture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67413" y="4670425"/>
                        <a:ext cx="161925" cy="22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2399" name="Text Box 31"/>
          <p:cNvSpPr txBox="1">
            <a:spLocks noChangeArrowheads="1"/>
          </p:cNvSpPr>
          <p:nvPr/>
        </p:nvSpPr>
        <p:spPr bwMode="auto">
          <a:xfrm>
            <a:off x="251460" y="5257800"/>
            <a:ext cx="4549140" cy="2392735"/>
          </a:xfrm>
          <a:prstGeom prst="rect">
            <a:avLst/>
          </a:prstGeom>
          <a:solidFill>
            <a:srgbClr val="FFFF00"/>
          </a:solidFill>
          <a:ln w="38100" algn="ctr">
            <a:noFill/>
            <a:miter lim="800000"/>
            <a:headEnd/>
            <a:tailEnd/>
          </a:ln>
          <a:effectLst/>
        </p:spPr>
        <p:txBody>
          <a:bodyPr wrap="square" lIns="101882" tIns="50941" rIns="101882" bIns="50941">
            <a:spAutoFit/>
          </a:bodyPr>
          <a:lstStyle/>
          <a:p>
            <a:pPr marL="212255" indent="-212255" algn="l"/>
            <a:r>
              <a:rPr lang="en-US" sz="2400" dirty="0"/>
              <a:t>For large values of </a:t>
            </a:r>
            <a:r>
              <a:rPr lang="en-US" sz="2400" dirty="0" err="1"/>
              <a:t>tan</a:t>
            </a:r>
            <a:r>
              <a:rPr lang="en-US" sz="2400" dirty="0" err="1">
                <a:latin typeface="Symbol" pitchFamily="18" charset="2"/>
              </a:rPr>
              <a:t>b</a:t>
            </a:r>
            <a:r>
              <a:rPr lang="en-US" sz="2400" dirty="0"/>
              <a:t> Stop, </a:t>
            </a:r>
            <a:r>
              <a:rPr lang="en-US" sz="2400" dirty="0" err="1"/>
              <a:t>Sbottom</a:t>
            </a:r>
            <a:r>
              <a:rPr lang="en-US" sz="2400" dirty="0"/>
              <a:t> and </a:t>
            </a:r>
            <a:r>
              <a:rPr lang="en-US" sz="2400" dirty="0" err="1"/>
              <a:t>Stau</a:t>
            </a:r>
            <a:r>
              <a:rPr lang="en-US" sz="2400" dirty="0"/>
              <a:t> can get much lighter</a:t>
            </a:r>
            <a:endParaRPr lang="en-US" sz="2400" dirty="0">
              <a:solidFill>
                <a:srgbClr val="0000FF"/>
              </a:solidFill>
              <a:latin typeface="Symbol" pitchFamily="18" charset="2"/>
            </a:endParaRPr>
          </a:p>
          <a:p>
            <a:pPr marL="212255" indent="-212255" algn="l"/>
            <a:r>
              <a:rPr lang="en-US" sz="2400" dirty="0">
                <a:solidFill>
                  <a:srgbClr val="0000FF"/>
                </a:solidFill>
                <a:latin typeface="Symbol" pitchFamily="18" charset="2"/>
                <a:sym typeface="Wingdings" pitchFamily="2" charset="2"/>
              </a:rPr>
              <a:t></a:t>
            </a:r>
            <a:r>
              <a:rPr lang="en-US" sz="2400" dirty="0">
                <a:solidFill>
                  <a:srgbClr val="0000FF"/>
                </a:solidFill>
              </a:rPr>
              <a:t>Can also have a significant effect on the branching ratios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2404"/>
                                        </p:tgtEl>
                                        <p:attrNameLst>
                                          <p:attrName>style.visibility</p:attrName>
                                        </p:attrNameLst>
                                      </p:cBhvr>
                                      <p:to>
                                        <p:strVal val="visible"/>
                                      </p:to>
                                    </p:set>
                                    <p:animEffect transition="in" filter="fade">
                                      <p:cBhvr>
                                        <p:cTn id="7" dur="2000"/>
                                        <p:tgtEl>
                                          <p:spTgt spid="10824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2399"/>
                                        </p:tgtEl>
                                        <p:attrNameLst>
                                          <p:attrName>style.visibility</p:attrName>
                                        </p:attrNameLst>
                                      </p:cBhvr>
                                      <p:to>
                                        <p:strVal val="visible"/>
                                      </p:to>
                                    </p:set>
                                    <p:animEffect transition="in" filter="fade">
                                      <p:cBhvr>
                                        <p:cTn id="12" dur="2000"/>
                                        <p:tgtEl>
                                          <p:spTgt spid="108239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82405"/>
                                        </p:tgtEl>
                                        <p:attrNameLst>
                                          <p:attrName>style.visibility</p:attrName>
                                        </p:attrNameLst>
                                      </p:cBhvr>
                                      <p:to>
                                        <p:strVal val="visible"/>
                                      </p:to>
                                    </p:set>
                                    <p:animEffect transition="in" filter="wipe(left)">
                                      <p:cBhvr>
                                        <p:cTn id="16" dur="500"/>
                                        <p:tgtEl>
                                          <p:spTgt spid="1082405"/>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left)">
                                      <p:cBhvr>
                                        <p:cTn id="20" dur="500"/>
                                        <p:tgtEl>
                                          <p:spTgt spid="46"/>
                                        </p:tgtEl>
                                      </p:cBhvr>
                                    </p:animEffect>
                                  </p:childTnLst>
                                </p:cTn>
                              </p:par>
                            </p:childTnLst>
                          </p:cTn>
                        </p:par>
                        <p:par>
                          <p:cTn id="21" fill="hold">
                            <p:stCondLst>
                              <p:cond delay="3000"/>
                            </p:stCondLst>
                            <p:childTnLst>
                              <p:par>
                                <p:cTn id="22" presetID="42" presetClass="path" presetSubtype="0" accel="50000" decel="50000" fill="hold" grpId="0" nodeType="afterEffect">
                                  <p:stCondLst>
                                    <p:cond delay="0"/>
                                  </p:stCondLst>
                                  <p:childTnLst>
                                    <p:animMotion origin="layout" path="M -3.33333E-6 4.44444E-6 L -3.33333E-6 0.05555 " pathEditMode="relative" rAng="0" ptsTypes="AA">
                                      <p:cBhvr>
                                        <p:cTn id="23" dur="2000" fill="hold"/>
                                        <p:tgtEl>
                                          <p:spTgt spid="77"/>
                                        </p:tgtEl>
                                        <p:attrNameLst>
                                          <p:attrName>ppt_x</p:attrName>
                                          <p:attrName>ppt_y</p:attrName>
                                        </p:attrNameLst>
                                      </p:cBhvr>
                                      <p:rCtr x="0" y="28"/>
                                    </p:animMotion>
                                  </p:childTnLst>
                                </p:cTn>
                              </p:par>
                              <p:par>
                                <p:cTn id="24" presetID="42" presetClass="path" presetSubtype="0" accel="50000" decel="50000" fill="hold" grpId="0" nodeType="withEffect">
                                  <p:stCondLst>
                                    <p:cond delay="0"/>
                                  </p:stCondLst>
                                  <p:childTnLst>
                                    <p:animMotion origin="layout" path="M -3.33333E-6 4.44444E-6 L -3.33333E-6 0.15972 " pathEditMode="relative" rAng="0" ptsTypes="AA">
                                      <p:cBhvr>
                                        <p:cTn id="25" dur="2000" fill="hold"/>
                                        <p:tgtEl>
                                          <p:spTgt spid="78"/>
                                        </p:tgtEl>
                                        <p:attrNameLst>
                                          <p:attrName>ppt_x</p:attrName>
                                          <p:attrName>ppt_y</p:attrName>
                                        </p:attrNameLst>
                                      </p:cBhvr>
                                      <p:rCtr x="0" y="80"/>
                                    </p:animMotion>
                                  </p:childTnLst>
                                </p:cTn>
                              </p:par>
                              <p:par>
                                <p:cTn id="26" presetID="42" presetClass="path" presetSubtype="0" accel="50000" decel="50000" fill="hold" grpId="0" nodeType="withEffect">
                                  <p:stCondLst>
                                    <p:cond delay="0"/>
                                  </p:stCondLst>
                                  <p:childTnLst>
                                    <p:animMotion origin="layout" path="M -3.33333E-6 -0.00139 L -3.33333E-6 0.06666 " pathEditMode="relative" rAng="0" ptsTypes="AA">
                                      <p:cBhvr>
                                        <p:cTn id="27" dur="2000" fill="hold"/>
                                        <p:tgtEl>
                                          <p:spTgt spid="76"/>
                                        </p:tgtEl>
                                        <p:attrNameLst>
                                          <p:attrName>ppt_x</p:attrName>
                                          <p:attrName>ppt_y</p:attrName>
                                        </p:attrNameLst>
                                      </p:cBhvr>
                                      <p:rCtr x="0" y="34"/>
                                    </p:animMotion>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2000"/>
                                        <p:tgtEl>
                                          <p:spTgt spid="80"/>
                                        </p:tgtEl>
                                      </p:cBhvr>
                                    </p:animEffect>
                                  </p:childTnLst>
                                </p:cTn>
                              </p:par>
                              <p:par>
                                <p:cTn id="32" presetID="10"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2000"/>
                                        <p:tgtEl>
                                          <p:spTgt spid="83"/>
                                        </p:tgtEl>
                                      </p:cBhvr>
                                    </p:animEffect>
                                  </p:childTnLst>
                                </p:cTn>
                              </p:par>
                              <p:par>
                                <p:cTn id="35" presetID="10"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404" grpId="0" animBg="1"/>
      <p:bldP spid="46" grpId="0" animBg="1"/>
      <p:bldP spid="1082405" grpId="0" animBg="1"/>
      <p:bldP spid="76" grpId="0" animBg="1"/>
      <p:bldP spid="77" grpId="0" animBg="1"/>
      <p:bldP spid="78" grpId="0" animBg="1"/>
      <p:bldP spid="10823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Collider Physics Group at A&amp;M</a:t>
            </a:r>
            <a:endParaRPr lang="en-US" dirty="0"/>
          </a:p>
        </p:txBody>
      </p:sp>
      <p:sp>
        <p:nvSpPr>
          <p:cNvPr id="3" name="Content Placeholder 2"/>
          <p:cNvSpPr>
            <a:spLocks noGrp="1"/>
          </p:cNvSpPr>
          <p:nvPr>
            <p:ph idx="1"/>
          </p:nvPr>
        </p:nvSpPr>
        <p:spPr>
          <a:xfrm>
            <a:off x="381000" y="1295400"/>
            <a:ext cx="4267200" cy="5144257"/>
          </a:xfrm>
          <a:solidFill>
            <a:srgbClr val="FFFF00"/>
          </a:solidFill>
        </p:spPr>
        <p:txBody>
          <a:bodyPr wrap="square">
            <a:spAutoFit/>
          </a:bodyPr>
          <a:lstStyle/>
          <a:p>
            <a:r>
              <a:rPr lang="en-US" sz="1800" dirty="0" smtClean="0"/>
              <a:t>Peter </a:t>
            </a:r>
            <a:r>
              <a:rPr lang="en-US" sz="1800" dirty="0" smtClean="0"/>
              <a:t>McIntyre, Russ </a:t>
            </a:r>
            <a:r>
              <a:rPr lang="en-US" sz="1800" dirty="0" err="1" smtClean="0"/>
              <a:t>Huson</a:t>
            </a:r>
            <a:r>
              <a:rPr lang="en-US" sz="1800" dirty="0" smtClean="0"/>
              <a:t> and </a:t>
            </a:r>
            <a:r>
              <a:rPr lang="en-US" sz="1800" dirty="0" smtClean="0"/>
              <a:t>Bob Webb hired in </a:t>
            </a:r>
            <a:r>
              <a:rPr lang="en-US" sz="1800" dirty="0" smtClean="0"/>
              <a:t>1980 </a:t>
            </a:r>
            <a:r>
              <a:rPr lang="en-US" sz="1800" dirty="0" smtClean="0"/>
              <a:t>to create the high energy experiment group</a:t>
            </a:r>
          </a:p>
          <a:p>
            <a:r>
              <a:rPr lang="en-US" sz="1800" dirty="0" smtClean="0"/>
              <a:t>James </a:t>
            </a:r>
            <a:r>
              <a:rPr lang="en-US" sz="1800" dirty="0" smtClean="0"/>
              <a:t>White hired in </a:t>
            </a:r>
            <a:r>
              <a:rPr lang="en-US" sz="1800" dirty="0" smtClean="0"/>
              <a:t>19</a:t>
            </a:r>
            <a:r>
              <a:rPr lang="en-US" sz="1800" dirty="0" smtClean="0"/>
              <a:t>87</a:t>
            </a:r>
            <a:r>
              <a:rPr lang="en-US" sz="1800" dirty="0" smtClean="0"/>
              <a:t>: </a:t>
            </a:r>
            <a:r>
              <a:rPr lang="en-US" sz="1800" dirty="0" smtClean="0"/>
              <a:t>D0 </a:t>
            </a:r>
            <a:r>
              <a:rPr lang="en-US" sz="1800" dirty="0" smtClean="0"/>
              <a:t> until 2003</a:t>
            </a:r>
            <a:endParaRPr lang="en-US" sz="1800" dirty="0" smtClean="0"/>
          </a:p>
          <a:p>
            <a:r>
              <a:rPr lang="en-US" sz="1800" dirty="0" smtClean="0"/>
              <a:t>Teruki Kamon Hired in 1991: CDF + Founding member of TAMU/CMS group in 2005</a:t>
            </a:r>
          </a:p>
          <a:p>
            <a:r>
              <a:rPr lang="en-US" sz="1800" dirty="0" smtClean="0"/>
              <a:t>Dave Toback Hired in 2000: CDF + Founding member of TAMU/CMS group</a:t>
            </a:r>
          </a:p>
          <a:p>
            <a:r>
              <a:rPr lang="en-US" sz="1800" dirty="0" smtClean="0"/>
              <a:t>Alexei Safonov Hired in 2006: CDF + CMS </a:t>
            </a:r>
          </a:p>
          <a:p>
            <a:r>
              <a:rPr lang="en-US" sz="1800" dirty="0" smtClean="0"/>
              <a:t>Ricardo Eusebi Hired in 2009: CDF + CMS</a:t>
            </a:r>
          </a:p>
          <a:p>
            <a:r>
              <a:rPr lang="en-US" sz="1800" dirty="0" smtClean="0"/>
              <a:t>Keith Ulmer Hired in 2014: CMS</a:t>
            </a:r>
          </a:p>
        </p:txBody>
      </p:sp>
      <p:sp>
        <p:nvSpPr>
          <p:cNvPr id="4" name="Date Placeholder 3"/>
          <p:cNvSpPr>
            <a:spLocks noGrp="1"/>
          </p:cNvSpPr>
          <p:nvPr>
            <p:ph type="dt" sz="half" idx="10"/>
          </p:nvPr>
        </p:nvSpPr>
        <p:spPr/>
        <p:txBody>
          <a:bodyPr/>
          <a:lstStyle/>
          <a:p>
            <a:pPr>
              <a:defRPr/>
            </a:pPr>
            <a:endParaRPr lang="en-US" dirty="0" smtClean="0"/>
          </a:p>
          <a:p>
            <a:pPr>
              <a:defRPr/>
            </a:pPr>
            <a:r>
              <a:rPr lang="en-US" dirty="0" smtClean="0"/>
              <a:t>September 2014</a:t>
            </a:r>
          </a:p>
          <a:p>
            <a:pPr>
              <a:defRPr/>
            </a:pPr>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David Toback, Arnowitt Fest</a:t>
            </a:r>
            <a:endParaRPr lang="en-US" dirty="0"/>
          </a:p>
        </p:txBody>
      </p:sp>
      <p:sp>
        <p:nvSpPr>
          <p:cNvPr id="6" name="Slide Number Placeholder 5"/>
          <p:cNvSpPr>
            <a:spLocks noGrp="1"/>
          </p:cNvSpPr>
          <p:nvPr>
            <p:ph type="sldNum" sz="quarter" idx="12"/>
          </p:nvPr>
        </p:nvSpPr>
        <p:spPr/>
        <p:txBody>
          <a:bodyPr/>
          <a:lstStyle/>
          <a:p>
            <a:pPr>
              <a:defRPr/>
            </a:pPr>
            <a:endParaRPr lang="en-US" smtClean="0"/>
          </a:p>
          <a:p>
            <a:pPr>
              <a:defRPr/>
            </a:pPr>
            <a:fld id="{8B197BE5-CE62-4DA8-97FA-A4A2D109B341}" type="slidenum">
              <a:rPr lang="en-US" smtClean="0"/>
              <a:pPr>
                <a:defRPr/>
              </a:pPr>
              <a:t>5</a:t>
            </a:fld>
            <a:endParaRPr lang="en-US"/>
          </a:p>
        </p:txBody>
      </p:sp>
      <p:sp>
        <p:nvSpPr>
          <p:cNvPr id="7" name="Content Placeholder 2"/>
          <p:cNvSpPr txBox="1">
            <a:spLocks/>
          </p:cNvSpPr>
          <p:nvPr/>
        </p:nvSpPr>
        <p:spPr bwMode="auto">
          <a:xfrm>
            <a:off x="4953000" y="1299284"/>
            <a:ext cx="4800600" cy="5365856"/>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spAutoFit/>
          </a:bodyPr>
          <a:lstStyle/>
          <a:p>
            <a:pPr marL="382588" indent="-382588" algn="l" defTabSz="1019175">
              <a:buFontTx/>
              <a:buChar char="•"/>
            </a:pPr>
            <a:r>
              <a:rPr lang="en-US" sz="1800" dirty="0" smtClean="0"/>
              <a:t>1980: </a:t>
            </a:r>
            <a:r>
              <a:rPr lang="en-US" sz="1800" dirty="0" smtClean="0"/>
              <a:t>Formation of the CDF Collaboration. McIntyre and Webb are Founding </a:t>
            </a:r>
            <a:r>
              <a:rPr lang="en-US" sz="1800" dirty="0" smtClean="0"/>
              <a:t>members.</a:t>
            </a:r>
            <a:endParaRPr lang="en-US" sz="1800" dirty="0" smtClean="0"/>
          </a:p>
          <a:p>
            <a:pPr marL="382588" indent="-382588" algn="l" defTabSz="1019175">
              <a:buFontTx/>
              <a:buChar char="•"/>
            </a:pPr>
            <a:r>
              <a:rPr lang="en-US" sz="1800" dirty="0" smtClean="0"/>
              <a:t>1984: Formation of D0 collaboration</a:t>
            </a:r>
          </a:p>
          <a:p>
            <a:pPr marL="382588" marR="0" lvl="0" indent="-382588" algn="l" defTabSz="1019175"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solidFill>
                  <a:srgbClr val="FF0000"/>
                </a:solidFill>
                <a:effectLst/>
                <a:uLnTx/>
                <a:uFillTx/>
                <a:latin typeface="+mn-lt"/>
                <a:ea typeface="+mn-ea"/>
                <a:cs typeface="+mn-cs"/>
              </a:rPr>
              <a:t>1985: CDF starts</a:t>
            </a:r>
            <a:r>
              <a:rPr kumimoji="0" lang="en-US" sz="1800" b="1" i="0" u="none" strike="noStrike" kern="0" cap="none" spc="0" normalizeH="0" noProof="0" dirty="0" smtClean="0">
                <a:ln>
                  <a:noFill/>
                </a:ln>
                <a:solidFill>
                  <a:srgbClr val="FF0000"/>
                </a:solidFill>
                <a:effectLst/>
                <a:uLnTx/>
                <a:uFillTx/>
                <a:latin typeface="+mn-lt"/>
                <a:ea typeface="+mn-ea"/>
                <a:cs typeface="+mn-cs"/>
              </a:rPr>
              <a:t> taking data</a:t>
            </a:r>
          </a:p>
          <a:p>
            <a:pPr marL="382588" marR="0" lvl="0" indent="-382588" algn="l" defTabSz="1019175" rtl="0" eaLnBrk="0" fontAlgn="base" latinLnBrk="0" hangingPunct="0">
              <a:lnSpc>
                <a:spcPct val="100000"/>
              </a:lnSpc>
              <a:spcBef>
                <a:spcPct val="20000"/>
              </a:spcBef>
              <a:spcAft>
                <a:spcPct val="0"/>
              </a:spcAft>
              <a:buClrTx/>
              <a:buSzTx/>
              <a:buFontTx/>
              <a:buChar char="•"/>
              <a:tabLst/>
              <a:defRPr/>
            </a:pPr>
            <a:r>
              <a:rPr lang="en-US" sz="1800" kern="0" baseline="0" dirty="0" smtClean="0">
                <a:latin typeface="+mn-lt"/>
              </a:rPr>
              <a:t>1989:</a:t>
            </a:r>
            <a:r>
              <a:rPr lang="en-US" sz="1800" kern="0" dirty="0" smtClean="0">
                <a:latin typeface="+mn-lt"/>
              </a:rPr>
              <a:t> </a:t>
            </a:r>
            <a:r>
              <a:rPr lang="en-US" sz="1800" kern="0" baseline="0" dirty="0" smtClean="0">
                <a:latin typeface="+mn-lt"/>
              </a:rPr>
              <a:t>First</a:t>
            </a:r>
            <a:r>
              <a:rPr lang="en-US" sz="1800" kern="0" dirty="0" smtClean="0">
                <a:latin typeface="+mn-lt"/>
              </a:rPr>
              <a:t> CDF/SUSY paper (Run 0)</a:t>
            </a:r>
          </a:p>
          <a:p>
            <a:pPr marL="382588" lvl="0" indent="-382588" algn="l" defTabSz="1019175">
              <a:buFontTx/>
              <a:buChar char="•"/>
            </a:pPr>
            <a:r>
              <a:rPr lang="en-US" sz="1800" dirty="0" smtClean="0"/>
              <a:t>1994: </a:t>
            </a:r>
            <a:r>
              <a:rPr lang="en-US" sz="1800" dirty="0" err="1" smtClean="0"/>
              <a:t>Dzero</a:t>
            </a:r>
            <a:r>
              <a:rPr lang="en-US" sz="1800" dirty="0" smtClean="0"/>
              <a:t> first paper</a:t>
            </a:r>
            <a:endParaRPr lang="en-US" sz="1800" kern="0" dirty="0" smtClean="0">
              <a:latin typeface="+mn-lt"/>
            </a:endParaRPr>
          </a:p>
          <a:p>
            <a:pPr marL="382588" marR="0" lvl="0" indent="-382588" algn="l" defTabSz="1019175"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solidFill>
                  <a:srgbClr val="FF0000"/>
                </a:solidFill>
                <a:effectLst/>
                <a:uLnTx/>
                <a:uFillTx/>
                <a:latin typeface="+mn-lt"/>
                <a:ea typeface="+mn-ea"/>
                <a:cs typeface="+mn-cs"/>
              </a:rPr>
              <a:t>2000:</a:t>
            </a:r>
            <a:r>
              <a:rPr kumimoji="0" lang="en-US" sz="1800" b="1" i="0" u="none" strike="noStrike" kern="0" cap="none" spc="0" normalizeH="0" noProof="0" dirty="0" smtClean="0">
                <a:ln>
                  <a:noFill/>
                </a:ln>
                <a:solidFill>
                  <a:srgbClr val="FF0000"/>
                </a:solidFill>
                <a:effectLst/>
                <a:uLnTx/>
                <a:uFillTx/>
                <a:latin typeface="+mn-lt"/>
                <a:ea typeface="+mn-ea"/>
                <a:cs typeface="+mn-cs"/>
              </a:rPr>
              <a:t> Run II begins </a:t>
            </a:r>
          </a:p>
          <a:p>
            <a:pPr marL="382588" marR="0" lvl="0" indent="-382588" algn="l" defTabSz="1019175"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solidFill>
                  <a:srgbClr val="FF0000"/>
                </a:solidFill>
                <a:effectLst/>
                <a:uLnTx/>
                <a:uFillTx/>
                <a:latin typeface="+mn-lt"/>
                <a:ea typeface="+mn-ea"/>
                <a:cs typeface="+mn-cs"/>
              </a:rPr>
              <a:t>2005: The TAMU group joins CMS</a:t>
            </a:r>
          </a:p>
          <a:p>
            <a:pPr marL="382588" marR="0" lvl="0" indent="-382588" algn="l" defTabSz="1019175" rtl="0" eaLnBrk="0" fontAlgn="base" latinLnBrk="0" hangingPunct="0">
              <a:lnSpc>
                <a:spcPct val="100000"/>
              </a:lnSpc>
              <a:spcBef>
                <a:spcPct val="20000"/>
              </a:spcBef>
              <a:spcAft>
                <a:spcPct val="0"/>
              </a:spcAft>
              <a:buClrTx/>
              <a:buSzTx/>
              <a:buFontTx/>
              <a:buChar char="•"/>
              <a:tabLst/>
              <a:defRPr/>
            </a:pPr>
            <a:r>
              <a:rPr lang="en-US" sz="1800" kern="0" dirty="0" smtClean="0">
                <a:latin typeface="+mn-lt"/>
              </a:rPr>
              <a:t>2009: LHC first collisions 2009, 7 TeV in 2010, 8 TeV in 2012</a:t>
            </a:r>
            <a:endParaRPr kumimoji="0" lang="en-US" sz="1800" b="1" i="0" u="none" strike="noStrike" kern="0" cap="none" spc="0" normalizeH="0" baseline="0" noProof="0" dirty="0" smtClean="0">
              <a:ln>
                <a:noFill/>
              </a:ln>
              <a:solidFill>
                <a:srgbClr val="FF0000"/>
              </a:solidFill>
              <a:effectLst/>
              <a:uLnTx/>
              <a:uFillTx/>
              <a:latin typeface="+mn-lt"/>
              <a:ea typeface="+mn-ea"/>
              <a:cs typeface="+mn-cs"/>
            </a:endParaRPr>
          </a:p>
          <a:p>
            <a:pPr marL="382588" marR="0" lvl="0" indent="-382588" algn="l" defTabSz="1019175" rtl="0" eaLnBrk="0" fontAlgn="base" latinLnBrk="0" hangingPunct="0">
              <a:lnSpc>
                <a:spcPct val="100000"/>
              </a:lnSpc>
              <a:spcBef>
                <a:spcPct val="20000"/>
              </a:spcBef>
              <a:spcAft>
                <a:spcPct val="0"/>
              </a:spcAft>
              <a:buClrTx/>
              <a:buSzTx/>
              <a:buFontTx/>
              <a:buChar char="•"/>
              <a:tabLst/>
              <a:defRPr/>
            </a:pPr>
            <a:r>
              <a:rPr lang="en-US" sz="1800" kern="0" dirty="0" smtClean="0">
                <a:latin typeface="+mn-lt"/>
              </a:rPr>
              <a:t>2011: Tevatron Stops running</a:t>
            </a:r>
          </a:p>
          <a:p>
            <a:pPr marL="382588" marR="0" lvl="0" indent="-382588" algn="l" defTabSz="1019175" rtl="0" eaLnBrk="0" fontAlgn="base" latinLnBrk="0" hangingPunct="0">
              <a:lnSpc>
                <a:spcPct val="100000"/>
              </a:lnSpc>
              <a:spcBef>
                <a:spcPct val="20000"/>
              </a:spcBef>
              <a:spcAft>
                <a:spcPct val="0"/>
              </a:spcAft>
              <a:buClrTx/>
              <a:buSzTx/>
              <a:buFontTx/>
              <a:buChar char="•"/>
              <a:tabLst/>
              <a:defRPr/>
            </a:pPr>
            <a:r>
              <a:rPr lang="en-US" sz="1800" kern="0" dirty="0" smtClean="0">
                <a:latin typeface="+mn-lt"/>
              </a:rPr>
              <a:t>2011: First SUSY paper from LHC</a:t>
            </a:r>
          </a:p>
          <a:p>
            <a:pPr marL="382588" lvl="0" indent="-382588" algn="l" defTabSz="1019175">
              <a:buFontTx/>
              <a:buChar char="•"/>
              <a:defRPr/>
            </a:pPr>
            <a:r>
              <a:rPr kumimoji="0" lang="en-US" sz="1800" b="1" i="0" u="none" strike="noStrike" kern="0" cap="none" spc="0" normalizeH="0" baseline="0" noProof="0" dirty="0" smtClean="0">
                <a:ln>
                  <a:noFill/>
                </a:ln>
                <a:solidFill>
                  <a:srgbClr val="FF0000"/>
                </a:solidFill>
                <a:effectLst/>
                <a:uLnTx/>
                <a:uFillTx/>
                <a:latin typeface="+mn-lt"/>
                <a:ea typeface="+mn-ea"/>
                <a:cs typeface="+mn-cs"/>
              </a:rPr>
              <a:t>2011 &amp; 12: First hints of Higgs. Report of 1-in-550</a:t>
            </a:r>
            <a:r>
              <a:rPr kumimoji="0" lang="en-US" sz="1800" b="1" i="0" u="none" strike="noStrike" kern="0" cap="none" spc="0" normalizeH="0" noProof="0" dirty="0" smtClean="0">
                <a:ln>
                  <a:noFill/>
                </a:ln>
                <a:solidFill>
                  <a:srgbClr val="FF0000"/>
                </a:solidFill>
                <a:effectLst/>
                <a:uLnTx/>
                <a:uFillTx/>
                <a:latin typeface="+mn-lt"/>
                <a:ea typeface="+mn-ea"/>
                <a:cs typeface="+mn-cs"/>
              </a:rPr>
              <a:t> </a:t>
            </a:r>
            <a:r>
              <a:rPr kumimoji="0" lang="en-US" sz="1800" b="1" i="0" u="none" strike="noStrike" kern="0" cap="none" spc="0" normalizeH="0" baseline="0" noProof="0" dirty="0" smtClean="0">
                <a:ln>
                  <a:noFill/>
                </a:ln>
                <a:solidFill>
                  <a:srgbClr val="FF0000"/>
                </a:solidFill>
                <a:effectLst/>
                <a:uLnTx/>
                <a:uFillTx/>
                <a:latin typeface="+mn-lt"/>
                <a:ea typeface="+mn-ea"/>
                <a:cs typeface="+mn-cs"/>
              </a:rPr>
              <a:t>at Tevatron July 2</a:t>
            </a:r>
            <a:r>
              <a:rPr kumimoji="0" lang="en-US" sz="1800" b="1" i="0" u="none" strike="noStrike" kern="0" cap="none" spc="0" normalizeH="0" baseline="30000" noProof="0" dirty="0" smtClean="0">
                <a:ln>
                  <a:noFill/>
                </a:ln>
                <a:solidFill>
                  <a:srgbClr val="FF0000"/>
                </a:solidFill>
                <a:effectLst/>
                <a:uLnTx/>
                <a:uFillTx/>
                <a:latin typeface="+mn-lt"/>
                <a:ea typeface="+mn-ea"/>
                <a:cs typeface="+mn-cs"/>
              </a:rPr>
              <a:t>nd</a:t>
            </a:r>
            <a:r>
              <a:rPr kumimoji="0" lang="en-US" sz="1800" b="1" i="0" u="none" strike="noStrike" kern="0" cap="none" spc="0" normalizeH="0" baseline="0" noProof="0" dirty="0" smtClean="0">
                <a:ln>
                  <a:noFill/>
                </a:ln>
                <a:solidFill>
                  <a:srgbClr val="FF0000"/>
                </a:solidFill>
                <a:effectLst/>
                <a:uLnTx/>
                <a:uFillTx/>
                <a:latin typeface="+mn-lt"/>
                <a:ea typeface="+mn-ea"/>
                <a:cs typeface="+mn-cs"/>
              </a:rPr>
              <a:t> (2012) and </a:t>
            </a:r>
            <a:r>
              <a:rPr lang="en-US" sz="1800" kern="0" dirty="0" smtClean="0"/>
              <a:t>1-in-a million </a:t>
            </a:r>
            <a:r>
              <a:rPr kumimoji="0" lang="en-US" sz="1800" b="1" i="0" u="none" strike="noStrike" kern="0" cap="none" spc="0" normalizeH="0" baseline="0" noProof="0" dirty="0" smtClean="0">
                <a:ln>
                  <a:noFill/>
                </a:ln>
                <a:solidFill>
                  <a:srgbClr val="FF0000"/>
                </a:solidFill>
                <a:effectLst/>
                <a:uLnTx/>
                <a:uFillTx/>
                <a:latin typeface="+mn-lt"/>
                <a:ea typeface="+mn-ea"/>
                <a:cs typeface="+mn-cs"/>
              </a:rPr>
              <a:t>discovery at LHC</a:t>
            </a:r>
            <a:r>
              <a:rPr kumimoji="0" lang="en-US" sz="1800" b="1" i="0" u="none" strike="noStrike" kern="0" cap="none" spc="0" normalizeH="0" noProof="0" dirty="0" smtClean="0">
                <a:ln>
                  <a:noFill/>
                </a:ln>
                <a:solidFill>
                  <a:srgbClr val="FF0000"/>
                </a:solidFill>
                <a:effectLst/>
                <a:uLnTx/>
                <a:uFillTx/>
                <a:latin typeface="+mn-lt"/>
                <a:ea typeface="+mn-ea"/>
                <a:cs typeface="+mn-cs"/>
              </a:rPr>
              <a:t> on July 4</a:t>
            </a:r>
            <a:r>
              <a:rPr kumimoji="0" lang="en-US" sz="1800" b="1" i="0" u="none" strike="noStrike" kern="0" cap="none" spc="0" normalizeH="0" baseline="30000" noProof="0" dirty="0" smtClean="0">
                <a:ln>
                  <a:noFill/>
                </a:ln>
                <a:solidFill>
                  <a:srgbClr val="FF0000"/>
                </a:solidFill>
                <a:effectLst/>
                <a:uLnTx/>
                <a:uFillTx/>
                <a:latin typeface="+mn-lt"/>
                <a:ea typeface="+mn-ea"/>
                <a:cs typeface="+mn-cs"/>
              </a:rPr>
              <a:t>th</a:t>
            </a:r>
            <a:endParaRPr kumimoji="0" lang="en-US" sz="1800" b="1" i="0" u="none" strike="noStrike" kern="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left)">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wipe(left)">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left)">
                                      <p:cBhvr>
                                        <p:cTn id="41" dur="500"/>
                                        <p:tgtEl>
                                          <p:spTgt spid="3">
                                            <p:txEl>
                                              <p:pRg st="3" end="3"/>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left)">
                                      <p:cBhvr>
                                        <p:cTn id="45" dur="500"/>
                                        <p:tgtEl>
                                          <p:spTgt spid="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Effect transition="in" filter="wipe(left)">
                                      <p:cBhvr>
                                        <p:cTn id="50" dur="500"/>
                                        <p:tgtEl>
                                          <p:spTgt spid="7">
                                            <p:txEl>
                                              <p:pRg st="6" end="6"/>
                                            </p:txEl>
                                          </p:spTgt>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wipe(left)">
                                      <p:cBhvr>
                                        <p:cTn id="54" dur="500"/>
                                        <p:tgtEl>
                                          <p:spTgt spid="3">
                                            <p:txEl>
                                              <p:pRg st="4" end="4"/>
                                            </p:txEl>
                                          </p:spTgt>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7">
                                            <p:txEl>
                                              <p:pRg st="7" end="7"/>
                                            </p:txEl>
                                          </p:spTgt>
                                        </p:tgtEl>
                                        <p:attrNameLst>
                                          <p:attrName>style.visibility</p:attrName>
                                        </p:attrNameLst>
                                      </p:cBhvr>
                                      <p:to>
                                        <p:strVal val="visible"/>
                                      </p:to>
                                    </p:set>
                                    <p:animEffect transition="in" filter="wipe(left)">
                                      <p:cBhvr>
                                        <p:cTn id="58" dur="500"/>
                                        <p:tgtEl>
                                          <p:spTgt spid="7">
                                            <p:txEl>
                                              <p:pRg st="7" end="7"/>
                                            </p:txEl>
                                          </p:spTgt>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7">
                                            <p:txEl>
                                              <p:pRg st="8" end="8"/>
                                            </p:txEl>
                                          </p:spTgt>
                                        </p:tgtEl>
                                        <p:attrNameLst>
                                          <p:attrName>style.visibility</p:attrName>
                                        </p:attrNameLst>
                                      </p:cBhvr>
                                      <p:to>
                                        <p:strVal val="visible"/>
                                      </p:to>
                                    </p:set>
                                    <p:animEffect transition="in" filter="wipe(left)">
                                      <p:cBhvr>
                                        <p:cTn id="62" dur="500"/>
                                        <p:tgtEl>
                                          <p:spTgt spid="7">
                                            <p:txEl>
                                              <p:pRg st="8" end="8"/>
                                            </p:txEl>
                                          </p:spTgt>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wipe(left)">
                                      <p:cBhvr>
                                        <p:cTn id="66" dur="500"/>
                                        <p:tgtEl>
                                          <p:spTgt spid="3">
                                            <p:txEl>
                                              <p:pRg st="5" end="5"/>
                                            </p:txEl>
                                          </p:spTgt>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wipe(left)">
                                      <p:cBhvr>
                                        <p:cTn id="70" dur="500"/>
                                        <p:tgtEl>
                                          <p:spTgt spid="7">
                                            <p:txEl>
                                              <p:pRg st="9" end="9"/>
                                            </p:txEl>
                                          </p:spTgt>
                                        </p:tgtEl>
                                      </p:cBhvr>
                                    </p:animEffect>
                                  </p:childTnLst>
                                </p:cTn>
                              </p:par>
                            </p:childTnLst>
                          </p:cTn>
                        </p:par>
                        <p:par>
                          <p:cTn id="71" fill="hold">
                            <p:stCondLst>
                              <p:cond delay="3000"/>
                            </p:stCondLst>
                            <p:childTnLst>
                              <p:par>
                                <p:cTn id="72" presetID="22" presetClass="entr" presetSubtype="8" fill="hold" nodeType="afterEffect">
                                  <p:stCondLst>
                                    <p:cond delay="0"/>
                                  </p:stCondLst>
                                  <p:childTnLst>
                                    <p:set>
                                      <p:cBhvr>
                                        <p:cTn id="73" dur="1" fill="hold">
                                          <p:stCondLst>
                                            <p:cond delay="0"/>
                                          </p:stCondLst>
                                        </p:cTn>
                                        <p:tgtEl>
                                          <p:spTgt spid="7">
                                            <p:txEl>
                                              <p:pRg st="10" end="10"/>
                                            </p:txEl>
                                          </p:spTgt>
                                        </p:tgtEl>
                                        <p:attrNameLst>
                                          <p:attrName>style.visibility</p:attrName>
                                        </p:attrNameLst>
                                      </p:cBhvr>
                                      <p:to>
                                        <p:strVal val="visible"/>
                                      </p:to>
                                    </p:set>
                                    <p:animEffect transition="in" filter="wipe(left)">
                                      <p:cBhvr>
                                        <p:cTn id="74" dur="500"/>
                                        <p:tgtEl>
                                          <p:spTgt spid="7">
                                            <p:txEl>
                                              <p:pRg st="10" end="10"/>
                                            </p:txEl>
                                          </p:spTgt>
                                        </p:tgtEl>
                                      </p:cBhvr>
                                    </p:animEffect>
                                  </p:childTnLst>
                                </p:cTn>
                              </p:par>
                            </p:childTnLst>
                          </p:cTn>
                        </p:par>
                        <p:par>
                          <p:cTn id="75" fill="hold">
                            <p:stCondLst>
                              <p:cond delay="3500"/>
                            </p:stCondLst>
                            <p:childTnLst>
                              <p:par>
                                <p:cTn id="76" presetID="22" presetClass="entr" presetSubtype="8" fill="hold" nodeType="afterEffect">
                                  <p:stCondLst>
                                    <p:cond delay="0"/>
                                  </p:stCondLst>
                                  <p:childTnLst>
                                    <p:set>
                                      <p:cBhvr>
                                        <p:cTn id="77" dur="1" fill="hold">
                                          <p:stCondLst>
                                            <p:cond delay="0"/>
                                          </p:stCondLst>
                                        </p:cTn>
                                        <p:tgtEl>
                                          <p:spTgt spid="3">
                                            <p:txEl>
                                              <p:pRg st="6" end="6"/>
                                            </p:txEl>
                                          </p:spTgt>
                                        </p:tgtEl>
                                        <p:attrNameLst>
                                          <p:attrName>style.visibility</p:attrName>
                                        </p:attrNameLst>
                                      </p:cBhvr>
                                      <p:to>
                                        <p:strVal val="visible"/>
                                      </p:to>
                                    </p:set>
                                    <p:animEffect transition="in" filter="wipe(left)">
                                      <p:cBhvr>
                                        <p:cTn id="7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endParaRPr lang="en-US" altLang="en-US" sz="1600" smtClean="0">
              <a:solidFill>
                <a:srgbClr val="990099"/>
              </a:solidFill>
            </a:endParaRPr>
          </a:p>
          <a:p>
            <a:fld id="{63E9103D-814F-4280-8663-D9FBE1C0717B}" type="slidenum">
              <a:rPr lang="en-US" altLang="en-US" sz="1600" smtClean="0">
                <a:solidFill>
                  <a:schemeClr val="tx1"/>
                </a:solidFill>
              </a:rPr>
              <a:pPr/>
              <a:t>6</a:t>
            </a:fld>
            <a:endParaRPr lang="en-US" altLang="en-US" sz="1600" smtClean="0">
              <a:solidFill>
                <a:schemeClr val="tx1"/>
              </a:solidFill>
            </a:endParaRPr>
          </a:p>
        </p:txBody>
      </p:sp>
      <p:sp>
        <p:nvSpPr>
          <p:cNvPr id="78853" name="Rectangle 2"/>
          <p:cNvSpPr>
            <a:spLocks noGrp="1" noChangeArrowheads="1"/>
          </p:cNvSpPr>
          <p:nvPr>
            <p:ph type="title"/>
          </p:nvPr>
        </p:nvSpPr>
        <p:spPr>
          <a:xfrm>
            <a:off x="0" y="-76200"/>
            <a:ext cx="10058400" cy="1295400"/>
          </a:xfrm>
        </p:spPr>
        <p:txBody>
          <a:bodyPr/>
          <a:lstStyle/>
          <a:p>
            <a:r>
              <a:rPr lang="en-US" altLang="en-US" sz="3600" dirty="0" smtClean="0"/>
              <a:t>The Fermilab Tevatron the LHC at CERN</a:t>
            </a:r>
          </a:p>
        </p:txBody>
      </p:sp>
      <p:pic>
        <p:nvPicPr>
          <p:cNvPr id="788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6678" y="4343400"/>
            <a:ext cx="448172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0017" name="Line 17"/>
          <p:cNvSpPr>
            <a:spLocks noChangeShapeType="1"/>
          </p:cNvSpPr>
          <p:nvPr/>
        </p:nvSpPr>
        <p:spPr bwMode="auto">
          <a:xfrm>
            <a:off x="7467600" y="2819400"/>
            <a:ext cx="381000" cy="533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pic>
        <p:nvPicPr>
          <p:cNvPr id="24" name="Picture 5"/>
          <p:cNvPicPr>
            <a:picLocks noChangeAspect="1" noChangeArrowheads="1"/>
          </p:cNvPicPr>
          <p:nvPr/>
        </p:nvPicPr>
        <p:blipFill>
          <a:blip r:embed="rId4" cstate="print"/>
          <a:srcRect l="4715" t="3123" r="36388" b="9323"/>
          <a:stretch>
            <a:fillRect/>
          </a:stretch>
        </p:blipFill>
        <p:spPr bwMode="auto">
          <a:xfrm>
            <a:off x="533400" y="4267199"/>
            <a:ext cx="3244745" cy="3505201"/>
          </a:xfrm>
          <a:prstGeom prst="rect">
            <a:avLst/>
          </a:prstGeom>
          <a:noFill/>
        </p:spPr>
      </p:pic>
      <p:sp>
        <p:nvSpPr>
          <p:cNvPr id="26" name="Content Placeholder 2"/>
          <p:cNvSpPr>
            <a:spLocks noGrp="1"/>
          </p:cNvSpPr>
          <p:nvPr>
            <p:ph idx="1"/>
          </p:nvPr>
        </p:nvSpPr>
        <p:spPr>
          <a:xfrm>
            <a:off x="228600" y="1371403"/>
            <a:ext cx="4572000" cy="3352997"/>
          </a:xfrm>
          <a:solidFill>
            <a:srgbClr val="FFFF00"/>
          </a:solidFill>
        </p:spPr>
        <p:txBody>
          <a:bodyPr wrap="square">
            <a:spAutoFit/>
          </a:bodyPr>
          <a:lstStyle/>
          <a:p>
            <a:r>
              <a:rPr lang="en-GB" sz="1600" dirty="0" smtClean="0"/>
              <a:t>Protons anti-proton at 1.8 TeV </a:t>
            </a:r>
            <a:r>
              <a:rPr lang="en-GB" sz="1600" dirty="0" smtClean="0">
                <a:sym typeface="Wingdings" pitchFamily="2" charset="2"/>
              </a:rPr>
              <a:t></a:t>
            </a:r>
            <a:r>
              <a:rPr lang="da-DK" sz="1600" dirty="0" smtClean="0">
                <a:sym typeface="Symbol" pitchFamily="18" charset="2"/>
              </a:rPr>
              <a:t> 1.96TeV </a:t>
            </a:r>
          </a:p>
          <a:p>
            <a:r>
              <a:rPr lang="en-US" sz="1600" dirty="0" smtClean="0">
                <a:solidFill>
                  <a:schemeClr val="tx1"/>
                </a:solidFill>
              </a:rPr>
              <a:t>CDF and </a:t>
            </a:r>
            <a:r>
              <a:rPr lang="en-US" sz="1600" dirty="0" err="1" smtClean="0">
                <a:solidFill>
                  <a:schemeClr val="tx1"/>
                </a:solidFill>
              </a:rPr>
              <a:t>Dzero</a:t>
            </a:r>
            <a:r>
              <a:rPr lang="en-US" sz="1600" dirty="0" smtClean="0">
                <a:solidFill>
                  <a:schemeClr val="tx1"/>
                </a:solidFill>
              </a:rPr>
              <a:t> co-discovered the Top quark in 1996</a:t>
            </a:r>
          </a:p>
          <a:p>
            <a:r>
              <a:rPr lang="en-US" sz="1600" dirty="0" smtClean="0">
                <a:solidFill>
                  <a:schemeClr val="tx1"/>
                </a:solidFill>
              </a:rPr>
              <a:t>Broad program of physics</a:t>
            </a:r>
          </a:p>
          <a:p>
            <a:r>
              <a:rPr lang="en-US" sz="1600" dirty="0" smtClean="0">
                <a:solidFill>
                  <a:schemeClr val="tx1"/>
                </a:solidFill>
              </a:rPr>
              <a:t>World’s best Measurement of the top mass and W mass </a:t>
            </a:r>
          </a:p>
          <a:p>
            <a:r>
              <a:rPr lang="en-US" sz="1600" dirty="0" smtClean="0">
                <a:solidFill>
                  <a:schemeClr val="tx1"/>
                </a:solidFill>
              </a:rPr>
              <a:t>Most powerful searches for new particles until the turn on of the LHC</a:t>
            </a:r>
          </a:p>
          <a:p>
            <a:r>
              <a:rPr lang="en-US" sz="1600" dirty="0" smtClean="0">
                <a:sym typeface="Wingdings" pitchFamily="2" charset="2"/>
              </a:rPr>
              <a:t>Search program nearly complete</a:t>
            </a:r>
          </a:p>
          <a:p>
            <a:pPr lvl="1"/>
            <a:r>
              <a:rPr lang="en-US" sz="1600" dirty="0" smtClean="0">
                <a:sym typeface="Wingdings" pitchFamily="2" charset="2"/>
              </a:rPr>
              <a:t>Review article arXiv:1409.4910 DT &amp; Zivkovic</a:t>
            </a:r>
            <a:endParaRPr lang="en-US" sz="1400" dirty="0" smtClean="0">
              <a:solidFill>
                <a:schemeClr val="tx1"/>
              </a:solidFill>
            </a:endParaRPr>
          </a:p>
        </p:txBody>
      </p:sp>
      <p:sp>
        <p:nvSpPr>
          <p:cNvPr id="27" name="Content Placeholder 2"/>
          <p:cNvSpPr txBox="1">
            <a:spLocks/>
          </p:cNvSpPr>
          <p:nvPr/>
        </p:nvSpPr>
        <p:spPr bwMode="auto">
          <a:xfrm>
            <a:off x="5562600" y="1524000"/>
            <a:ext cx="4038600" cy="2466601"/>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spAutoFit/>
          </a:bodyPr>
          <a:lstStyle/>
          <a:p>
            <a:pPr marL="382588" lvl="0" indent="-382588" algn="l" defTabSz="1019175">
              <a:buFontTx/>
              <a:buChar char="•"/>
            </a:pPr>
            <a:r>
              <a:rPr lang="en-US" sz="1600" kern="0" dirty="0" smtClean="0"/>
              <a:t>Reused LEP tunnel </a:t>
            </a:r>
          </a:p>
          <a:p>
            <a:pPr marL="382588" lvl="0" indent="-382588" algn="l" defTabSz="1019175">
              <a:buFontTx/>
              <a:buChar char="•"/>
            </a:pPr>
            <a:r>
              <a:rPr lang="en-US" sz="1600" kern="0" dirty="0" smtClean="0">
                <a:latin typeface="+mn-lt"/>
              </a:rPr>
              <a:t>Proton-Proton collisions at 7 TeV &amp; 8 TeV </a:t>
            </a:r>
            <a:r>
              <a:rPr lang="en-US" sz="1600" kern="0" dirty="0" smtClean="0">
                <a:latin typeface="+mn-lt"/>
                <a:sym typeface="Wingdings" pitchFamily="2" charset="2"/>
              </a:rPr>
              <a:t> 10 &amp; 14 TeV coming up</a:t>
            </a:r>
          </a:p>
          <a:p>
            <a:pPr marL="382588" lvl="0" indent="-382588" algn="l" defTabSz="1019175">
              <a:buFontTx/>
              <a:buChar char="•"/>
            </a:pPr>
            <a:r>
              <a:rPr lang="en-US" sz="1600" kern="0" dirty="0" smtClean="0">
                <a:latin typeface="+mn-lt"/>
                <a:sym typeface="Wingdings" pitchFamily="2" charset="2"/>
              </a:rPr>
              <a:t>CMS and ATLAS discovered the Higgs in 2012</a:t>
            </a:r>
          </a:p>
          <a:p>
            <a:pPr marL="382588" lvl="0" indent="-382588" algn="l" defTabSz="1019175">
              <a:buFontTx/>
              <a:buChar char="•"/>
            </a:pPr>
            <a:r>
              <a:rPr lang="en-US" sz="1600" kern="0" dirty="0" smtClean="0">
                <a:latin typeface="+mn-lt"/>
                <a:sym typeface="Wingdings" pitchFamily="2" charset="2"/>
              </a:rPr>
              <a:t>Currently the high energy frontier, and best place to look for SUSY</a:t>
            </a:r>
            <a:endParaRPr kumimoji="0" lang="en-US" sz="2800" b="1" i="0" u="none" strike="noStrike" kern="0" cap="none" spc="0" normalizeH="0" baseline="0" noProof="0" dirty="0" smtClean="0">
              <a:ln>
                <a:noFill/>
              </a:ln>
              <a:solidFill>
                <a:schemeClr val="tx1"/>
              </a:solidFill>
              <a:effectLst/>
              <a:uLnTx/>
              <a:uFillTx/>
              <a:latin typeface="+mn-lt"/>
            </a:endParaRPr>
          </a:p>
        </p:txBody>
      </p:sp>
      <p:sp>
        <p:nvSpPr>
          <p:cNvPr id="11"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12"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78854"/>
                                        </p:tgtEl>
                                        <p:attrNameLst>
                                          <p:attrName>style.visibility</p:attrName>
                                        </p:attrNameLst>
                                      </p:cBhvr>
                                      <p:to>
                                        <p:strVal val="visible"/>
                                      </p:to>
                                    </p:set>
                                    <p:animEffect transition="in" filter="fade">
                                      <p:cBhvr>
                                        <p:cTn id="10" dur="20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mSUGRA searches</a:t>
            </a:r>
            <a:endParaRPr lang="en-US" dirty="0"/>
          </a:p>
        </p:txBody>
      </p:sp>
      <p:sp>
        <p:nvSpPr>
          <p:cNvPr id="3" name="Content Placeholder 2"/>
          <p:cNvSpPr>
            <a:spLocks noGrp="1"/>
          </p:cNvSpPr>
          <p:nvPr>
            <p:ph idx="1"/>
          </p:nvPr>
        </p:nvSpPr>
        <p:spPr/>
        <p:txBody>
          <a:bodyPr/>
          <a:lstStyle/>
          <a:p>
            <a:r>
              <a:rPr lang="en-US" sz="2000" dirty="0" smtClean="0"/>
              <a:t>Tevatron searches in the golden modes</a:t>
            </a:r>
          </a:p>
          <a:p>
            <a:pPr lvl="1"/>
            <a:r>
              <a:rPr lang="en-US" sz="1800" dirty="0" smtClean="0"/>
              <a:t>Colored production: Squarks and </a:t>
            </a:r>
            <a:r>
              <a:rPr lang="en-US" sz="1800" dirty="0" err="1" smtClean="0"/>
              <a:t>Gluinos</a:t>
            </a:r>
            <a:r>
              <a:rPr lang="en-US" sz="1800" dirty="0" smtClean="0"/>
              <a:t> in </a:t>
            </a:r>
            <a:r>
              <a:rPr lang="en-US" sz="1800" dirty="0" err="1" smtClean="0"/>
              <a:t>Jets+Met</a:t>
            </a:r>
            <a:endParaRPr lang="en-US" sz="1800" dirty="0" smtClean="0"/>
          </a:p>
          <a:p>
            <a:pPr lvl="1"/>
            <a:r>
              <a:rPr lang="en-US" sz="1800" dirty="0" smtClean="0"/>
              <a:t>Dileptons</a:t>
            </a:r>
          </a:p>
          <a:p>
            <a:pPr lvl="1"/>
            <a:r>
              <a:rPr lang="en-US" sz="1800" dirty="0" smtClean="0"/>
              <a:t>Trileptons (Dick co-proposed this)</a:t>
            </a:r>
          </a:p>
          <a:p>
            <a:pPr lvl="1"/>
            <a:r>
              <a:rPr lang="en-US" sz="1800" dirty="0" smtClean="0"/>
              <a:t>High </a:t>
            </a:r>
            <a:r>
              <a:rPr lang="en-US" sz="1800" dirty="0" err="1" smtClean="0"/>
              <a:t>tanB</a:t>
            </a:r>
            <a:r>
              <a:rPr lang="en-US" sz="1800" dirty="0" smtClean="0"/>
              <a:t> direct searches in </a:t>
            </a:r>
            <a:r>
              <a:rPr lang="en-US" sz="1800" dirty="0" err="1" smtClean="0"/>
              <a:t>Sbottoms</a:t>
            </a:r>
            <a:r>
              <a:rPr lang="en-US" sz="1800" dirty="0" smtClean="0"/>
              <a:t> and Stops</a:t>
            </a:r>
          </a:p>
          <a:p>
            <a:pPr lvl="1"/>
            <a:r>
              <a:rPr lang="en-US" sz="1800" dirty="0" err="1" smtClean="0"/>
              <a:t>B</a:t>
            </a:r>
            <a:r>
              <a:rPr lang="en-US" sz="1800" baseline="-25000" dirty="0" err="1" smtClean="0"/>
              <a:t>s</a:t>
            </a:r>
            <a:r>
              <a:rPr lang="en-US" sz="1800" dirty="0" err="1" smtClean="0">
                <a:sym typeface="Wingdings" pitchFamily="2" charset="2"/>
              </a:rPr>
              <a:t></a:t>
            </a:r>
            <a:r>
              <a:rPr lang="en-US" sz="1800" dirty="0" err="1" smtClean="0">
                <a:latin typeface="Symbol" pitchFamily="18" charset="2"/>
                <a:sym typeface="Wingdings" pitchFamily="2" charset="2"/>
              </a:rPr>
              <a:t>mm</a:t>
            </a:r>
            <a:r>
              <a:rPr lang="en-US" sz="1800" dirty="0" smtClean="0">
                <a:sym typeface="Wingdings" pitchFamily="2" charset="2"/>
              </a:rPr>
              <a:t> (</a:t>
            </a:r>
            <a:r>
              <a:rPr lang="en-US" sz="1800" dirty="0" smtClean="0"/>
              <a:t>Dick co-proposed this)</a:t>
            </a:r>
          </a:p>
          <a:p>
            <a:r>
              <a:rPr lang="en-US" sz="2000" dirty="0" smtClean="0"/>
              <a:t>LEP &amp; LEP II also did most of these</a:t>
            </a:r>
          </a:p>
          <a:p>
            <a:pPr lvl="1"/>
            <a:r>
              <a:rPr lang="en-US" sz="1800" dirty="0" smtClean="0"/>
              <a:t>Takes over after Run I in gaugino pairs, but superseded by Run II </a:t>
            </a:r>
          </a:p>
          <a:p>
            <a:pPr lvl="1"/>
            <a:r>
              <a:rPr lang="en-US" sz="1800" dirty="0" smtClean="0"/>
              <a:t>Not competitive in large masses because of their restrictive energy </a:t>
            </a:r>
          </a:p>
          <a:p>
            <a:r>
              <a:rPr lang="en-US" sz="2000" dirty="0" smtClean="0"/>
              <a:t>LHC searches at the high energy frontier take over</a:t>
            </a:r>
          </a:p>
          <a:p>
            <a:pPr lvl="1"/>
            <a:r>
              <a:rPr lang="en-US" sz="1800" dirty="0" err="1" smtClean="0"/>
              <a:t>Jets+Met</a:t>
            </a:r>
            <a:r>
              <a:rPr lang="en-US" sz="1800" dirty="0" smtClean="0"/>
              <a:t> are most sensitive</a:t>
            </a:r>
          </a:p>
          <a:p>
            <a:pPr lvl="1"/>
            <a:r>
              <a:rPr lang="en-US" sz="1800" dirty="0" smtClean="0"/>
              <a:t>Electroweak pair production searches</a:t>
            </a:r>
          </a:p>
          <a:p>
            <a:pPr lvl="1"/>
            <a:r>
              <a:rPr lang="en-US" sz="1800" dirty="0" smtClean="0"/>
              <a:t>Extensive heavy flavor set of searches</a:t>
            </a:r>
          </a:p>
          <a:p>
            <a:pPr lvl="1"/>
            <a:r>
              <a:rPr lang="en-US" sz="1800" dirty="0" smtClean="0"/>
              <a:t>New emphasis on Top Squarks after the Higgs discovery</a:t>
            </a:r>
          </a:p>
          <a:p>
            <a:pPr lvl="1"/>
            <a:r>
              <a:rPr lang="en-US" sz="1800" dirty="0" smtClean="0"/>
              <a:t>Discovery of B</a:t>
            </a:r>
            <a:r>
              <a:rPr lang="en-US" sz="1800" baseline="-25000" dirty="0" smtClean="0"/>
              <a:t>s</a:t>
            </a:r>
            <a:r>
              <a:rPr lang="en-US" sz="1800" dirty="0" smtClean="0"/>
              <a:t> </a:t>
            </a:r>
            <a:r>
              <a:rPr lang="en-US" sz="1800" dirty="0" smtClean="0">
                <a:sym typeface="Wingdings" pitchFamily="2" charset="2"/>
              </a:rPr>
              <a:t> </a:t>
            </a:r>
            <a:r>
              <a:rPr lang="en-US" sz="1800" dirty="0" smtClean="0">
                <a:latin typeface="Symbol" pitchFamily="18" charset="2"/>
                <a:sym typeface="Wingdings" pitchFamily="2" charset="2"/>
              </a:rPr>
              <a:t>mm</a:t>
            </a:r>
          </a:p>
          <a:p>
            <a:pPr lvl="1"/>
            <a:r>
              <a:rPr lang="en-US" sz="1800" dirty="0" smtClean="0">
                <a:sym typeface="Wingdings" pitchFamily="2" charset="2"/>
              </a:rPr>
              <a:t>Powerful ability to fill in all the crooks and crannies</a:t>
            </a:r>
            <a:endParaRPr lang="en-US" sz="1800" dirty="0"/>
          </a:p>
        </p:txBody>
      </p:sp>
      <p:sp>
        <p:nvSpPr>
          <p:cNvPr id="4" name="Date Placeholder 3"/>
          <p:cNvSpPr>
            <a:spLocks noGrp="1"/>
          </p:cNvSpPr>
          <p:nvPr>
            <p:ph type="dt" sz="half" idx="10"/>
          </p:nvPr>
        </p:nvSpPr>
        <p:spPr/>
        <p:txBody>
          <a:bodyPr/>
          <a:lstStyle/>
          <a:p>
            <a:pPr>
              <a:defRPr/>
            </a:pPr>
            <a:endParaRPr lang="en-US" smtClean="0"/>
          </a:p>
          <a:p>
            <a:pPr>
              <a:defRPr/>
            </a:pPr>
            <a:r>
              <a:rPr lang="en-US" smtClean="0"/>
              <a:t>September 2014</a:t>
            </a:r>
          </a:p>
          <a:p>
            <a:pPr>
              <a:defRPr/>
            </a:pPr>
            <a:endParaRPr lang="en-US" dirty="0"/>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David Toback, Arnowitt Fest</a:t>
            </a:r>
            <a:endParaRPr lang="en-US" dirty="0"/>
          </a:p>
        </p:txBody>
      </p:sp>
      <p:sp>
        <p:nvSpPr>
          <p:cNvPr id="6" name="Slide Number Placeholder 5"/>
          <p:cNvSpPr>
            <a:spLocks noGrp="1"/>
          </p:cNvSpPr>
          <p:nvPr>
            <p:ph type="sldNum" sz="quarter" idx="12"/>
          </p:nvPr>
        </p:nvSpPr>
        <p:spPr/>
        <p:txBody>
          <a:bodyPr/>
          <a:lstStyle/>
          <a:p>
            <a:pPr>
              <a:defRPr/>
            </a:pPr>
            <a:endParaRPr lang="en-US" smtClean="0"/>
          </a:p>
          <a:p>
            <a:pPr>
              <a:defRPr/>
            </a:pPr>
            <a:fld id="{8B197BE5-CE62-4DA8-97FA-A4A2D109B341}"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20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2000"/>
                                        <p:tgtEl>
                                          <p:spTgt spid="3">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2000"/>
                                        <p:tgtEl>
                                          <p:spTgt spid="3">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2000"/>
                                        <p:tgtEl>
                                          <p:spTgt spid="3">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fade">
                                      <p:cBhvr>
                                        <p:cTn id="24" dur="2000"/>
                                        <p:tgtEl>
                                          <p:spTgt spid="3">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2000"/>
                                        <p:tgtEl>
                                          <p:spTgt spid="3">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3" end="13"/>
                                            </p:txEl>
                                          </p:spTgt>
                                        </p:tgtEl>
                                        <p:attrNameLst>
                                          <p:attrName>style.visibility</p:attrName>
                                        </p:attrNameLst>
                                      </p:cBhvr>
                                      <p:to>
                                        <p:strVal val="visible"/>
                                      </p:to>
                                    </p:set>
                                    <p:animEffect transition="in" filter="fade">
                                      <p:cBhvr>
                                        <p:cTn id="30" dur="2000"/>
                                        <p:tgtEl>
                                          <p:spTgt spid="3">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animEffect transition="in" filter="fade">
                                      <p:cBhvr>
                                        <p:cTn id="33" dur="2000"/>
                                        <p:tgtEl>
                                          <p:spTgt spid="3">
                                            <p:txEl>
                                              <p:pRg st="14" end="1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5" end="15"/>
                                            </p:txEl>
                                          </p:spTgt>
                                        </p:tgtEl>
                                        <p:attrNameLst>
                                          <p:attrName>style.visibility</p:attrName>
                                        </p:attrNameLst>
                                      </p:cBhvr>
                                      <p:to>
                                        <p:strVal val="visible"/>
                                      </p:to>
                                    </p:set>
                                    <p:animEffect transition="in" filter="fade">
                                      <p:cBhvr>
                                        <p:cTn id="36"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TAMU and SUSY at CDF</a:t>
            </a:r>
            <a:endParaRPr lang="en-US" dirty="0"/>
          </a:p>
        </p:txBody>
      </p:sp>
      <p:sp>
        <p:nvSpPr>
          <p:cNvPr id="3" name="Content Placeholder 2"/>
          <p:cNvSpPr>
            <a:spLocks noGrp="1"/>
          </p:cNvSpPr>
          <p:nvPr>
            <p:ph idx="1"/>
          </p:nvPr>
        </p:nvSpPr>
        <p:spPr/>
        <p:txBody>
          <a:bodyPr/>
          <a:lstStyle/>
          <a:p>
            <a:r>
              <a:rPr lang="en-US" sz="1800" dirty="0" smtClean="0"/>
              <a:t>Based on the evidence of unification with MSSM from LEP measurements, Dick and Dimitri worked on the “</a:t>
            </a:r>
            <a:r>
              <a:rPr lang="en-US" sz="1800" dirty="0" err="1" smtClean="0"/>
              <a:t>trileptron</a:t>
            </a:r>
            <a:r>
              <a:rPr lang="en-US" sz="1800" dirty="0" smtClean="0"/>
              <a:t>” golden mode, and Kamon took on the analysis at CDF (Published in 1996)</a:t>
            </a:r>
          </a:p>
          <a:p>
            <a:r>
              <a:rPr lang="en-US" sz="1800" dirty="0" smtClean="0"/>
              <a:t>In the 90’s, experimental SUSY was being done only by the dedicated few</a:t>
            </a:r>
          </a:p>
          <a:p>
            <a:pPr lvl="1"/>
            <a:r>
              <a:rPr lang="en-US" sz="1800" dirty="0" smtClean="0"/>
              <a:t>Toback and Kamon were early SUSY players in Run I</a:t>
            </a:r>
          </a:p>
          <a:p>
            <a:pPr lvl="1"/>
            <a:r>
              <a:rPr lang="en-US" sz="1800" dirty="0" smtClean="0"/>
              <a:t>mSUGRA and GMSB were the only games in town</a:t>
            </a:r>
          </a:p>
          <a:p>
            <a:pPr lvl="1"/>
            <a:r>
              <a:rPr lang="en-US" sz="1800" dirty="0" smtClean="0"/>
              <a:t>Cosmological connection was there mostly in a “it predicts dark matter” way, not quantitative</a:t>
            </a:r>
          </a:p>
          <a:p>
            <a:r>
              <a:rPr lang="en-US" sz="1800" dirty="0" smtClean="0"/>
              <a:t>Both played lead roles in Run II</a:t>
            </a:r>
          </a:p>
          <a:p>
            <a:pPr lvl="1"/>
            <a:r>
              <a:rPr lang="en-US" sz="1800" dirty="0" smtClean="0"/>
              <a:t>First search out of CDF for Run II was </a:t>
            </a:r>
            <a:r>
              <a:rPr lang="en-US" sz="1800" dirty="0" err="1" smtClean="0"/>
              <a:t>B</a:t>
            </a:r>
            <a:r>
              <a:rPr lang="en-US" sz="1800" baseline="-25000" dirty="0" err="1" smtClean="0"/>
              <a:t>S</a:t>
            </a:r>
            <a:r>
              <a:rPr lang="en-US" sz="1800" dirty="0" err="1" smtClean="0">
                <a:sym typeface="Wingdings" pitchFamily="2" charset="2"/>
              </a:rPr>
              <a:t></a:t>
            </a:r>
            <a:r>
              <a:rPr lang="en-US" sz="1800" dirty="0" err="1" smtClean="0">
                <a:latin typeface="Symbol" pitchFamily="18" charset="2"/>
                <a:sym typeface="Wingdings" pitchFamily="2" charset="2"/>
              </a:rPr>
              <a:t>mm</a:t>
            </a:r>
            <a:r>
              <a:rPr lang="en-US" sz="1800" dirty="0" smtClean="0">
                <a:latin typeface="Symbol" pitchFamily="18" charset="2"/>
                <a:sym typeface="Wingdings" pitchFamily="2" charset="2"/>
              </a:rPr>
              <a:t> </a:t>
            </a:r>
            <a:r>
              <a:rPr lang="en-US" sz="1800" dirty="0" smtClean="0">
                <a:sym typeface="Wingdings" pitchFamily="2" charset="2"/>
              </a:rPr>
              <a:t>(TK)</a:t>
            </a:r>
          </a:p>
          <a:p>
            <a:pPr lvl="1"/>
            <a:r>
              <a:rPr lang="en-US" sz="1800" dirty="0" smtClean="0">
                <a:sym typeface="Wingdings" pitchFamily="2" charset="2"/>
              </a:rPr>
              <a:t>First direct search of CDF for Run II was </a:t>
            </a:r>
            <a:r>
              <a:rPr lang="en-US" sz="1800" dirty="0" err="1" smtClean="0">
                <a:sym typeface="Wingdings" pitchFamily="2" charset="2"/>
              </a:rPr>
              <a:t>GMSB</a:t>
            </a:r>
            <a:r>
              <a:rPr lang="en-US" sz="1800" dirty="0" err="1" smtClean="0">
                <a:latin typeface="Symbol" pitchFamily="18" charset="2"/>
                <a:sym typeface="Wingdings" pitchFamily="2" charset="2"/>
              </a:rPr>
              <a:t>gg</a:t>
            </a:r>
            <a:r>
              <a:rPr lang="en-US" sz="1800" dirty="0" err="1" smtClean="0">
                <a:sym typeface="Wingdings" pitchFamily="2" charset="2"/>
              </a:rPr>
              <a:t>+Met</a:t>
            </a:r>
            <a:r>
              <a:rPr lang="en-US" sz="1800" dirty="0" smtClean="0">
                <a:sym typeface="Wingdings" pitchFamily="2" charset="2"/>
              </a:rPr>
              <a:t> (DT)</a:t>
            </a:r>
          </a:p>
          <a:p>
            <a:pPr lvl="1"/>
            <a:r>
              <a:rPr lang="en-US" sz="1800" dirty="0" smtClean="0">
                <a:sym typeface="Wingdings" pitchFamily="2" charset="2"/>
              </a:rPr>
              <a:t>Kamon was SUSY convener from 2005-2007</a:t>
            </a:r>
          </a:p>
          <a:p>
            <a:pPr lvl="1"/>
            <a:r>
              <a:rPr lang="en-US" sz="1800" dirty="0" smtClean="0">
                <a:sym typeface="Wingdings" pitchFamily="2" charset="2"/>
              </a:rPr>
              <a:t>Toback was SUSY convener from 2007-2011</a:t>
            </a:r>
          </a:p>
          <a:p>
            <a:r>
              <a:rPr lang="en-US" sz="1800" dirty="0" smtClean="0">
                <a:sym typeface="Wingdings" pitchFamily="2" charset="2"/>
              </a:rPr>
              <a:t>During the Run II data taking, new emphasis on large </a:t>
            </a:r>
            <a:r>
              <a:rPr lang="en-US" sz="1800" dirty="0" err="1" smtClean="0">
                <a:sym typeface="Wingdings" pitchFamily="2" charset="2"/>
              </a:rPr>
              <a:t>tanB</a:t>
            </a:r>
            <a:r>
              <a:rPr lang="en-US" sz="1800" dirty="0" smtClean="0">
                <a:sym typeface="Wingdings" pitchFamily="2" charset="2"/>
              </a:rPr>
              <a:t> </a:t>
            </a:r>
          </a:p>
          <a:p>
            <a:pPr lvl="1"/>
            <a:r>
              <a:rPr lang="en-US" sz="1800" dirty="0" err="1" smtClean="0"/>
              <a:t>B</a:t>
            </a:r>
            <a:r>
              <a:rPr lang="en-US" sz="1800" baseline="-25000" dirty="0" err="1" smtClean="0"/>
              <a:t>S</a:t>
            </a:r>
            <a:r>
              <a:rPr lang="en-US" sz="1800" dirty="0" err="1" smtClean="0">
                <a:sym typeface="Wingdings" pitchFamily="2" charset="2"/>
              </a:rPr>
              <a:t></a:t>
            </a:r>
            <a:r>
              <a:rPr lang="en-US" sz="1800" dirty="0" err="1" smtClean="0">
                <a:latin typeface="Symbol" pitchFamily="18" charset="2"/>
                <a:sym typeface="Wingdings" pitchFamily="2" charset="2"/>
              </a:rPr>
              <a:t>mm</a:t>
            </a:r>
            <a:r>
              <a:rPr lang="en-US" sz="1800" dirty="0" smtClean="0">
                <a:latin typeface="Symbol" pitchFamily="18" charset="2"/>
                <a:sym typeface="Wingdings" pitchFamily="2" charset="2"/>
              </a:rPr>
              <a:t> </a:t>
            </a:r>
            <a:r>
              <a:rPr lang="en-US" sz="1800" dirty="0" smtClean="0">
                <a:sym typeface="Wingdings" pitchFamily="2" charset="2"/>
              </a:rPr>
              <a:t>(TK)</a:t>
            </a:r>
          </a:p>
          <a:p>
            <a:pPr lvl="1"/>
            <a:r>
              <a:rPr lang="en-US" sz="1800" dirty="0" smtClean="0"/>
              <a:t>Tau final states: Big push with Safonov, searches in RPV SUSY </a:t>
            </a:r>
          </a:p>
          <a:p>
            <a:pPr lvl="1"/>
            <a:r>
              <a:rPr lang="en-US" sz="1800" dirty="0" smtClean="0"/>
              <a:t>LHC pheno projects and CMS Searches (more soon, also see talk by Dutta)</a:t>
            </a:r>
            <a:endParaRPr lang="en-US" sz="1800" dirty="0" smtClean="0">
              <a:latin typeface="Symbol" pitchFamily="18" charset="2"/>
              <a:sym typeface="Wingdings" pitchFamily="2" charset="2"/>
            </a:endParaRPr>
          </a:p>
        </p:txBody>
      </p:sp>
      <p:sp>
        <p:nvSpPr>
          <p:cNvPr id="4" name="Date Placeholder 3"/>
          <p:cNvSpPr>
            <a:spLocks noGrp="1"/>
          </p:cNvSpPr>
          <p:nvPr>
            <p:ph type="dt" sz="half" idx="10"/>
          </p:nvPr>
        </p:nvSpPr>
        <p:spPr/>
        <p:txBody>
          <a:bodyPr/>
          <a:lstStyle/>
          <a:p>
            <a:pPr>
              <a:defRPr/>
            </a:pPr>
            <a:endParaRPr lang="en-US" smtClean="0"/>
          </a:p>
          <a:p>
            <a:pPr>
              <a:defRPr/>
            </a:pPr>
            <a:r>
              <a:rPr lang="en-US" smtClean="0"/>
              <a:t>September 2014</a:t>
            </a:r>
          </a:p>
          <a:p>
            <a:pPr>
              <a:defRPr/>
            </a:pPr>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David Toback, Arnowitt Fest</a:t>
            </a:r>
            <a:endParaRPr lang="en-US" dirty="0"/>
          </a:p>
        </p:txBody>
      </p:sp>
      <p:sp>
        <p:nvSpPr>
          <p:cNvPr id="6" name="Slide Number Placeholder 5"/>
          <p:cNvSpPr>
            <a:spLocks noGrp="1"/>
          </p:cNvSpPr>
          <p:nvPr>
            <p:ph type="sldNum" sz="quarter" idx="12"/>
          </p:nvPr>
        </p:nvSpPr>
        <p:spPr/>
        <p:txBody>
          <a:bodyPr/>
          <a:lstStyle/>
          <a:p>
            <a:pPr>
              <a:defRPr/>
            </a:pPr>
            <a:endParaRPr lang="en-US" smtClean="0"/>
          </a:p>
          <a:p>
            <a:pPr>
              <a:defRPr/>
            </a:pPr>
            <a:fld id="{8B197BE5-CE62-4DA8-97FA-A4A2D109B341}"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7"/>
          <p:cNvSpPr>
            <a:spLocks noGrp="1"/>
          </p:cNvSpPr>
          <p:nvPr>
            <p:ph type="sldNum" sz="quarter" idx="12"/>
          </p:nvPr>
        </p:nvSpPr>
        <p:spPr/>
        <p:txBody>
          <a:bodyPr/>
          <a:lstStyle/>
          <a:p>
            <a:fld id="{C0030F2C-1A5C-4D97-80D6-31EE12FBB057}" type="slidenum">
              <a:rPr lang="en-US"/>
              <a:pPr/>
              <a:t>9</a:t>
            </a:fld>
            <a:endParaRPr lang="en-US"/>
          </a:p>
        </p:txBody>
      </p:sp>
      <p:sp>
        <p:nvSpPr>
          <p:cNvPr id="356354" name="Rectangle 2"/>
          <p:cNvSpPr>
            <a:spLocks noGrp="1" noChangeArrowheads="1"/>
          </p:cNvSpPr>
          <p:nvPr>
            <p:ph type="title"/>
          </p:nvPr>
        </p:nvSpPr>
        <p:spPr/>
        <p:txBody>
          <a:bodyPr/>
          <a:lstStyle/>
          <a:p>
            <a:r>
              <a:rPr lang="en-US" sz="3100" dirty="0"/>
              <a:t>Squark and Gluino Searches in </a:t>
            </a:r>
            <a:r>
              <a:rPr lang="en-US" sz="3100" dirty="0" err="1"/>
              <a:t>Multijet</a:t>
            </a:r>
            <a:r>
              <a:rPr lang="en-US" sz="3100" dirty="0"/>
              <a:t> + Met</a:t>
            </a:r>
          </a:p>
        </p:txBody>
      </p:sp>
      <p:sp>
        <p:nvSpPr>
          <p:cNvPr id="356355" name="Rectangle 3"/>
          <p:cNvSpPr>
            <a:spLocks noGrp="1" noChangeArrowheads="1"/>
          </p:cNvSpPr>
          <p:nvPr>
            <p:ph type="body" sz="half" idx="1"/>
          </p:nvPr>
        </p:nvSpPr>
        <p:spPr>
          <a:xfrm>
            <a:off x="0" y="829416"/>
            <a:ext cx="10058400" cy="897784"/>
          </a:xfrm>
          <a:solidFill>
            <a:srgbClr val="F5EE59"/>
          </a:solidFill>
        </p:spPr>
        <p:txBody>
          <a:bodyPr/>
          <a:lstStyle/>
          <a:p>
            <a:pPr marL="0" indent="0" algn="ctr">
              <a:lnSpc>
                <a:spcPct val="90000"/>
              </a:lnSpc>
              <a:spcBef>
                <a:spcPct val="0"/>
              </a:spcBef>
              <a:buNone/>
            </a:pPr>
            <a:r>
              <a:rPr lang="en-US" dirty="0"/>
              <a:t>Three main production diagrams</a:t>
            </a:r>
          </a:p>
          <a:p>
            <a:pPr marL="0" indent="0" algn="ctr">
              <a:lnSpc>
                <a:spcPct val="90000"/>
              </a:lnSpc>
              <a:spcBef>
                <a:spcPct val="0"/>
              </a:spcBef>
              <a:buNone/>
            </a:pPr>
            <a:r>
              <a:rPr lang="en-US" sz="3100" dirty="0">
                <a:solidFill>
                  <a:srgbClr val="0000FF"/>
                </a:solidFill>
              </a:rPr>
              <a:t>Final states are mass dependent</a:t>
            </a:r>
          </a:p>
        </p:txBody>
      </p:sp>
      <p:graphicFrame>
        <p:nvGraphicFramePr>
          <p:cNvPr id="35" name="Object 7"/>
          <p:cNvGraphicFramePr>
            <a:graphicFrameLocks noGrp="1" noChangeAspect="1"/>
          </p:cNvGraphicFramePr>
          <p:nvPr>
            <p:ph sz="quarter" idx="2"/>
          </p:nvPr>
        </p:nvGraphicFramePr>
        <p:xfrm>
          <a:off x="6769100" y="2273300"/>
          <a:ext cx="749300" cy="266700"/>
        </p:xfrm>
        <a:graphic>
          <a:graphicData uri="http://schemas.openxmlformats.org/presentationml/2006/ole">
            <mc:AlternateContent xmlns:mc="http://schemas.openxmlformats.org/markup-compatibility/2006">
              <mc:Choice xmlns:v="urn:schemas-microsoft-com:vml" Requires="v">
                <p:oleObj spid="_x0000_s5142" name="Equation" r:id="rId3" imgW="749160" imgH="266400" progId="Equation.3">
                  <p:embed/>
                </p:oleObj>
              </mc:Choice>
              <mc:Fallback>
                <p:oleObj name="Equation" r:id="rId3" imgW="749160" imgH="2664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100" y="2273300"/>
                        <a:ext cx="749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pic>
        <p:nvPicPr>
          <p:cNvPr id="36" name="Picture 63"/>
          <p:cNvPicPr>
            <a:picLocks noChangeAspect="1" noChangeArrowheads="1"/>
          </p:cNvPicPr>
          <p:nvPr/>
        </p:nvPicPr>
        <p:blipFill>
          <a:blip r:embed="rId5" cstate="print"/>
          <a:srcRect/>
          <a:stretch>
            <a:fillRect/>
          </a:stretch>
        </p:blipFill>
        <p:spPr bwMode="auto">
          <a:xfrm>
            <a:off x="1066800" y="1981200"/>
            <a:ext cx="7859713" cy="1447800"/>
          </a:xfrm>
          <a:prstGeom prst="rect">
            <a:avLst/>
          </a:prstGeom>
          <a:noFill/>
          <a:ln w="9525">
            <a:noFill/>
            <a:miter lim="800000"/>
            <a:headEnd/>
            <a:tailEnd/>
          </a:ln>
        </p:spPr>
      </p:pic>
      <p:pic>
        <p:nvPicPr>
          <p:cNvPr id="37" name="Picture 56"/>
          <p:cNvPicPr>
            <a:picLocks noChangeAspect="1" noChangeArrowheads="1"/>
          </p:cNvPicPr>
          <p:nvPr/>
        </p:nvPicPr>
        <p:blipFill>
          <a:blip r:embed="rId6" cstate="print"/>
          <a:srcRect/>
          <a:stretch>
            <a:fillRect/>
          </a:stretch>
        </p:blipFill>
        <p:spPr bwMode="auto">
          <a:xfrm>
            <a:off x="885825" y="4152900"/>
            <a:ext cx="2619375" cy="1422400"/>
          </a:xfrm>
          <a:prstGeom prst="rect">
            <a:avLst/>
          </a:prstGeom>
          <a:noFill/>
          <a:ln w="9525">
            <a:noFill/>
            <a:miter lim="800000"/>
            <a:headEnd/>
            <a:tailEnd/>
          </a:ln>
        </p:spPr>
      </p:pic>
      <p:grpSp>
        <p:nvGrpSpPr>
          <p:cNvPr id="38" name="Group 59"/>
          <p:cNvGrpSpPr>
            <a:grpSpLocks/>
          </p:cNvGrpSpPr>
          <p:nvPr/>
        </p:nvGrpSpPr>
        <p:grpSpPr bwMode="auto">
          <a:xfrm>
            <a:off x="6553200" y="3898900"/>
            <a:ext cx="2667000" cy="1892300"/>
            <a:chOff x="4080" y="0"/>
            <a:chExt cx="1680" cy="1192"/>
          </a:xfrm>
        </p:grpSpPr>
        <p:pic>
          <p:nvPicPr>
            <p:cNvPr id="39" name="Picture 57"/>
            <p:cNvPicPr>
              <a:picLocks noChangeAspect="1" noChangeArrowheads="1"/>
            </p:cNvPicPr>
            <p:nvPr/>
          </p:nvPicPr>
          <p:blipFill>
            <a:blip r:embed="rId7" cstate="print"/>
            <a:srcRect/>
            <a:stretch>
              <a:fillRect/>
            </a:stretch>
          </p:blipFill>
          <p:spPr bwMode="auto">
            <a:xfrm>
              <a:off x="4205" y="0"/>
              <a:ext cx="1555" cy="1192"/>
            </a:xfrm>
            <a:prstGeom prst="rect">
              <a:avLst/>
            </a:prstGeom>
            <a:noFill/>
            <a:ln w="9525">
              <a:noFill/>
              <a:miter lim="800000"/>
              <a:headEnd/>
              <a:tailEnd/>
            </a:ln>
          </p:spPr>
        </p:pic>
        <p:sp>
          <p:nvSpPr>
            <p:cNvPr id="40" name="Rectangle 58"/>
            <p:cNvSpPr>
              <a:spLocks noChangeArrowheads="1"/>
            </p:cNvSpPr>
            <p:nvPr/>
          </p:nvSpPr>
          <p:spPr bwMode="auto">
            <a:xfrm>
              <a:off x="4080" y="0"/>
              <a:ext cx="960" cy="96"/>
            </a:xfrm>
            <a:prstGeom prst="rect">
              <a:avLst/>
            </a:prstGeom>
            <a:solidFill>
              <a:schemeClr val="bg1"/>
            </a:solidFill>
            <a:ln w="9525">
              <a:noFill/>
              <a:miter lim="800000"/>
              <a:headEnd/>
              <a:tailEnd/>
            </a:ln>
          </p:spPr>
          <p:txBody>
            <a:bodyPr wrap="none" anchor="ctr"/>
            <a:lstStyle/>
            <a:p>
              <a:pPr algn="l">
                <a:lnSpc>
                  <a:spcPct val="100000"/>
                </a:lnSpc>
                <a:spcBef>
                  <a:spcPct val="0"/>
                </a:spcBef>
              </a:pPr>
              <a:endParaRPr lang="en-US" sz="2000" b="0">
                <a:solidFill>
                  <a:schemeClr val="tx1"/>
                </a:solidFill>
                <a:latin typeface="Times New Roman" pitchFamily="18" charset="0"/>
              </a:endParaRPr>
            </a:p>
          </p:txBody>
        </p:sp>
      </p:grpSp>
      <p:sp>
        <p:nvSpPr>
          <p:cNvPr id="41" name="Text Box 64"/>
          <p:cNvSpPr txBox="1">
            <a:spLocks noChangeArrowheads="1"/>
          </p:cNvSpPr>
          <p:nvPr/>
        </p:nvSpPr>
        <p:spPr bwMode="auto">
          <a:xfrm>
            <a:off x="923925" y="5715000"/>
            <a:ext cx="2282825" cy="457200"/>
          </a:xfrm>
          <a:prstGeom prst="rect">
            <a:avLst/>
          </a:prstGeom>
          <a:solidFill>
            <a:srgbClr val="F5EE59"/>
          </a:solidFill>
          <a:ln w="19050">
            <a:noFill/>
            <a:miter lim="800000"/>
            <a:headEnd/>
            <a:tailEnd/>
          </a:ln>
        </p:spPr>
        <p:txBody>
          <a:bodyPr wrap="none">
            <a:spAutoFit/>
          </a:bodyPr>
          <a:lstStyle/>
          <a:p>
            <a:pPr>
              <a:lnSpc>
                <a:spcPct val="100000"/>
              </a:lnSpc>
              <a:spcBef>
                <a:spcPct val="0"/>
              </a:spcBef>
            </a:pPr>
            <a:r>
              <a:rPr lang="en-US" sz="2400">
                <a:solidFill>
                  <a:srgbClr val="CC3399"/>
                </a:solidFill>
                <a:sym typeface="Symbol" pitchFamily="18" charset="2"/>
              </a:rPr>
              <a:t>2 jets + MET</a:t>
            </a:r>
            <a:r>
              <a:rPr lang="en-US" sz="2000" b="0">
                <a:solidFill>
                  <a:srgbClr val="0000FF"/>
                </a:solidFill>
              </a:rPr>
              <a:t> </a:t>
            </a:r>
            <a:endParaRPr lang="fr-FR" sz="2000" b="0">
              <a:solidFill>
                <a:srgbClr val="0000FF"/>
              </a:solidFill>
            </a:endParaRPr>
          </a:p>
        </p:txBody>
      </p:sp>
      <p:graphicFrame>
        <p:nvGraphicFramePr>
          <p:cNvPr id="42" name="Object 7"/>
          <p:cNvGraphicFramePr>
            <a:graphicFrameLocks noChangeAspect="1"/>
          </p:cNvGraphicFramePr>
          <p:nvPr/>
        </p:nvGraphicFramePr>
        <p:xfrm>
          <a:off x="990600" y="3403600"/>
          <a:ext cx="2209800" cy="787400"/>
        </p:xfrm>
        <a:graphic>
          <a:graphicData uri="http://schemas.openxmlformats.org/presentationml/2006/ole">
            <mc:AlternateContent xmlns:mc="http://schemas.openxmlformats.org/markup-compatibility/2006">
              <mc:Choice xmlns:v="urn:schemas-microsoft-com:vml" Requires="v">
                <p:oleObj spid="_x0000_s5143" name="Equation" r:id="rId8" imgW="749160" imgH="266400" progId="Equation.3">
                  <p:embed/>
                </p:oleObj>
              </mc:Choice>
              <mc:Fallback>
                <p:oleObj name="Equation" r:id="rId8" imgW="749160" imgH="2664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3403600"/>
                        <a:ext cx="22098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 name="Object 7"/>
          <p:cNvGraphicFramePr>
            <a:graphicFrameLocks noChangeAspect="1"/>
          </p:cNvGraphicFramePr>
          <p:nvPr/>
        </p:nvGraphicFramePr>
        <p:xfrm>
          <a:off x="4132263" y="3378200"/>
          <a:ext cx="2022475" cy="787400"/>
        </p:xfrm>
        <a:graphic>
          <a:graphicData uri="http://schemas.openxmlformats.org/presentationml/2006/ole">
            <mc:AlternateContent xmlns:mc="http://schemas.openxmlformats.org/markup-compatibility/2006">
              <mc:Choice xmlns:v="urn:schemas-microsoft-com:vml" Requires="v">
                <p:oleObj spid="_x0000_s5144" name="Equation" r:id="rId10" imgW="685800" imgH="266400" progId="Equation.3">
                  <p:embed/>
                </p:oleObj>
              </mc:Choice>
              <mc:Fallback>
                <p:oleObj name="Equation" r:id="rId10" imgW="685800" imgH="26640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32263" y="3378200"/>
                        <a:ext cx="20224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 name="Object 7"/>
          <p:cNvGraphicFramePr>
            <a:graphicFrameLocks noChangeAspect="1"/>
          </p:cNvGraphicFramePr>
          <p:nvPr/>
        </p:nvGraphicFramePr>
        <p:xfrm>
          <a:off x="6705600" y="3403600"/>
          <a:ext cx="2209800" cy="787400"/>
        </p:xfrm>
        <a:graphic>
          <a:graphicData uri="http://schemas.openxmlformats.org/presentationml/2006/ole">
            <mc:AlternateContent xmlns:mc="http://schemas.openxmlformats.org/markup-compatibility/2006">
              <mc:Choice xmlns:v="urn:schemas-microsoft-com:vml" Requires="v">
                <p:oleObj spid="_x0000_s5145" name="Equation" r:id="rId12" imgW="749160" imgH="266400" progId="Equation.3">
                  <p:embed/>
                </p:oleObj>
              </mc:Choice>
              <mc:Fallback>
                <p:oleObj name="Equation" r:id="rId12" imgW="749160" imgH="26640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3403600"/>
                        <a:ext cx="22098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 name="Text Box 64"/>
          <p:cNvSpPr txBox="1">
            <a:spLocks noChangeArrowheads="1"/>
          </p:cNvSpPr>
          <p:nvPr/>
        </p:nvSpPr>
        <p:spPr bwMode="auto">
          <a:xfrm>
            <a:off x="3889375" y="5715000"/>
            <a:ext cx="2282825" cy="457200"/>
          </a:xfrm>
          <a:prstGeom prst="rect">
            <a:avLst/>
          </a:prstGeom>
          <a:solidFill>
            <a:srgbClr val="F5EE59"/>
          </a:solidFill>
          <a:ln w="19050">
            <a:noFill/>
            <a:miter lim="800000"/>
            <a:headEnd/>
            <a:tailEnd/>
          </a:ln>
        </p:spPr>
        <p:txBody>
          <a:bodyPr wrap="none">
            <a:spAutoFit/>
          </a:bodyPr>
          <a:lstStyle/>
          <a:p>
            <a:pPr>
              <a:lnSpc>
                <a:spcPct val="100000"/>
              </a:lnSpc>
              <a:spcBef>
                <a:spcPct val="0"/>
              </a:spcBef>
            </a:pPr>
            <a:r>
              <a:rPr lang="en-US" sz="2400">
                <a:sym typeface="Symbol" pitchFamily="18" charset="2"/>
              </a:rPr>
              <a:t>3 jets + MET</a:t>
            </a:r>
            <a:r>
              <a:rPr lang="en-US" sz="2000" b="0">
                <a:solidFill>
                  <a:srgbClr val="0000FF"/>
                </a:solidFill>
              </a:rPr>
              <a:t> </a:t>
            </a:r>
            <a:endParaRPr lang="fr-FR" sz="2000" b="0">
              <a:solidFill>
                <a:srgbClr val="0000FF"/>
              </a:solidFill>
            </a:endParaRPr>
          </a:p>
        </p:txBody>
      </p:sp>
      <p:sp>
        <p:nvSpPr>
          <p:cNvPr id="46" name="Text Box 64"/>
          <p:cNvSpPr txBox="1">
            <a:spLocks noChangeArrowheads="1"/>
          </p:cNvSpPr>
          <p:nvPr/>
        </p:nvSpPr>
        <p:spPr bwMode="auto">
          <a:xfrm>
            <a:off x="7013575" y="5715000"/>
            <a:ext cx="2282825" cy="457200"/>
          </a:xfrm>
          <a:prstGeom prst="rect">
            <a:avLst/>
          </a:prstGeom>
          <a:solidFill>
            <a:srgbClr val="F5EE59"/>
          </a:solidFill>
          <a:ln w="19050">
            <a:noFill/>
            <a:miter lim="800000"/>
            <a:headEnd/>
            <a:tailEnd/>
          </a:ln>
        </p:spPr>
        <p:txBody>
          <a:bodyPr wrap="none">
            <a:spAutoFit/>
          </a:bodyPr>
          <a:lstStyle/>
          <a:p>
            <a:pPr>
              <a:lnSpc>
                <a:spcPct val="100000"/>
              </a:lnSpc>
              <a:spcBef>
                <a:spcPct val="0"/>
              </a:spcBef>
            </a:pPr>
            <a:r>
              <a:rPr lang="en-US" sz="2400">
                <a:solidFill>
                  <a:srgbClr val="0000FF"/>
                </a:solidFill>
                <a:sym typeface="Symbol" pitchFamily="18" charset="2"/>
              </a:rPr>
              <a:t>4 jets + MET</a:t>
            </a:r>
            <a:r>
              <a:rPr lang="en-US" sz="2000" b="0">
                <a:solidFill>
                  <a:srgbClr val="0000FF"/>
                </a:solidFill>
              </a:rPr>
              <a:t> </a:t>
            </a:r>
            <a:endParaRPr lang="fr-FR" sz="2000" b="0">
              <a:solidFill>
                <a:srgbClr val="0000FF"/>
              </a:solidFill>
            </a:endParaRPr>
          </a:p>
        </p:txBody>
      </p:sp>
      <p:sp>
        <p:nvSpPr>
          <p:cNvPr id="47" name="Oval 25"/>
          <p:cNvSpPr>
            <a:spLocks noChangeArrowheads="1"/>
          </p:cNvSpPr>
          <p:nvPr/>
        </p:nvSpPr>
        <p:spPr bwMode="auto">
          <a:xfrm>
            <a:off x="762000" y="1828800"/>
            <a:ext cx="3124200" cy="1752600"/>
          </a:xfrm>
          <a:prstGeom prst="ellipse">
            <a:avLst/>
          </a:prstGeom>
          <a:noFill/>
          <a:ln w="38100" algn="ctr">
            <a:solidFill>
              <a:srgbClr val="FF0000"/>
            </a:solidFill>
            <a:round/>
            <a:headEnd/>
            <a:tailEnd/>
          </a:ln>
          <a:effectLst/>
        </p:spPr>
        <p:txBody>
          <a:bodyPr wrap="none" anchor="ctr">
            <a:spAutoFit/>
          </a:bodyPr>
          <a:lstStyle/>
          <a:p>
            <a:endParaRPr lang="en-US"/>
          </a:p>
        </p:txBody>
      </p:sp>
      <p:sp>
        <p:nvSpPr>
          <p:cNvPr id="48" name="Oval 26"/>
          <p:cNvSpPr>
            <a:spLocks noChangeArrowheads="1"/>
          </p:cNvSpPr>
          <p:nvPr/>
        </p:nvSpPr>
        <p:spPr bwMode="auto">
          <a:xfrm>
            <a:off x="3581400" y="1828800"/>
            <a:ext cx="3124200" cy="1752600"/>
          </a:xfrm>
          <a:prstGeom prst="ellipse">
            <a:avLst/>
          </a:prstGeom>
          <a:noFill/>
          <a:ln w="38100" algn="ctr">
            <a:solidFill>
              <a:srgbClr val="FF0000"/>
            </a:solidFill>
            <a:round/>
            <a:headEnd/>
            <a:tailEnd/>
          </a:ln>
          <a:effectLst/>
        </p:spPr>
        <p:txBody>
          <a:bodyPr wrap="none" anchor="ctr">
            <a:spAutoFit/>
          </a:bodyPr>
          <a:lstStyle/>
          <a:p>
            <a:endParaRPr lang="en-US"/>
          </a:p>
        </p:txBody>
      </p:sp>
      <p:sp>
        <p:nvSpPr>
          <p:cNvPr id="49" name="Oval 27"/>
          <p:cNvSpPr>
            <a:spLocks noChangeArrowheads="1"/>
          </p:cNvSpPr>
          <p:nvPr/>
        </p:nvSpPr>
        <p:spPr bwMode="auto">
          <a:xfrm>
            <a:off x="6248400" y="1828800"/>
            <a:ext cx="3124200" cy="1752600"/>
          </a:xfrm>
          <a:prstGeom prst="ellipse">
            <a:avLst/>
          </a:prstGeom>
          <a:noFill/>
          <a:ln w="38100" algn="ctr">
            <a:solidFill>
              <a:srgbClr val="FF0000"/>
            </a:solidFill>
            <a:round/>
            <a:headEnd/>
            <a:tailEnd/>
          </a:ln>
          <a:effectLst/>
        </p:spPr>
        <p:txBody>
          <a:bodyPr wrap="none" anchor="ctr">
            <a:spAutoFit/>
          </a:bodyPr>
          <a:lstStyle/>
          <a:p>
            <a:endParaRPr lang="en-US"/>
          </a:p>
        </p:txBody>
      </p:sp>
      <p:sp>
        <p:nvSpPr>
          <p:cNvPr id="50" name="Oval 28"/>
          <p:cNvSpPr>
            <a:spLocks noChangeArrowheads="1"/>
          </p:cNvSpPr>
          <p:nvPr/>
        </p:nvSpPr>
        <p:spPr bwMode="auto">
          <a:xfrm>
            <a:off x="685800" y="3962400"/>
            <a:ext cx="3124200" cy="1752600"/>
          </a:xfrm>
          <a:prstGeom prst="ellipse">
            <a:avLst/>
          </a:prstGeom>
          <a:noFill/>
          <a:ln w="38100" algn="ctr">
            <a:solidFill>
              <a:srgbClr val="0000FF"/>
            </a:solidFill>
            <a:round/>
            <a:headEnd/>
            <a:tailEnd/>
          </a:ln>
          <a:effectLst/>
        </p:spPr>
        <p:txBody>
          <a:bodyPr wrap="none" anchor="ctr">
            <a:spAutoFit/>
          </a:bodyPr>
          <a:lstStyle/>
          <a:p>
            <a:endParaRPr lang="en-US"/>
          </a:p>
        </p:txBody>
      </p:sp>
      <p:sp>
        <p:nvSpPr>
          <p:cNvPr id="51" name="Oval 29"/>
          <p:cNvSpPr>
            <a:spLocks noChangeArrowheads="1"/>
          </p:cNvSpPr>
          <p:nvPr/>
        </p:nvSpPr>
        <p:spPr bwMode="auto">
          <a:xfrm>
            <a:off x="6400800" y="3962400"/>
            <a:ext cx="3124200" cy="1752600"/>
          </a:xfrm>
          <a:prstGeom prst="ellipse">
            <a:avLst/>
          </a:prstGeom>
          <a:noFill/>
          <a:ln w="38100" algn="ctr">
            <a:solidFill>
              <a:srgbClr val="0000FF"/>
            </a:solidFill>
            <a:round/>
            <a:headEnd/>
            <a:tailEnd/>
          </a:ln>
          <a:effectLst/>
        </p:spPr>
        <p:txBody>
          <a:bodyPr wrap="none" anchor="ctr">
            <a:spAutoFit/>
          </a:bodyPr>
          <a:lstStyle/>
          <a:p>
            <a:endParaRPr lang="en-US"/>
          </a:p>
        </p:txBody>
      </p:sp>
      <p:sp>
        <p:nvSpPr>
          <p:cNvPr id="52" name="Line 30"/>
          <p:cNvSpPr>
            <a:spLocks noChangeShapeType="1"/>
          </p:cNvSpPr>
          <p:nvPr/>
        </p:nvSpPr>
        <p:spPr bwMode="auto">
          <a:xfrm>
            <a:off x="1219200" y="3352800"/>
            <a:ext cx="76200" cy="2362200"/>
          </a:xfrm>
          <a:prstGeom prst="line">
            <a:avLst/>
          </a:prstGeom>
          <a:noFill/>
          <a:ln w="38100">
            <a:solidFill>
              <a:srgbClr val="CC3399"/>
            </a:solidFill>
            <a:round/>
            <a:headEnd/>
            <a:tailEnd type="triangle" w="med" len="med"/>
          </a:ln>
          <a:effectLst/>
        </p:spPr>
        <p:txBody>
          <a:bodyPr>
            <a:spAutoFit/>
          </a:bodyPr>
          <a:lstStyle/>
          <a:p>
            <a:endParaRPr lang="en-US"/>
          </a:p>
        </p:txBody>
      </p:sp>
      <p:sp>
        <p:nvSpPr>
          <p:cNvPr id="53" name="Line 31"/>
          <p:cNvSpPr>
            <a:spLocks noChangeShapeType="1"/>
          </p:cNvSpPr>
          <p:nvPr/>
        </p:nvSpPr>
        <p:spPr bwMode="auto">
          <a:xfrm>
            <a:off x="1066800" y="5410200"/>
            <a:ext cx="152400" cy="381000"/>
          </a:xfrm>
          <a:prstGeom prst="line">
            <a:avLst/>
          </a:prstGeom>
          <a:noFill/>
          <a:ln w="38100">
            <a:solidFill>
              <a:srgbClr val="CC3399"/>
            </a:solidFill>
            <a:round/>
            <a:headEnd/>
            <a:tailEnd type="triangle" w="med" len="med"/>
          </a:ln>
          <a:effectLst/>
        </p:spPr>
        <p:txBody>
          <a:bodyPr>
            <a:spAutoFit/>
          </a:bodyPr>
          <a:lstStyle/>
          <a:p>
            <a:endParaRPr lang="en-US"/>
          </a:p>
        </p:txBody>
      </p:sp>
      <p:sp>
        <p:nvSpPr>
          <p:cNvPr id="54" name="Line 32"/>
          <p:cNvSpPr>
            <a:spLocks noChangeShapeType="1"/>
          </p:cNvSpPr>
          <p:nvPr/>
        </p:nvSpPr>
        <p:spPr bwMode="auto">
          <a:xfrm flipH="1">
            <a:off x="5181600" y="3505200"/>
            <a:ext cx="1981200" cy="2209800"/>
          </a:xfrm>
          <a:prstGeom prst="line">
            <a:avLst/>
          </a:prstGeom>
          <a:noFill/>
          <a:ln w="38100">
            <a:solidFill>
              <a:srgbClr val="FF0066"/>
            </a:solidFill>
            <a:round/>
            <a:headEnd/>
            <a:tailEnd type="triangle" w="med" len="med"/>
          </a:ln>
          <a:effectLst/>
        </p:spPr>
        <p:txBody>
          <a:bodyPr>
            <a:spAutoFit/>
          </a:bodyPr>
          <a:lstStyle/>
          <a:p>
            <a:endParaRPr lang="en-US"/>
          </a:p>
        </p:txBody>
      </p:sp>
      <p:sp>
        <p:nvSpPr>
          <p:cNvPr id="55" name="Line 33"/>
          <p:cNvSpPr>
            <a:spLocks noChangeShapeType="1"/>
          </p:cNvSpPr>
          <p:nvPr/>
        </p:nvSpPr>
        <p:spPr bwMode="auto">
          <a:xfrm flipH="1">
            <a:off x="8839200" y="5410200"/>
            <a:ext cx="304800" cy="381000"/>
          </a:xfrm>
          <a:prstGeom prst="line">
            <a:avLst/>
          </a:prstGeom>
          <a:noFill/>
          <a:ln w="38100">
            <a:solidFill>
              <a:srgbClr val="0000FF"/>
            </a:solidFill>
            <a:round/>
            <a:headEnd/>
            <a:tailEnd type="triangle" w="med" len="med"/>
          </a:ln>
          <a:effectLst/>
        </p:spPr>
        <p:txBody>
          <a:bodyPr>
            <a:spAutoFit/>
          </a:bodyPr>
          <a:lstStyle/>
          <a:p>
            <a:endParaRPr lang="en-US"/>
          </a:p>
        </p:txBody>
      </p:sp>
      <p:sp>
        <p:nvSpPr>
          <p:cNvPr id="56" name="Line 34"/>
          <p:cNvSpPr>
            <a:spLocks noChangeShapeType="1"/>
          </p:cNvSpPr>
          <p:nvPr/>
        </p:nvSpPr>
        <p:spPr bwMode="auto">
          <a:xfrm>
            <a:off x="1447800" y="3429000"/>
            <a:ext cx="3429000" cy="2286000"/>
          </a:xfrm>
          <a:prstGeom prst="line">
            <a:avLst/>
          </a:prstGeom>
          <a:noFill/>
          <a:ln w="38100">
            <a:solidFill>
              <a:srgbClr val="FF0066"/>
            </a:solidFill>
            <a:round/>
            <a:headEnd/>
            <a:tailEnd type="triangle" w="med" len="med"/>
          </a:ln>
          <a:effectLst/>
        </p:spPr>
        <p:txBody>
          <a:bodyPr>
            <a:spAutoFit/>
          </a:bodyPr>
          <a:lstStyle/>
          <a:p>
            <a:endParaRPr lang="en-US"/>
          </a:p>
        </p:txBody>
      </p:sp>
      <p:sp>
        <p:nvSpPr>
          <p:cNvPr id="57" name="Line 35"/>
          <p:cNvSpPr>
            <a:spLocks noChangeShapeType="1"/>
          </p:cNvSpPr>
          <p:nvPr/>
        </p:nvSpPr>
        <p:spPr bwMode="auto">
          <a:xfrm>
            <a:off x="3581400" y="5334000"/>
            <a:ext cx="1066800" cy="381000"/>
          </a:xfrm>
          <a:prstGeom prst="line">
            <a:avLst/>
          </a:prstGeom>
          <a:noFill/>
          <a:ln w="38100">
            <a:solidFill>
              <a:srgbClr val="FF0066"/>
            </a:solidFill>
            <a:round/>
            <a:headEnd/>
            <a:tailEnd type="triangle" w="med" len="med"/>
          </a:ln>
          <a:effectLst/>
        </p:spPr>
        <p:txBody>
          <a:bodyPr>
            <a:spAutoFit/>
          </a:bodyPr>
          <a:lstStyle/>
          <a:p>
            <a:endParaRPr lang="en-US"/>
          </a:p>
        </p:txBody>
      </p:sp>
      <p:sp>
        <p:nvSpPr>
          <p:cNvPr id="58" name="Line 36"/>
          <p:cNvSpPr>
            <a:spLocks noChangeShapeType="1"/>
          </p:cNvSpPr>
          <p:nvPr/>
        </p:nvSpPr>
        <p:spPr bwMode="auto">
          <a:xfrm flipH="1">
            <a:off x="8686800" y="3200400"/>
            <a:ext cx="381000" cy="2590800"/>
          </a:xfrm>
          <a:prstGeom prst="line">
            <a:avLst/>
          </a:prstGeom>
          <a:noFill/>
          <a:ln w="38100">
            <a:solidFill>
              <a:srgbClr val="0000FF"/>
            </a:solidFill>
            <a:round/>
            <a:headEnd/>
            <a:tailEnd type="triangle" w="med" len="med"/>
          </a:ln>
          <a:effectLst/>
        </p:spPr>
        <p:txBody>
          <a:bodyPr>
            <a:spAutoFit/>
          </a:bodyPr>
          <a:lstStyle/>
          <a:p>
            <a:endParaRPr lang="en-US"/>
          </a:p>
        </p:txBody>
      </p:sp>
      <p:sp>
        <p:nvSpPr>
          <p:cNvPr id="59" name="Line 37"/>
          <p:cNvSpPr>
            <a:spLocks noChangeShapeType="1"/>
          </p:cNvSpPr>
          <p:nvPr/>
        </p:nvSpPr>
        <p:spPr bwMode="auto">
          <a:xfrm flipH="1">
            <a:off x="5334000" y="5257800"/>
            <a:ext cx="1143000" cy="457200"/>
          </a:xfrm>
          <a:prstGeom prst="line">
            <a:avLst/>
          </a:prstGeom>
          <a:noFill/>
          <a:ln w="38100">
            <a:solidFill>
              <a:srgbClr val="FF0066"/>
            </a:solidFill>
            <a:round/>
            <a:headEnd/>
            <a:tailEnd type="triangle" w="med" len="med"/>
          </a:ln>
          <a:effectLst/>
        </p:spPr>
        <p:txBody>
          <a:bodyPr>
            <a:spAutoFit/>
          </a:bodyPr>
          <a:lstStyle/>
          <a:p>
            <a:endParaRPr lang="en-US"/>
          </a:p>
        </p:txBody>
      </p:sp>
      <p:sp>
        <p:nvSpPr>
          <p:cNvPr id="60" name="Line 38"/>
          <p:cNvSpPr>
            <a:spLocks noChangeShapeType="1"/>
          </p:cNvSpPr>
          <p:nvPr/>
        </p:nvSpPr>
        <p:spPr bwMode="auto">
          <a:xfrm flipH="1">
            <a:off x="5029200" y="3581400"/>
            <a:ext cx="152400" cy="2133600"/>
          </a:xfrm>
          <a:prstGeom prst="line">
            <a:avLst/>
          </a:prstGeom>
          <a:noFill/>
          <a:ln w="38100">
            <a:solidFill>
              <a:srgbClr val="FF0066"/>
            </a:solidFill>
            <a:round/>
            <a:headEnd/>
            <a:tailEnd type="triangle" w="med" len="med"/>
          </a:ln>
          <a:effectLst/>
        </p:spPr>
        <p:txBody>
          <a:bodyPr>
            <a:spAutoFit/>
          </a:bodyPr>
          <a:lstStyle/>
          <a:p>
            <a:endParaRPr lang="en-US"/>
          </a:p>
        </p:txBody>
      </p:sp>
      <p:sp>
        <p:nvSpPr>
          <p:cNvPr id="34" name="TextBox 33"/>
          <p:cNvSpPr txBox="1"/>
          <p:nvPr/>
        </p:nvSpPr>
        <p:spPr>
          <a:xfrm>
            <a:off x="838200" y="6400800"/>
            <a:ext cx="8610600" cy="1077218"/>
          </a:xfrm>
          <a:prstGeom prst="rect">
            <a:avLst/>
          </a:prstGeom>
          <a:solidFill>
            <a:schemeClr val="accent1"/>
          </a:solidFill>
        </p:spPr>
        <p:txBody>
          <a:bodyPr wrap="square" rtlCol="0">
            <a:spAutoFit/>
          </a:bodyPr>
          <a:lstStyle/>
          <a:p>
            <a:r>
              <a:rPr lang="en-US" sz="3200" dirty="0" err="1" smtClean="0">
                <a:solidFill>
                  <a:schemeClr val="tx1"/>
                </a:solidFill>
              </a:rPr>
              <a:t>Jets+Met</a:t>
            </a:r>
            <a:r>
              <a:rPr lang="en-US" sz="3200" dirty="0" smtClean="0">
                <a:solidFill>
                  <a:schemeClr val="tx1"/>
                </a:solidFill>
              </a:rPr>
              <a:t> is a powerful model independent search strategy</a:t>
            </a:r>
            <a:endParaRPr lang="en-US" sz="3200" dirty="0">
              <a:solidFill>
                <a:schemeClr val="tx1"/>
              </a:solidFill>
            </a:endParaRPr>
          </a:p>
        </p:txBody>
      </p:sp>
      <p:sp>
        <p:nvSpPr>
          <p:cNvPr id="61" name="Date Placeholder 3"/>
          <p:cNvSpPr>
            <a:spLocks noGrp="1"/>
          </p:cNvSpPr>
          <p:nvPr>
            <p:ph type="dt" sz="half" idx="10"/>
          </p:nvPr>
        </p:nvSpPr>
        <p:spPr>
          <a:xfrm>
            <a:off x="754063" y="7081838"/>
            <a:ext cx="2095500" cy="517525"/>
          </a:xfrm>
        </p:spPr>
        <p:txBody>
          <a:bodyPr/>
          <a:lstStyle/>
          <a:p>
            <a:pPr>
              <a:defRPr/>
            </a:pPr>
            <a:endParaRPr lang="en-US" dirty="0" smtClean="0">
              <a:solidFill>
                <a:schemeClr val="tx1"/>
              </a:solidFill>
              <a:latin typeface="+mn-lt"/>
            </a:endParaRPr>
          </a:p>
          <a:p>
            <a:pPr>
              <a:defRPr/>
            </a:pPr>
            <a:r>
              <a:rPr lang="en-US" dirty="0" smtClean="0">
                <a:solidFill>
                  <a:schemeClr val="tx1"/>
                </a:solidFill>
                <a:latin typeface="+mn-lt"/>
              </a:rPr>
              <a:t>September 2014</a:t>
            </a:r>
          </a:p>
          <a:p>
            <a:pPr>
              <a:defRPr/>
            </a:pPr>
            <a:endParaRPr lang="en-US" dirty="0">
              <a:solidFill>
                <a:schemeClr val="tx1"/>
              </a:solidFill>
              <a:latin typeface="+mn-lt"/>
            </a:endParaRPr>
          </a:p>
        </p:txBody>
      </p:sp>
      <p:sp>
        <p:nvSpPr>
          <p:cNvPr id="62" name="Footer Placeholder 4"/>
          <p:cNvSpPr>
            <a:spLocks noGrp="1"/>
          </p:cNvSpPr>
          <p:nvPr>
            <p:ph type="ftr" sz="quarter" idx="11"/>
          </p:nvPr>
        </p:nvSpPr>
        <p:spPr>
          <a:xfrm>
            <a:off x="2895600" y="7086600"/>
            <a:ext cx="4343400" cy="517525"/>
          </a:xfrm>
        </p:spPr>
        <p:txBody>
          <a:bodyPr/>
          <a:lstStyle/>
          <a:p>
            <a:pPr>
              <a:defRPr/>
            </a:pPr>
            <a:endParaRPr lang="en-US" smtClean="0">
              <a:solidFill>
                <a:schemeClr val="tx1"/>
              </a:solidFill>
              <a:latin typeface="+mn-lt"/>
            </a:endParaRPr>
          </a:p>
          <a:p>
            <a:pPr>
              <a:defRPr/>
            </a:pPr>
            <a:r>
              <a:rPr lang="en-US" smtClean="0">
                <a:solidFill>
                  <a:schemeClr val="tx1"/>
                </a:solidFill>
                <a:latin typeface="+mn-lt"/>
              </a:rPr>
              <a:t>David Toback, Arnowitt Fest</a:t>
            </a:r>
            <a:endParaRPr lang="en-US"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2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2000"/>
                                        <p:tgtEl>
                                          <p:spTgt spid="4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up)">
                                      <p:cBhvr>
                                        <p:cTn id="26" dur="500"/>
                                        <p:tgtEl>
                                          <p:spTgt spid="5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up)">
                                      <p:cBhvr>
                                        <p:cTn id="29" dur="500"/>
                                        <p:tgtEl>
                                          <p:spTgt spid="5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20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2000"/>
                                        <p:tgtEl>
                                          <p:spTgt spid="44"/>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20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2000"/>
                                        <p:tgtEl>
                                          <p:spTgt spid="43"/>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500"/>
                                        <p:tgtEl>
                                          <p:spTgt spid="48"/>
                                        </p:tgtEl>
                                      </p:cBhvr>
                                    </p:animEffect>
                                  </p:childTnLst>
                                </p:cTn>
                              </p:par>
                            </p:childTnLst>
                          </p:cTn>
                        </p:par>
                        <p:par>
                          <p:cTn id="66" fill="hold">
                            <p:stCondLst>
                              <p:cond delay="2500"/>
                            </p:stCondLst>
                            <p:childTnLst>
                              <p:par>
                                <p:cTn id="67" presetID="22" presetClass="entr" presetSubtype="1"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up)">
                                      <p:cBhvr>
                                        <p:cTn id="69" dur="500"/>
                                        <p:tgtEl>
                                          <p:spTgt spid="57"/>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up)">
                                      <p:cBhvr>
                                        <p:cTn id="72" dur="500"/>
                                        <p:tgtEl>
                                          <p:spTgt spid="56"/>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wipe(up)">
                                      <p:cBhvr>
                                        <p:cTn id="75" dur="500"/>
                                        <p:tgtEl>
                                          <p:spTgt spid="60"/>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up)">
                                      <p:cBhvr>
                                        <p:cTn id="78" dur="500"/>
                                        <p:tgtEl>
                                          <p:spTgt spid="54"/>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wipe(up)">
                                      <p:cBhvr>
                                        <p:cTn id="81" dur="500"/>
                                        <p:tgtEl>
                                          <p:spTgt spid="59"/>
                                        </p:tgtEl>
                                      </p:cBhvr>
                                    </p:animEffect>
                                  </p:childTnLst>
                                </p:cTn>
                              </p:par>
                            </p:childTnLst>
                          </p:cTn>
                        </p:par>
                        <p:par>
                          <p:cTn id="82" fill="hold">
                            <p:stCondLst>
                              <p:cond delay="3000"/>
                            </p:stCondLst>
                            <p:childTnLst>
                              <p:par>
                                <p:cTn id="83" presetID="10" presetClass="entr" presetSubtype="0"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0000FF"/>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400" b="1" i="0" u="none" strike="noStrike" cap="none" normalizeH="0" baseline="0" smtClean="0">
            <a:ln>
              <a:noFill/>
            </a:ln>
            <a:solidFill>
              <a:srgbClr val="FF00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57150" cap="flat" cmpd="sng" algn="ctr">
          <a:solidFill>
            <a:srgbClr val="0000FF"/>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400" b="1" i="0" u="none" strike="noStrike" cap="none" normalizeH="0" baseline="0" smtClean="0">
            <a:ln>
              <a:noFill/>
            </a:ln>
            <a:solidFill>
              <a:srgbClr val="FF0000"/>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Designs\BLUSH.POT</Template>
  <TotalTime>76078</TotalTime>
  <Words>2391</Words>
  <Application>Microsoft Office PowerPoint</Application>
  <PresentationFormat>Custom</PresentationFormat>
  <Paragraphs>458</Paragraphs>
  <Slides>33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Blank Presentation</vt:lpstr>
      <vt:lpstr>Equation</vt:lpstr>
      <vt:lpstr>PowerPoint Presentation</vt:lpstr>
      <vt:lpstr>Overview</vt:lpstr>
      <vt:lpstr>SUSY and mSUGRA</vt:lpstr>
      <vt:lpstr>Sparticle Masses in mSUGRA</vt:lpstr>
      <vt:lpstr>Collider Physics Group at A&amp;M</vt:lpstr>
      <vt:lpstr>The Fermilab Tevatron the LHC at CERN</vt:lpstr>
      <vt:lpstr>History of mSUGRA searches</vt:lpstr>
      <vt:lpstr>TAMU and SUSY at CDF</vt:lpstr>
      <vt:lpstr>Squark and Gluino Searches in Multijet + Met</vt:lpstr>
      <vt:lpstr>Limits: From CDF to CMS</vt:lpstr>
      <vt:lpstr>PowerPoint Presentation</vt:lpstr>
      <vt:lpstr>mSUGRA Limits from Trilepton Events</vt:lpstr>
      <vt:lpstr>High Tanb</vt:lpstr>
      <vt:lpstr>Limits on Sbottoms</vt:lpstr>
      <vt:lpstr>Indirect Search: Bs  mm</vt:lpstr>
      <vt:lpstr>Text</vt:lpstr>
      <vt:lpstr>PowerPoint Presentation</vt:lpstr>
      <vt:lpstr>Co-Annihilation in the Early Universe</vt:lpstr>
      <vt:lpstr>Searches for evidence of Co-annihilation region at CMS </vt:lpstr>
      <vt:lpstr>Discovery of the Higgs also changes the emphasis in searches</vt:lpstr>
      <vt:lpstr>Lightest Squark = Stop?</vt:lpstr>
      <vt:lpstr>Summary/Conclusions</vt:lpstr>
      <vt:lpstr>PowerPoint Presentation</vt:lpstr>
      <vt:lpstr>PowerPoint Presentation</vt:lpstr>
      <vt:lpstr>SUSY in Trilepton Events?</vt:lpstr>
      <vt:lpstr>Trileptons in mSUGRA</vt:lpstr>
      <vt:lpstr>Cross Section limits vs. Chargino Mass</vt:lpstr>
      <vt:lpstr>PowerPoint Presentation</vt:lpstr>
      <vt:lpstr>PowerPoint Presentation</vt:lpstr>
      <vt:lpstr>PowerPoint Presentation</vt:lpstr>
      <vt:lpstr>Final Tevatron Stuff?</vt:lpstr>
      <vt:lpstr>Unified Squark/Gluino Search</vt:lpstr>
      <vt:lpstr>PowerPoint Presentation</vt:lpstr>
    </vt:vector>
  </TitlesOfParts>
  <Company>Univ.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Phenomena:  Recent Results and Prospects from the Fermilab Tevatron</dc:title>
  <dc:creator>toback</dc:creator>
  <cp:lastModifiedBy>Toback</cp:lastModifiedBy>
  <cp:revision>982</cp:revision>
  <cp:lastPrinted>2000-04-28T17:28:47Z</cp:lastPrinted>
  <dcterms:created xsi:type="dcterms:W3CDTF">2000-02-16T04:53:28Z</dcterms:created>
  <dcterms:modified xsi:type="dcterms:W3CDTF">2014-09-20T15:45:35Z</dcterms:modified>
</cp:coreProperties>
</file>